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8" r:id="rId1"/>
  </p:sldMasterIdLst>
  <p:notesMasterIdLst>
    <p:notesMasterId r:id="rId23"/>
  </p:notesMasterIdLst>
  <p:sldIdLst>
    <p:sldId id="257" r:id="rId2"/>
    <p:sldId id="282" r:id="rId3"/>
    <p:sldId id="283" r:id="rId4"/>
    <p:sldId id="284" r:id="rId5"/>
    <p:sldId id="285" r:id="rId6"/>
    <p:sldId id="286" r:id="rId7"/>
    <p:sldId id="357" r:id="rId8"/>
    <p:sldId id="287" r:id="rId9"/>
    <p:sldId id="341" r:id="rId10"/>
    <p:sldId id="288" r:id="rId11"/>
    <p:sldId id="290" r:id="rId12"/>
    <p:sldId id="358" r:id="rId13"/>
    <p:sldId id="390" r:id="rId14"/>
    <p:sldId id="292" r:id="rId15"/>
    <p:sldId id="388" r:id="rId16"/>
    <p:sldId id="391" r:id="rId17"/>
    <p:sldId id="347" r:id="rId18"/>
    <p:sldId id="355" r:id="rId19"/>
    <p:sldId id="356" r:id="rId20"/>
    <p:sldId id="342" r:id="rId21"/>
    <p:sldId id="38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84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1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45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8A5749-EC24-4CB8-BFF5-2AAC357E1F9E}" type="datetime1">
              <a:rPr lang="en-US"/>
              <a:pPr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21FF4D-7CE6-4CEE-9F0C-ED2D9CEF00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16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7A0D1C-FE91-4CBC-A545-27A1272F1299}" type="slidenum">
              <a:rPr lang="en-US"/>
              <a:pPr/>
              <a:t>18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8" charset="0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523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A73672-E2F5-4E57-8A9F-06FC07C462CA}" type="slidenum">
              <a:rPr lang="en-US"/>
              <a:pPr/>
              <a:t>19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8" charset="0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679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683585-5542-4B7A-A1C8-C5D2EE464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2A4489-B704-4F87-800F-DDB9D6624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04A986-FA1A-4B3A-A794-9044464C7E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45A0E5-AAE2-4DF5-81DD-2A9152F354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BE56C8-D39A-4102-8834-BD77FA1CF4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0A72A4-8C34-4221-8A48-AD7F7334CC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9DC93D-B90D-41A3-900D-C420EF2720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002A4C-623B-4524-B305-F35F01EA32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A50BA-E9E9-41F3-A797-F0CAB136E9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D198EB-337B-44D1-A692-404FF7C608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E8D622-CA09-407B-8201-44A3290F35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40F872-CD41-4ED5-A8C5-5F2343DE2B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>
                <a:ea typeface="ＭＳ Ｐゴシック" pitchFamily="-108" charset="-128"/>
              </a:rPr>
              <a:t>Sensation and </a:t>
            </a:r>
            <a:r>
              <a:rPr lang="en-US" sz="4000" dirty="0" smtClean="0">
                <a:ea typeface="ＭＳ Ｐゴシック" pitchFamily="-108" charset="-128"/>
              </a:rPr>
              <a:t>Perception</a:t>
            </a:r>
            <a:br>
              <a:rPr lang="en-US" sz="4000" dirty="0" smtClean="0">
                <a:ea typeface="ＭＳ Ｐゴシック" pitchFamily="-108" charset="-128"/>
              </a:rPr>
            </a:br>
            <a:r>
              <a:rPr lang="en-US" sz="4000" dirty="0" smtClean="0">
                <a:ea typeface="ＭＳ Ｐゴシック" pitchFamily="-108" charset="-128"/>
              </a:rPr>
              <a:t>Vision</a:t>
            </a:r>
            <a:r>
              <a:rPr lang="en-US" sz="4000" dirty="0" smtClean="0">
                <a:ea typeface="ＭＳ Ｐゴシック" pitchFamily="-108" charset="-128"/>
              </a:rPr>
              <a:t/>
            </a:r>
            <a:br>
              <a:rPr lang="en-US" sz="4000" dirty="0" smtClean="0">
                <a:ea typeface="ＭＳ Ｐゴシック" pitchFamily="-108" charset="-128"/>
              </a:rPr>
            </a:br>
            <a:endParaRPr lang="en-US" sz="4000" dirty="0" smtClean="0">
              <a:ea typeface="ＭＳ Ｐゴシック" pitchFamily="-108" charset="-128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63500" eaLnBrk="1" hangingPunct="1"/>
            <a:r>
              <a:rPr lang="en-US" sz="2800" dirty="0" smtClean="0">
                <a:ea typeface="ＭＳ Ｐゴシック" pitchFamily="-108" charset="-128"/>
              </a:rPr>
              <a:t>AP Psychology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24050"/>
            <a:ext cx="8229600" cy="43243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600" b="1" u="sng" dirty="0" smtClean="0">
                <a:ea typeface="ＭＳ Ｐゴシック" pitchFamily="-108" charset="-128"/>
              </a:rPr>
              <a:t>Optic Nerve:</a:t>
            </a:r>
            <a:r>
              <a:rPr lang="en-US" sz="2600" dirty="0" smtClean="0">
                <a:ea typeface="ＭＳ Ｐゴシック" pitchFamily="-108" charset="-128"/>
              </a:rPr>
              <a:t> The bundle of neurons that carries the visual information from the retina to the brain. </a:t>
            </a:r>
          </a:p>
          <a:p>
            <a:pPr lvl="1" eaLnBrk="1" hangingPunct="1"/>
            <a:r>
              <a:rPr lang="en-US" sz="2400" dirty="0" smtClean="0">
                <a:ea typeface="ＭＳ Ｐゴシック" pitchFamily="-108" charset="-128"/>
              </a:rPr>
              <a:t>This is where the stimulus, once changed into a neural impulse, gets passed onto the brain.</a:t>
            </a:r>
          </a:p>
          <a:p>
            <a:pPr eaLnBrk="1" hangingPunct="1"/>
            <a:endParaRPr lang="en-US" dirty="0" smtClean="0">
              <a:ea typeface="ＭＳ Ｐゴシック" pitchFamily="-108" charset="-128"/>
            </a:endParaRPr>
          </a:p>
          <a:p>
            <a:pPr eaLnBrk="1" hangingPunct="1"/>
            <a:r>
              <a:rPr lang="en-US" sz="2600" b="1" u="sng" dirty="0" smtClean="0">
                <a:ea typeface="ＭＳ Ｐゴシック" pitchFamily="-108" charset="-128"/>
              </a:rPr>
              <a:t>Blind Spot:</a:t>
            </a:r>
            <a:r>
              <a:rPr lang="en-US" sz="2600" dirty="0" smtClean="0">
                <a:ea typeface="ＭＳ Ｐゴシック" pitchFamily="-108" charset="-128"/>
              </a:rPr>
              <a:t> The point where the optic nerve exits the eye and where there are no photoreceptors. </a:t>
            </a:r>
          </a:p>
          <a:p>
            <a:pPr lvl="1" eaLnBrk="1" hangingPunct="1"/>
            <a:r>
              <a:rPr lang="en-US" sz="2400" dirty="0" smtClean="0">
                <a:ea typeface="ＭＳ Ｐゴシック" pitchFamily="-108" charset="-128"/>
              </a:rPr>
              <a:t>Any stimulus that falls on this area cannot be seen.</a:t>
            </a: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800" dirty="0" smtClean="0">
                <a:ea typeface="ＭＳ Ｐゴシック" pitchFamily="-108" charset="-128"/>
              </a:rPr>
              <a:t>The Optic Nerve and The Blind Spot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241300" y="1264298"/>
            <a:ext cx="8229600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08" charset="-128"/>
              </a:rPr>
              <a:t>In the </a:t>
            </a:r>
            <a:r>
              <a:rPr lang="en-US" sz="2400" i="1" dirty="0" smtClean="0">
                <a:ea typeface="ＭＳ Ｐゴシック" pitchFamily="-108" charset="-128"/>
              </a:rPr>
              <a:t>visual cortex,</a:t>
            </a:r>
            <a:r>
              <a:rPr lang="en-US" sz="2400" dirty="0" smtClean="0">
                <a:ea typeface="ＭＳ Ｐゴシック" pitchFamily="-108" charset="-128"/>
              </a:rPr>
              <a:t> the brain begins working by transforming neural impulses into visual sensations of </a:t>
            </a:r>
            <a:r>
              <a:rPr lang="en-US" sz="2400" i="1" dirty="0" smtClean="0">
                <a:ea typeface="ＭＳ Ｐゴシック" pitchFamily="-108" charset="-128"/>
              </a:rPr>
              <a:t>color, form, boundary </a:t>
            </a:r>
            <a:r>
              <a:rPr lang="en-US" sz="2400" dirty="0" smtClean="0">
                <a:ea typeface="ＭＳ Ｐゴシック" pitchFamily="-108" charset="-128"/>
              </a:rPr>
              <a:t>and </a:t>
            </a:r>
            <a:r>
              <a:rPr lang="en-US" sz="2400" i="1" dirty="0" smtClean="0">
                <a:ea typeface="ＭＳ Ｐゴシック" pitchFamily="-108" charset="-128"/>
              </a:rPr>
              <a:t>movement.</a:t>
            </a:r>
          </a:p>
          <a:p>
            <a:pPr marL="365125" lvl="1" indent="-255588" eaLnBrk="1" hangingPunct="1">
              <a:lnSpc>
                <a:spcPct val="90000"/>
              </a:lnSpc>
              <a:buClr>
                <a:srgbClr val="A04DA3"/>
              </a:buClr>
              <a:buFont typeface="Georgia" pitchFamily="-108" charset="0"/>
              <a:buChar char="•"/>
            </a:pPr>
            <a:endParaRPr lang="en-US" sz="2400" dirty="0" smtClean="0">
              <a:solidFill>
                <a:schemeClr val="tx1"/>
              </a:solidFill>
              <a:ea typeface="ＭＳ Ｐゴシック" pitchFamily="-108" charset="-128"/>
            </a:endParaRPr>
          </a:p>
          <a:p>
            <a:pPr marL="365125" lvl="1" indent="-255588" eaLnBrk="1" hangingPunct="1">
              <a:lnSpc>
                <a:spcPct val="90000"/>
              </a:lnSpc>
              <a:buClr>
                <a:srgbClr val="A04DA3"/>
              </a:buClr>
              <a:buFont typeface="Georgia" pitchFamily="-108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ea typeface="ＭＳ Ｐゴシック" pitchFamily="-108" charset="-128"/>
              </a:rPr>
              <a:t>This process is called </a:t>
            </a:r>
            <a:r>
              <a:rPr lang="en-US" sz="2400" i="1" dirty="0" smtClean="0">
                <a:solidFill>
                  <a:schemeClr val="tx1"/>
                </a:solidFill>
                <a:ea typeface="ＭＳ Ｐゴシック" pitchFamily="-108" charset="-128"/>
              </a:rPr>
              <a:t>parallel processing</a:t>
            </a:r>
            <a:r>
              <a:rPr lang="en-US" sz="2400" dirty="0" smtClean="0">
                <a:solidFill>
                  <a:schemeClr val="tx1"/>
                </a:solidFill>
                <a:ea typeface="ＭＳ Ｐゴシック" pitchFamily="-108" charset="-128"/>
              </a:rPr>
              <a:t>-the simultaneous processing of several aspects of a problem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ea typeface="ＭＳ Ｐゴシック" pitchFamily="-108" charset="-128"/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Visual Cortex</a:t>
            </a:r>
          </a:p>
        </p:txBody>
      </p:sp>
      <p:pic>
        <p:nvPicPr>
          <p:cNvPr id="72708" name="Picture 1030" descr="D:\Art\ch05\jpg\un05-p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038600"/>
            <a:ext cx="673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3124200" cy="4303712"/>
          </a:xfrm>
        </p:spPr>
        <p:txBody>
          <a:bodyPr/>
          <a:lstStyle/>
          <a:p>
            <a:r>
              <a:rPr lang="en-US" dirty="0" smtClean="0">
                <a:ea typeface="ＭＳ Ｐゴシック" pitchFamily="-108" charset="-128"/>
              </a:rPr>
              <a:t>Different parts of the visual cortex are used to identify different images </a:t>
            </a:r>
          </a:p>
        </p:txBody>
      </p:sp>
      <p:pic>
        <p:nvPicPr>
          <p:cNvPr id="73731" name="Picture 2" descr="figure-05-11.jpg                                               0001F5E7BFD                            B892F25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685800"/>
            <a:ext cx="5715000" cy="55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tx1"/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12974"/>
            <a:ext cx="9150350" cy="411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9" name="Title 4"/>
          <p:cNvSpPr>
            <a:spLocks noGrp="1"/>
          </p:cNvSpPr>
          <p:nvPr>
            <p:ph type="title"/>
          </p:nvPr>
        </p:nvSpPr>
        <p:spPr>
          <a:xfrm>
            <a:off x="0" y="-381000"/>
            <a:ext cx="9144000" cy="1630363"/>
          </a:xfrm>
        </p:spPr>
        <p:txBody>
          <a:bodyPr/>
          <a:lstStyle/>
          <a:p>
            <a:pPr eaLnBrk="1" hangingPunct="1"/>
            <a:r>
              <a:rPr lang="en-US" altLang="en-US" sz="4800" b="1" smtClean="0">
                <a:latin typeface="Arial" panose="020B0604020202020204" pitchFamily="34" charset="0"/>
                <a:cs typeface="Arial" panose="020B0604020202020204" pitchFamily="34" charset="0"/>
              </a:rPr>
              <a:t>Visual Information Processing</a:t>
            </a:r>
          </a:p>
        </p:txBody>
      </p:sp>
    </p:spTree>
    <p:extLst>
      <p:ext uri="{BB962C8B-B14F-4D97-AF65-F5344CB8AC3E}">
        <p14:creationId xmlns:p14="http://schemas.microsoft.com/office/powerpoint/2010/main" val="15309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01620"/>
            <a:ext cx="8229600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ea typeface="ＭＳ Ｐゴシック" pitchFamily="-108" charset="-128"/>
              </a:rPr>
              <a:t>Despite the way the world appears, color does not exist outside the brain, because color is a perception that the brain creates based on the wavelength of light striking our eyes.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08" charset="-128"/>
              </a:rPr>
              <a:t>Color is created when the wavelength in a beam of light is recorded by the photoreceptors in the form of neural impulses.  </a:t>
            </a: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ea typeface="ＭＳ Ｐゴシック" pitchFamily="-108" charset="-128"/>
              </a:rPr>
              <a:t>It is then sent to specific regions of the brain for processing.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A Colorless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theory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that the retina contains three different color receptors – one most sensitive to red, one to green, one to blue – which, when stimulated in combination can produce the perception of any color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Young-Helmholtz Trichromatic (three-color)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5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theory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that opposing retinal processes (red-green, yellow-blue, white-black) enable color vision.  For example, some cells are stimulated by green and inhibited by red; others are stimulated by red and inhibited by green.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Opponent-process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298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7362" y="990600"/>
            <a:ext cx="8686800" cy="4953000"/>
          </a:xfrm>
        </p:spPr>
        <p:txBody>
          <a:bodyPr>
            <a:normAutofit/>
          </a:bodyPr>
          <a:lstStyle/>
          <a:p>
            <a:endParaRPr lang="en-US" sz="2000" dirty="0" smtClean="0">
              <a:ea typeface="ＭＳ Ｐゴシック" pitchFamily="-108" charset="-128"/>
            </a:endParaRPr>
          </a:p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Color processing occurs in 2 stages:</a:t>
            </a:r>
          </a:p>
          <a:p>
            <a:pPr lvl="1"/>
            <a:r>
              <a:rPr lang="en-U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Retina’s red, green, &amp; blue cones respond to </a:t>
            </a:r>
            <a:r>
              <a:rPr lang="en-US" altLang="en-US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differenct</a:t>
            </a:r>
            <a:r>
              <a:rPr lang="en-U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color stimuli (trichromatic theory)</a:t>
            </a:r>
          </a:p>
          <a:p>
            <a:pPr lvl="1"/>
            <a:r>
              <a:rPr lang="en-US" alt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These signals are then processed by the nervous system’s opponent-process cells (opponent-process theory)</a:t>
            </a:r>
            <a:endParaRPr lang="en-US" alt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474562" y="228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200" dirty="0" smtClean="0">
                <a:ea typeface="ＭＳ Ｐゴシック" pitchFamily="-108" charset="-128"/>
              </a:rPr>
              <a:t>Current 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21385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Text Box 9"/>
          <p:cNvSpPr txBox="1">
            <a:spLocks noChangeArrowheads="1"/>
          </p:cNvSpPr>
          <p:nvPr/>
        </p:nvSpPr>
        <p:spPr bwMode="auto">
          <a:xfrm>
            <a:off x="5486400" y="228600"/>
            <a:ext cx="3657600" cy="1739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424456"/>
                </a:solidFill>
                <a:latin typeface="Tahoma" pitchFamily="-108" charset="0"/>
              </a:rPr>
              <a:t>The Spectrum of Electromagnetic Energy</a:t>
            </a:r>
            <a:endParaRPr lang="en-US">
              <a:solidFill>
                <a:srgbClr val="424456"/>
              </a:solidFill>
            </a:endParaRPr>
          </a:p>
        </p:txBody>
      </p:sp>
      <p:sp>
        <p:nvSpPr>
          <p:cNvPr id="80900" name="TextBox 3"/>
          <p:cNvSpPr txBox="1">
            <a:spLocks noChangeArrowheads="1"/>
          </p:cNvSpPr>
          <p:nvPr/>
        </p:nvSpPr>
        <p:spPr bwMode="auto">
          <a:xfrm>
            <a:off x="6096000" y="4191000"/>
            <a:ext cx="14478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Longer Wavelengths</a:t>
            </a:r>
          </a:p>
        </p:txBody>
      </p:sp>
      <p:sp>
        <p:nvSpPr>
          <p:cNvPr id="80901" name="TextBox 4"/>
          <p:cNvSpPr txBox="1">
            <a:spLocks noChangeArrowheads="1"/>
          </p:cNvSpPr>
          <p:nvPr/>
        </p:nvSpPr>
        <p:spPr bwMode="auto">
          <a:xfrm>
            <a:off x="0" y="4191000"/>
            <a:ext cx="13938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/>
              <a:t>Shorter Wavelengths</a:t>
            </a:r>
          </a:p>
        </p:txBody>
      </p:sp>
      <p:sp>
        <p:nvSpPr>
          <p:cNvPr id="80902" name="TextBox 5"/>
          <p:cNvSpPr txBox="1">
            <a:spLocks noChangeArrowheads="1"/>
          </p:cNvSpPr>
          <p:nvPr/>
        </p:nvSpPr>
        <p:spPr bwMode="auto">
          <a:xfrm>
            <a:off x="5943600" y="25908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Humans can detect about 5 million different hues.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77800" y="457200"/>
            <a:ext cx="873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a typeface="ＭＳ Ｐゴシック" pitchFamily="-108" charset="-128"/>
              </a:rPr>
              <a:t>Vision-  Physical Properties of Waves</a:t>
            </a:r>
          </a:p>
        </p:txBody>
      </p:sp>
      <p:grpSp>
        <p:nvGrpSpPr>
          <p:cNvPr id="82947" name="Group 1033"/>
          <p:cNvGrpSpPr>
            <a:grpSpLocks/>
          </p:cNvGrpSpPr>
          <p:nvPr/>
        </p:nvGrpSpPr>
        <p:grpSpPr bwMode="auto">
          <a:xfrm>
            <a:off x="0" y="1752600"/>
            <a:ext cx="9144000" cy="5105400"/>
            <a:chOff x="0" y="1104"/>
            <a:chExt cx="5760" cy="3216"/>
          </a:xfrm>
        </p:grpSpPr>
        <p:pic>
          <p:nvPicPr>
            <p:cNvPr id="82948" name="Picture 1028" descr="U:\201\WAVES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104"/>
              <a:ext cx="5760" cy="3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49" name="Text Box 1029"/>
            <p:cNvSpPr txBox="1">
              <a:spLocks noChangeArrowheads="1"/>
            </p:cNvSpPr>
            <p:nvPr/>
          </p:nvSpPr>
          <p:spPr bwMode="auto">
            <a:xfrm>
              <a:off x="84" y="1372"/>
              <a:ext cx="2604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Short wavelength=high frequency</a:t>
              </a:r>
            </a:p>
            <a:p>
              <a:pPr algn="ctr"/>
              <a:r>
                <a:rPr lang="en-US" b="1"/>
                <a:t>(bluish colors, high-pitched sounds)</a:t>
              </a:r>
            </a:p>
          </p:txBody>
        </p:sp>
        <p:sp>
          <p:nvSpPr>
            <p:cNvPr id="82950" name="Text Box 1030"/>
            <p:cNvSpPr txBox="1">
              <a:spLocks noChangeArrowheads="1"/>
            </p:cNvSpPr>
            <p:nvPr/>
          </p:nvSpPr>
          <p:spPr bwMode="auto">
            <a:xfrm>
              <a:off x="68" y="2784"/>
              <a:ext cx="2636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Long wavelength=low frequency</a:t>
              </a:r>
            </a:p>
            <a:p>
              <a:pPr algn="ctr"/>
              <a:r>
                <a:rPr lang="en-US" b="1"/>
                <a:t>(reddish colors, low-pitched sounds)</a:t>
              </a:r>
            </a:p>
          </p:txBody>
        </p:sp>
        <p:sp>
          <p:nvSpPr>
            <p:cNvPr id="82951" name="Text Box 1031"/>
            <p:cNvSpPr txBox="1">
              <a:spLocks noChangeArrowheads="1"/>
            </p:cNvSpPr>
            <p:nvPr/>
          </p:nvSpPr>
          <p:spPr bwMode="auto">
            <a:xfrm>
              <a:off x="3360" y="1344"/>
              <a:ext cx="2028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Great amplitude</a:t>
              </a:r>
            </a:p>
            <a:p>
              <a:pPr algn="ctr"/>
              <a:r>
                <a:rPr lang="en-US" b="1"/>
                <a:t>(bright colors, loud sounds)</a:t>
              </a:r>
            </a:p>
          </p:txBody>
        </p:sp>
        <p:sp>
          <p:nvSpPr>
            <p:cNvPr id="82952" name="Text Box 1032"/>
            <p:cNvSpPr txBox="1">
              <a:spLocks noChangeArrowheads="1"/>
            </p:cNvSpPr>
            <p:nvPr/>
          </p:nvSpPr>
          <p:spPr bwMode="auto">
            <a:xfrm>
              <a:off x="3444" y="2784"/>
              <a:ext cx="1836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Small amplitude</a:t>
              </a:r>
            </a:p>
            <a:p>
              <a:pPr algn="ctr"/>
              <a:r>
                <a:rPr lang="en-US" b="1"/>
                <a:t>(dull colors, soft sounds)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70038"/>
            <a:ext cx="8229600" cy="48307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ea typeface="ＭＳ Ｐゴシック" pitchFamily="-108" charset="-128"/>
              </a:rPr>
              <a:t>Vision, hearing, smell, taste, touch, pain and body position are all similar for three reasons.</a:t>
            </a:r>
          </a:p>
          <a:p>
            <a:pPr eaLnBrk="1" hangingPunct="1">
              <a:lnSpc>
                <a:spcPct val="8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a typeface="ＭＳ Ｐゴシック" pitchFamily="-108" charset="-128"/>
              </a:rPr>
              <a:t>First</a:t>
            </a:r>
            <a:r>
              <a:rPr lang="en-US" dirty="0" smtClean="0">
                <a:ea typeface="ＭＳ Ｐゴシック" pitchFamily="-108" charset="-128"/>
              </a:rPr>
              <a:t>, they all </a:t>
            </a:r>
            <a:r>
              <a:rPr lang="en-US" dirty="0" err="1" smtClean="0">
                <a:ea typeface="ＭＳ Ｐゴシック" pitchFamily="-108" charset="-128"/>
              </a:rPr>
              <a:t>transduce</a:t>
            </a:r>
            <a:r>
              <a:rPr lang="en-US" dirty="0" smtClean="0">
                <a:ea typeface="ＭＳ Ｐゴシック" pitchFamily="-108" charset="-128"/>
              </a:rPr>
              <a:t> stimulus energy into neural impulses.</a:t>
            </a:r>
          </a:p>
          <a:p>
            <a:pPr eaLnBrk="1" hangingPunct="1">
              <a:lnSpc>
                <a:spcPct val="8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a typeface="ＭＳ Ｐゴシック" pitchFamily="-108" charset="-128"/>
              </a:rPr>
              <a:t>Second, </a:t>
            </a:r>
            <a:r>
              <a:rPr lang="en-US" dirty="0" smtClean="0">
                <a:ea typeface="ＭＳ Ｐゴシック" pitchFamily="-108" charset="-128"/>
              </a:rPr>
              <a:t>they are all more sensitive to change than to constant stimulation.</a:t>
            </a:r>
          </a:p>
          <a:p>
            <a:pPr eaLnBrk="1" hangingPunct="1">
              <a:lnSpc>
                <a:spcPct val="8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ea typeface="ＭＳ Ｐゴシック" pitchFamily="-108" charset="-128"/>
              </a:rPr>
              <a:t>Third, </a:t>
            </a:r>
            <a:r>
              <a:rPr lang="en-US" dirty="0" smtClean="0">
                <a:ea typeface="ＭＳ Ｐゴシック" pitchFamily="-108" charset="-128"/>
              </a:rPr>
              <a:t>they all provide us with information about the environment we are in.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7038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pitchFamily="-108" charset="-128"/>
              </a:rPr>
              <a:t>How our Senses are Alike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Visual Pathway</a:t>
            </a:r>
          </a:p>
        </p:txBody>
      </p:sp>
      <p:pic>
        <p:nvPicPr>
          <p:cNvPr id="849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46313"/>
            <a:ext cx="8610600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When looking at an object, what determines the color and brightness that we perceive?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2400" dirty="0"/>
              <a:t>Discuss the path in which light travels between entering the eye and reaching the brain.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2400" dirty="0"/>
              <a:t>What is parallel processing?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2400" dirty="0"/>
              <a:t>Differentiate between the Young-Helmholtz Trichromatic Theory and the Opponent-Process Theory of vision.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82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8" charset="-128"/>
              </a:rPr>
              <a:t>With the exception of pain, all the senses taps a different form of stimulus, and each sends the information it gathers to a different part of the brain.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ea typeface="ＭＳ Ｐゴシック" pitchFamily="-108" charset="-128"/>
              </a:rPr>
              <a:t>The senses all operate in much the same way, but each extracts different information and sends it to its own specialized processing region of the brain.</a:t>
            </a:r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How Our Senses are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93838"/>
            <a:ext cx="8229600" cy="45259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Different sensations occur because different areas of the brain become activated. Whether you hear a bell or see a bell depends ultimately on which part of the brain receives stimulation.</a:t>
            </a:r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083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See a bell or hear a bell?</a:t>
            </a:r>
          </a:p>
        </p:txBody>
      </p:sp>
      <p:pic>
        <p:nvPicPr>
          <p:cNvPr id="62468" name="Picture 5" descr="liberty_bell"/>
          <p:cNvPicPr>
            <a:picLocks noChangeAspect="1" noChangeArrowheads="1"/>
          </p:cNvPicPr>
          <p:nvPr/>
        </p:nvPicPr>
        <p:blipFill>
          <a:blip r:embed="rId2" cstate="print"/>
          <a:srcRect l="932"/>
          <a:stretch>
            <a:fillRect/>
          </a:stretch>
        </p:blipFill>
        <p:spPr bwMode="auto">
          <a:xfrm>
            <a:off x="3048000" y="3657600"/>
            <a:ext cx="2362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067800" cy="4525962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Vision is the most complex, best developed and most important sense for humans and other highly mobile creatures.</a:t>
            </a:r>
          </a:p>
          <a:p>
            <a:pPr lvl="1" eaLnBrk="1" hangingPunct="1"/>
            <a:r>
              <a:rPr lang="en-US" sz="2200" dirty="0" smtClean="0">
                <a:ea typeface="ＭＳ Ｐゴシック" pitchFamily="-108" charset="-128"/>
              </a:rPr>
              <a:t>Think of the eye as the brain’s camera.</a:t>
            </a:r>
          </a:p>
          <a:p>
            <a:pPr eaLnBrk="1" hangingPunct="1"/>
            <a:endParaRPr lang="en-US" sz="2400" dirty="0" smtClean="0">
              <a:ea typeface="ＭＳ Ｐゴシック" pitchFamily="-108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It gathers light, focuses it, converts it to a neural signal and sends these signals on for further processing.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40094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ea typeface="ＭＳ Ｐゴシック" pitchFamily="-108" charset="-128"/>
              </a:rPr>
              <a:t>Vision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91836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The eye </a:t>
            </a:r>
            <a:r>
              <a:rPr lang="en-US" sz="2400" dirty="0" err="1" smtClean="0">
                <a:ea typeface="ＭＳ Ｐゴシック" pitchFamily="-108" charset="-128"/>
              </a:rPr>
              <a:t>transduces</a:t>
            </a:r>
            <a:r>
              <a:rPr lang="en-US" sz="2400" dirty="0" smtClean="0">
                <a:ea typeface="ＭＳ Ｐゴシック" pitchFamily="-108" charset="-128"/>
              </a:rPr>
              <a:t> the characteristics of light into neural signals that the brain can process.</a:t>
            </a:r>
          </a:p>
          <a:p>
            <a:pPr eaLnBrk="1" hangingPunct="1"/>
            <a:endParaRPr lang="en-US" sz="2400" dirty="0" smtClean="0">
              <a:ea typeface="ＭＳ Ｐゴシック" pitchFamily="-108" charset="-128"/>
            </a:endParaRPr>
          </a:p>
          <a:p>
            <a:pPr eaLnBrk="1" hangingPunct="1"/>
            <a:r>
              <a:rPr lang="en-US" sz="2400" dirty="0" smtClean="0">
                <a:ea typeface="ＭＳ Ｐゴシック" pitchFamily="-108" charset="-128"/>
              </a:rPr>
              <a:t>This transduction happens in the retina, the light sensitive layer of cells at the back of the eye.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pitchFamily="-108" charset="-128"/>
              </a:rPr>
              <a:t>How the Eye Works</a:t>
            </a:r>
          </a:p>
        </p:txBody>
      </p:sp>
      <p:pic>
        <p:nvPicPr>
          <p:cNvPr id="64516" name="Picture 5" descr="eye_anatom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505200"/>
            <a:ext cx="4191000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ea typeface="ＭＳ Ｐゴシック" pitchFamily="-108" charset="-128"/>
            </a:endParaRPr>
          </a:p>
        </p:txBody>
      </p:sp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>
              <a:ea typeface="ＭＳ Ｐゴシック" pitchFamily="-108" charset="-128"/>
            </a:endParaRPr>
          </a:p>
        </p:txBody>
      </p:sp>
      <p:pic>
        <p:nvPicPr>
          <p:cNvPr id="65540" name="Picture 1029" descr="D:\Art\ch05\jpg\figure 05-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9213"/>
            <a:ext cx="9144000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Box 4"/>
          <p:cNvSpPr txBox="1">
            <a:spLocks noChangeArrowheads="1"/>
          </p:cNvSpPr>
          <p:nvPr/>
        </p:nvSpPr>
        <p:spPr bwMode="auto">
          <a:xfrm>
            <a:off x="228600" y="152400"/>
            <a:ext cx="3124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tx2"/>
                </a:solidFill>
              </a:rPr>
              <a:t>How the Eye 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324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ea typeface="ＭＳ Ｐゴシック" pitchFamily="-108" charset="-128"/>
              </a:rPr>
              <a:t>Photoreceptors:</a:t>
            </a:r>
            <a:r>
              <a:rPr lang="en-US" dirty="0" smtClean="0">
                <a:ea typeface="ＭＳ Ｐゴシック" pitchFamily="-108" charset="-128"/>
              </a:rPr>
              <a:t> Light-sensitive cells (neurons) in the retina that convert light energy into neural energy.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b="1" u="sng" dirty="0" smtClean="0">
                <a:ea typeface="ＭＳ Ｐゴシック" pitchFamily="-108" charset="-128"/>
              </a:rPr>
              <a:t>Rods:</a:t>
            </a:r>
            <a:r>
              <a:rPr lang="en-US" sz="2200" dirty="0" smtClean="0">
                <a:ea typeface="ＭＳ Ｐゴシック" pitchFamily="-108" charset="-128"/>
              </a:rPr>
              <a:t> Photoreceptors that are especially sensitive to dim light, but not color.</a:t>
            </a:r>
            <a:r>
              <a:rPr lang="en-US" dirty="0" smtClean="0">
                <a:ea typeface="ＭＳ Ｐゴシック" pitchFamily="-108" charset="-128"/>
              </a:rPr>
              <a:t> </a:t>
            </a:r>
            <a:r>
              <a:rPr lang="en-US" sz="2200" dirty="0" smtClean="0">
                <a:ea typeface="ＭＳ Ｐゴシック" pitchFamily="-108" charset="-128"/>
              </a:rPr>
              <a:t>(125 mil/eye)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ea typeface="ＭＳ Ｐゴシック" pitchFamily="-108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200" b="1" u="sng" dirty="0" smtClean="0">
                <a:ea typeface="ＭＳ Ｐゴシック" pitchFamily="-108" charset="-128"/>
              </a:rPr>
              <a:t>Cones:</a:t>
            </a:r>
            <a:r>
              <a:rPr lang="en-US" sz="2200" dirty="0" smtClean="0">
                <a:ea typeface="ＭＳ Ｐゴシック" pitchFamily="-108" charset="-128"/>
              </a:rPr>
              <a:t> Photoreceptors that are especially sensitive to colors but not dim light.</a:t>
            </a:r>
            <a:r>
              <a:rPr lang="en-US" dirty="0" smtClean="0">
                <a:ea typeface="ＭＳ Ｐゴシック" pitchFamily="-108" charset="-128"/>
              </a:rPr>
              <a:t> </a:t>
            </a:r>
            <a:r>
              <a:rPr lang="en-US" sz="2200" dirty="0" smtClean="0">
                <a:ea typeface="ＭＳ Ｐゴシック" pitchFamily="-108" charset="-128"/>
              </a:rPr>
              <a:t>(7 mil/eye)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ea typeface="ＭＳ Ｐゴシック" pitchFamily="-108" charset="-128"/>
              </a:rPr>
              <a:t>Cones are responsible for our ability to “see” colors.</a:t>
            </a: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Photoreceptors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7013" y="2133600"/>
            <a:ext cx="510698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Content Placeholder 6"/>
          <p:cNvSpPr>
            <a:spLocks noGrp="1"/>
          </p:cNvSpPr>
          <p:nvPr>
            <p:ph idx="1"/>
          </p:nvPr>
        </p:nvSpPr>
        <p:spPr>
          <a:xfrm>
            <a:off x="228600" y="1905000"/>
            <a:ext cx="4419600" cy="4379913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The fovea is the area of sharpest vision. </a:t>
            </a:r>
          </a:p>
          <a:p>
            <a:pPr eaLnBrk="1" hangingPunct="1"/>
            <a:endParaRPr lang="en-US" dirty="0" smtClean="0">
              <a:ea typeface="ＭＳ Ｐゴシック" pitchFamily="-108" charset="-128"/>
            </a:endParaRPr>
          </a:p>
          <a:p>
            <a:pPr eaLnBrk="1" hangingPunct="1"/>
            <a:r>
              <a:rPr lang="en-US" dirty="0" smtClean="0">
                <a:ea typeface="ＭＳ Ｐゴシック" pitchFamily="-108" charset="-128"/>
              </a:rPr>
              <a:t>It has the highest concentration of rods and cones.</a:t>
            </a:r>
          </a:p>
        </p:txBody>
      </p:sp>
      <p:sp>
        <p:nvSpPr>
          <p:cNvPr id="68611" name="Title 5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-108" charset="-128"/>
              </a:rPr>
              <a:t> The Fovea</a:t>
            </a:r>
          </a:p>
        </p:txBody>
      </p:sp>
      <p:sp>
        <p:nvSpPr>
          <p:cNvPr id="9" name="Right Arrow 8"/>
          <p:cNvSpPr/>
          <p:nvPr/>
        </p:nvSpPr>
        <p:spPr>
          <a:xfrm rot="20692670">
            <a:off x="3057525" y="5021263"/>
            <a:ext cx="1143000" cy="2286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06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5725</TotalTime>
  <Words>810</Words>
  <Application>Microsoft Office PowerPoint</Application>
  <PresentationFormat>On-screen Show (4:3)</PresentationFormat>
  <Paragraphs>88</Paragraphs>
  <Slides>21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ＭＳ Ｐゴシック</vt:lpstr>
      <vt:lpstr>Arial</vt:lpstr>
      <vt:lpstr>Calibri</vt:lpstr>
      <vt:lpstr>Georgia</vt:lpstr>
      <vt:lpstr>Lucida Sans Unicode</vt:lpstr>
      <vt:lpstr>Tahoma</vt:lpstr>
      <vt:lpstr>Times New Roman</vt:lpstr>
      <vt:lpstr>Verdana</vt:lpstr>
      <vt:lpstr>Wingdings 2</vt:lpstr>
      <vt:lpstr>Wingdings 3</vt:lpstr>
      <vt:lpstr>Concourse</vt:lpstr>
      <vt:lpstr>Sensation and Perception Vision </vt:lpstr>
      <vt:lpstr>How our Senses are Alike</vt:lpstr>
      <vt:lpstr>How Our Senses are Different</vt:lpstr>
      <vt:lpstr>See a bell or hear a bell?</vt:lpstr>
      <vt:lpstr>Vision</vt:lpstr>
      <vt:lpstr>How the Eye Works</vt:lpstr>
      <vt:lpstr>PowerPoint Presentation</vt:lpstr>
      <vt:lpstr>Photoreceptors</vt:lpstr>
      <vt:lpstr> The Fovea</vt:lpstr>
      <vt:lpstr>The Optic Nerve and The Blind Spot</vt:lpstr>
      <vt:lpstr>The Visual Cortex</vt:lpstr>
      <vt:lpstr>PowerPoint Presentation</vt:lpstr>
      <vt:lpstr>Visual Information Processing</vt:lpstr>
      <vt:lpstr>A Colorless World</vt:lpstr>
      <vt:lpstr>Young-Helmholtz Trichromatic (three-color) Theory</vt:lpstr>
      <vt:lpstr>Opponent-process Theory</vt:lpstr>
      <vt:lpstr>Current view</vt:lpstr>
      <vt:lpstr>PowerPoint Presentation</vt:lpstr>
      <vt:lpstr>Vision-  Physical Properties of Waves</vt:lpstr>
      <vt:lpstr>The Visual Pathway</vt:lpstr>
      <vt:lpstr>Review</vt:lpstr>
    </vt:vector>
  </TitlesOfParts>
  <Company>none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Sensation and Perception Chapter 4</dc:title>
  <dc:creator>Trevor Tusow</dc:creator>
  <cp:lastModifiedBy>Debes John</cp:lastModifiedBy>
  <cp:revision>316</cp:revision>
  <dcterms:created xsi:type="dcterms:W3CDTF">2011-10-13T04:08:01Z</dcterms:created>
  <dcterms:modified xsi:type="dcterms:W3CDTF">2015-11-19T14:37:51Z</dcterms:modified>
</cp:coreProperties>
</file>