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18" r:id="rId1"/>
  </p:sldMasterIdLst>
  <p:notesMasterIdLst>
    <p:notesMasterId r:id="rId23"/>
  </p:notesMasterIdLst>
  <p:handoutMasterIdLst>
    <p:handoutMasterId r:id="rId24"/>
  </p:handoutMasterIdLst>
  <p:sldIdLst>
    <p:sldId id="257" r:id="rId2"/>
    <p:sldId id="294" r:id="rId3"/>
    <p:sldId id="295" r:id="rId4"/>
    <p:sldId id="353" r:id="rId5"/>
    <p:sldId id="359" r:id="rId6"/>
    <p:sldId id="361" r:id="rId7"/>
    <p:sldId id="395" r:id="rId8"/>
    <p:sldId id="298" r:id="rId9"/>
    <p:sldId id="300" r:id="rId10"/>
    <p:sldId id="306" r:id="rId11"/>
    <p:sldId id="301" r:id="rId12"/>
    <p:sldId id="396" r:id="rId13"/>
    <p:sldId id="302" r:id="rId14"/>
    <p:sldId id="397" r:id="rId15"/>
    <p:sldId id="307" r:id="rId16"/>
    <p:sldId id="393" r:id="rId17"/>
    <p:sldId id="303" r:id="rId18"/>
    <p:sldId id="398" r:id="rId19"/>
    <p:sldId id="399" r:id="rId20"/>
    <p:sldId id="304" r:id="rId21"/>
    <p:sldId id="392" r:id="rId22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84" autoAdjust="0"/>
    <p:restoredTop sz="94624" autoAdjust="0"/>
  </p:normalViewPr>
  <p:slideViewPr>
    <p:cSldViewPr>
      <p:cViewPr varScale="1">
        <p:scale>
          <a:sx n="103" d="100"/>
          <a:sy n="103" d="100"/>
        </p:scale>
        <p:origin x="192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645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30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FA6DA0-6659-45BF-A92E-C6090E1B1C28}" type="datetimeFigureOut">
              <a:rPr lang="en-US" smtClean="0"/>
              <a:t>12/9/2015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45CC03-5EA9-4DF7-A3A5-B9E503DC6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8721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F8A5749-EC24-4CB8-BFF5-2AAC357E1F9E}" type="datetime1">
              <a:rPr lang="en-US"/>
              <a:pPr/>
              <a:t>12/9/2015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621FF4D-7CE6-4CEE-9F0C-ED2D9CEF00A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0916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ＭＳ Ｐゴシック" pitchFamily="-110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63FDA2D-8BB7-440E-92FC-85D40417D393}" type="slidenum">
              <a:rPr lang="en-US"/>
              <a:pPr/>
              <a:t>6</a:t>
            </a:fld>
            <a:endParaRPr lang="en-US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8" charset="0"/>
              <a:ea typeface="ＭＳ Ｐゴシック" pitchFamily="-10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24000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6683585-5542-4B7A-A1C8-C5D2EE4649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2A4489-B704-4F87-800F-DDB9D6624B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04A986-FA1A-4B3A-A794-9044464C7E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45A0E5-AAE2-4DF5-81DD-2A9152F354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BE56C8-D39A-4102-8834-BD77FA1CF4D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0A72A4-8C34-4221-8A48-AD7F7334CC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DC93D-B90D-41A3-900D-C420EF2720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002A4C-623B-4524-B305-F35F01EA32E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CA50BA-E9E9-41F3-A797-F0CAB136E9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D198EB-337B-44D1-A692-404FF7C608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1E8D622-CA09-407B-8201-44A3290F35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D40F872-CD41-4ED5-A8C5-5F2343DE2BB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19" r:id="rId1"/>
    <p:sldLayoutId id="2147484420" r:id="rId2"/>
    <p:sldLayoutId id="2147484421" r:id="rId3"/>
    <p:sldLayoutId id="2147484422" r:id="rId4"/>
    <p:sldLayoutId id="2147484423" r:id="rId5"/>
    <p:sldLayoutId id="2147484424" r:id="rId6"/>
    <p:sldLayoutId id="2147484425" r:id="rId7"/>
    <p:sldLayoutId id="2147484426" r:id="rId8"/>
    <p:sldLayoutId id="2147484427" r:id="rId9"/>
    <p:sldLayoutId id="2147484428" r:id="rId10"/>
    <p:sldLayoutId id="214748442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95400"/>
            <a:ext cx="7772400" cy="1470025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000" dirty="0" smtClean="0">
                <a:ea typeface="ＭＳ Ｐゴシック" pitchFamily="-108" charset="-128"/>
              </a:rPr>
              <a:t>Sensation and Perception:</a:t>
            </a:r>
            <a:br>
              <a:rPr lang="en-US" sz="4000" dirty="0" smtClean="0">
                <a:ea typeface="ＭＳ Ｐゴシック" pitchFamily="-108" charset="-128"/>
              </a:rPr>
            </a:br>
            <a:r>
              <a:rPr lang="en-US" sz="4000" dirty="0" smtClean="0">
                <a:ea typeface="ＭＳ Ｐゴシック" pitchFamily="-108" charset="-128"/>
              </a:rPr>
              <a:t>Hearing, smell, taste, &amp; touch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63500" eaLnBrk="1" hangingPunct="1"/>
            <a:r>
              <a:rPr lang="en-US" sz="2800" dirty="0" smtClean="0">
                <a:ea typeface="ＭＳ Ｐゴシック" pitchFamily="-108" charset="-128"/>
              </a:rPr>
              <a:t>AP Psychology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3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262743"/>
            <a:ext cx="5410200" cy="48307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ea typeface="ＭＳ Ｐゴシック" pitchFamily="-108" charset="-128"/>
              </a:rPr>
              <a:t>The </a:t>
            </a:r>
            <a:r>
              <a:rPr lang="en-US" sz="2400" b="1" dirty="0" smtClean="0">
                <a:ea typeface="ＭＳ Ｐゴシック" pitchFamily="-108" charset="-128"/>
              </a:rPr>
              <a:t>kinesthetic sense</a:t>
            </a:r>
            <a:r>
              <a:rPr lang="en-US" sz="2400" dirty="0" smtClean="0">
                <a:ea typeface="ＭＳ Ｐゴシック" pitchFamily="-108" charset="-128"/>
              </a:rPr>
              <a:t> keeps track of body parts, relative to each other.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200" dirty="0" err="1" smtClean="0">
                <a:ea typeface="ＭＳ Ｐゴシック" pitchFamily="-108" charset="-128"/>
              </a:rPr>
              <a:t>Kinesthesis</a:t>
            </a:r>
            <a:r>
              <a:rPr lang="en-US" sz="2200" dirty="0" smtClean="0">
                <a:ea typeface="ＭＳ Ｐゴシック" pitchFamily="-108" charset="-128"/>
              </a:rPr>
              <a:t> provides constant sensory feedback about what the muscles in your body are doing.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>
              <a:ea typeface="ＭＳ Ｐゴシック" pitchFamily="-108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ea typeface="ＭＳ Ｐゴシック" pitchFamily="-108" charset="-128"/>
              </a:rPr>
              <a:t>Receptors for </a:t>
            </a:r>
            <a:r>
              <a:rPr lang="en-US" sz="2400" dirty="0" err="1" smtClean="0">
                <a:ea typeface="ＭＳ Ｐゴシック" pitchFamily="-108" charset="-128"/>
              </a:rPr>
              <a:t>kinesthesis</a:t>
            </a:r>
            <a:r>
              <a:rPr lang="en-US" sz="2400" dirty="0" smtClean="0">
                <a:ea typeface="ＭＳ Ｐゴシック" pitchFamily="-108" charset="-128"/>
              </a:rPr>
              <a:t> reside in joints, muscles and tendons. These receptors are usually automatic, unless the person is learning a new skill. </a:t>
            </a:r>
          </a:p>
        </p:txBody>
      </p:sp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-108" charset="-128"/>
              </a:rPr>
              <a:t>Position and Movement</a:t>
            </a:r>
          </a:p>
        </p:txBody>
      </p:sp>
      <p:pic>
        <p:nvPicPr>
          <p:cNvPr id="97284" name="Picture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1524000"/>
            <a:ext cx="3657600" cy="446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7" name="Rectangle 3"/>
          <p:cNvSpPr>
            <a:spLocks noGrp="1" noChangeArrowheads="1"/>
          </p:cNvSpPr>
          <p:nvPr>
            <p:ph idx="1"/>
          </p:nvPr>
        </p:nvSpPr>
        <p:spPr>
          <a:xfrm>
            <a:off x="152399" y="1295400"/>
            <a:ext cx="4895461" cy="5334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 dirty="0" smtClean="0">
                <a:ea typeface="ＭＳ Ｐゴシック" pitchFamily="-108" charset="-128"/>
              </a:rPr>
              <a:t>The sense of smell is </a:t>
            </a:r>
            <a:r>
              <a:rPr lang="en-US" sz="2000" b="1" dirty="0" smtClean="0">
                <a:ea typeface="ＭＳ Ｐゴシック" pitchFamily="-108" charset="-128"/>
              </a:rPr>
              <a:t>olfaction</a:t>
            </a:r>
            <a:r>
              <a:rPr lang="en-US" sz="2000" dirty="0" smtClean="0">
                <a:ea typeface="ＭＳ Ｐゴシック" pitchFamily="-108" charset="-128"/>
              </a:rPr>
              <a:t>.</a:t>
            </a:r>
          </a:p>
          <a:p>
            <a:pPr eaLnBrk="1" hangingPunct="1">
              <a:lnSpc>
                <a:spcPct val="90000"/>
              </a:lnSpc>
            </a:pPr>
            <a:endParaRPr lang="en-US" sz="2000" dirty="0" smtClean="0">
              <a:ea typeface="ＭＳ Ｐゴシック" pitchFamily="-108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000" dirty="0" smtClean="0">
                <a:ea typeface="ＭＳ Ｐゴシック" pitchFamily="-108" charset="-128"/>
              </a:rPr>
              <a:t>Odors first interact with receptor proteins associated with hairs in the nose.</a:t>
            </a:r>
          </a:p>
          <a:p>
            <a:pPr eaLnBrk="1" hangingPunct="1">
              <a:lnSpc>
                <a:spcPct val="90000"/>
              </a:lnSpc>
            </a:pPr>
            <a:endParaRPr lang="en-US" sz="2000" dirty="0" smtClean="0">
              <a:ea typeface="ＭＳ Ｐゴシック" pitchFamily="-108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000" dirty="0" smtClean="0">
                <a:ea typeface="ＭＳ Ｐゴシック" pitchFamily="-108" charset="-128"/>
              </a:rPr>
              <a:t>The hairs convey information to the brains olfactory bulbs, located on the underside of the brain.</a:t>
            </a:r>
          </a:p>
          <a:p>
            <a:pPr lvl="1" eaLnBrk="1" hangingPunct="1">
              <a:lnSpc>
                <a:spcPct val="90000"/>
              </a:lnSpc>
            </a:pPr>
            <a:endParaRPr lang="en-US" sz="2000" dirty="0" smtClean="0">
              <a:ea typeface="ＭＳ Ｐゴシック" pitchFamily="-108" charset="-128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>
                <a:ea typeface="ＭＳ Ｐゴシック" pitchFamily="-108" charset="-128"/>
              </a:rPr>
              <a:t>In humans, olfaction has a close connection with memory.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>
                <a:ea typeface="ＭＳ Ｐゴシック" pitchFamily="-108" charset="-128"/>
              </a:rPr>
              <a:t>Certain smells, such as a favorite perfume, can evoke emotion-laden memories.</a:t>
            </a:r>
          </a:p>
        </p:txBody>
      </p:sp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-108" charset="-128"/>
              </a:rPr>
              <a:t>Smell</a:t>
            </a:r>
          </a:p>
        </p:txBody>
      </p:sp>
      <p:pic>
        <p:nvPicPr>
          <p:cNvPr id="98308" name="Picture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91100" y="2082800"/>
            <a:ext cx="4076700" cy="347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-147735"/>
            <a:ext cx="8229600" cy="1143000"/>
          </a:xfrm>
        </p:spPr>
        <p:txBody>
          <a:bodyPr/>
          <a:lstStyle/>
          <a:p>
            <a:pPr algn="ctr" eaLnBrk="1" hangingPunct="1"/>
            <a:r>
              <a:rPr lang="en-US" dirty="0" smtClean="0">
                <a:ea typeface="ＭＳ Ｐゴシック" pitchFamily="-108" charset="-128"/>
              </a:rPr>
              <a:t>The olfactory process</a:t>
            </a:r>
          </a:p>
        </p:txBody>
      </p:sp>
      <p:pic>
        <p:nvPicPr>
          <p:cNvPr id="1026" name="Picture 2" descr="http://images.flatworldknowledge.com/stangor/stangor-fig04_0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"/>
            <a:ext cx="9144000" cy="579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481328"/>
            <a:ext cx="8686800" cy="4525963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9638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0" name="Picture 7" descr="cortex"/>
          <p:cNvPicPr>
            <a:picLocks noChangeAspect="1" noChangeArrowheads="1"/>
          </p:cNvPicPr>
          <p:nvPr/>
        </p:nvPicPr>
        <p:blipFill>
          <a:blip r:embed="rId2" cstate="print">
            <a:lum bright="40000" contrast="-50000"/>
          </a:blip>
          <a:srcRect/>
          <a:stretch>
            <a:fillRect/>
          </a:stretch>
        </p:blipFill>
        <p:spPr bwMode="auto">
          <a:xfrm>
            <a:off x="4191000" y="76200"/>
            <a:ext cx="4953000" cy="540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27000">
              <a:schemeClr val="accent1">
                <a:alpha val="2000"/>
              </a:schemeClr>
            </a:glow>
          </a:effectLst>
        </p:spPr>
      </p:pic>
      <p:sp>
        <p:nvSpPr>
          <p:cNvPr id="99332" name="Rectangle 3"/>
          <p:cNvSpPr>
            <a:spLocks noGrp="1" noChangeArrowheads="1"/>
          </p:cNvSpPr>
          <p:nvPr>
            <p:ph idx="1"/>
          </p:nvPr>
        </p:nvSpPr>
        <p:spPr>
          <a:xfrm>
            <a:off x="35767" y="1066800"/>
            <a:ext cx="4724400" cy="5334000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en-US" dirty="0" smtClean="0">
                <a:ea typeface="ＭＳ Ｐゴシック" pitchFamily="-108" charset="-128"/>
              </a:rPr>
              <a:t>The sense of taste is </a:t>
            </a:r>
            <a:r>
              <a:rPr lang="en-US" b="1" dirty="0" err="1" smtClean="0">
                <a:ea typeface="ＭＳ Ｐゴシック" pitchFamily="-108" charset="-128"/>
              </a:rPr>
              <a:t>gustation</a:t>
            </a:r>
            <a:r>
              <a:rPr lang="en-US" dirty="0" smtClean="0">
                <a:ea typeface="ＭＳ Ｐゴシック" pitchFamily="-108" charset="-128"/>
              </a:rPr>
              <a:t>.</a:t>
            </a:r>
          </a:p>
          <a:p>
            <a:pPr eaLnBrk="1" hangingPunct="1"/>
            <a:endParaRPr lang="en-US" dirty="0" smtClean="0">
              <a:ea typeface="ＭＳ Ｐゴシック" pitchFamily="-108" charset="-128"/>
            </a:endParaRPr>
          </a:p>
          <a:p>
            <a:pPr eaLnBrk="1" hangingPunct="1"/>
            <a:r>
              <a:rPr lang="en-US" dirty="0" smtClean="0">
                <a:ea typeface="ＭＳ Ｐゴシック" pitchFamily="-108" charset="-128"/>
              </a:rPr>
              <a:t>Human taste has five main qualities: sweet, sour, bitter, salty, &amp; umami.</a:t>
            </a:r>
          </a:p>
          <a:p>
            <a:pPr eaLnBrk="1" hangingPunct="1"/>
            <a:endParaRPr lang="en-US" dirty="0" smtClean="0">
              <a:ea typeface="ＭＳ Ｐゴシック" pitchFamily="-108" charset="-128"/>
            </a:endParaRPr>
          </a:p>
          <a:p>
            <a:pPr eaLnBrk="1" hangingPunct="1"/>
            <a:r>
              <a:rPr lang="en-US" dirty="0" smtClean="0">
                <a:ea typeface="ＭＳ Ｐゴシック" pitchFamily="-108" charset="-128"/>
              </a:rPr>
              <a:t>Specialized nerves carry nothing but the taste messages to the brain. There taste is realized on a specialized region of the parietal lobe’s </a:t>
            </a:r>
            <a:r>
              <a:rPr lang="en-US" dirty="0" err="1" smtClean="0">
                <a:ea typeface="ＭＳ Ｐゴシック" pitchFamily="-108" charset="-128"/>
              </a:rPr>
              <a:t>somatosensory</a:t>
            </a:r>
            <a:r>
              <a:rPr lang="en-US" dirty="0" smtClean="0">
                <a:ea typeface="ＭＳ Ｐゴシック" pitchFamily="-108" charset="-128"/>
              </a:rPr>
              <a:t> cortex.</a:t>
            </a:r>
          </a:p>
        </p:txBody>
      </p:sp>
      <p:sp>
        <p:nvSpPr>
          <p:cNvPr id="99331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229600" cy="1143000"/>
          </a:xfrm>
        </p:spPr>
        <p:txBody>
          <a:bodyPr/>
          <a:lstStyle/>
          <a:p>
            <a:pPr eaLnBrk="1" hangingPunct="1"/>
            <a:r>
              <a:rPr lang="en-US" sz="3800" dirty="0" smtClean="0">
                <a:ea typeface="ＭＳ Ｐゴシック" pitchFamily="-108" charset="-128"/>
              </a:rPr>
              <a:t>Taste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-147735"/>
            <a:ext cx="8229600" cy="1143000"/>
          </a:xfrm>
        </p:spPr>
        <p:txBody>
          <a:bodyPr/>
          <a:lstStyle/>
          <a:p>
            <a:pPr algn="ctr" eaLnBrk="1" hangingPunct="1"/>
            <a:r>
              <a:rPr lang="en-US" dirty="0" smtClean="0">
                <a:ea typeface="ＭＳ Ｐゴシック" pitchFamily="-108" charset="-128"/>
              </a:rPr>
              <a:t>The gustatory process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-1" y="762000"/>
            <a:ext cx="9144001" cy="4525963"/>
          </a:xfrm>
        </p:spPr>
        <p:txBody>
          <a:bodyPr/>
          <a:lstStyle/>
          <a:p>
            <a:r>
              <a:rPr lang="en-US" sz="2400" dirty="0" smtClean="0"/>
              <a:t>Our taste buds are specialized receptor cells on the tongue; </a:t>
            </a:r>
            <a:r>
              <a:rPr lang="en-US" sz="2400" dirty="0" smtClean="0"/>
              <a:t>where </a:t>
            </a:r>
            <a:r>
              <a:rPr lang="en-US" sz="2400" dirty="0" err="1" smtClean="0"/>
              <a:t>tastants</a:t>
            </a:r>
            <a:r>
              <a:rPr lang="en-US" sz="2400" dirty="0" smtClean="0"/>
              <a:t> (taste molecules) enter </a:t>
            </a:r>
            <a:r>
              <a:rPr lang="en-US" sz="2400" dirty="0"/>
              <a:t>the </a:t>
            </a:r>
            <a:r>
              <a:rPr lang="en-US" sz="2400" dirty="0" smtClean="0"/>
              <a:t>mouth &amp; bind </a:t>
            </a:r>
            <a:r>
              <a:rPr lang="en-US" sz="2400" dirty="0"/>
              <a:t>to receptor sites on </a:t>
            </a:r>
            <a:r>
              <a:rPr lang="en-US" sz="2400" dirty="0" smtClean="0"/>
              <a:t>these taste buds (sodium binds to salt receptors, </a:t>
            </a:r>
            <a:r>
              <a:rPr lang="en-US" sz="2400" dirty="0" err="1" smtClean="0"/>
              <a:t>etc</a:t>
            </a:r>
            <a:r>
              <a:rPr lang="en-US" sz="2400" dirty="0" smtClean="0"/>
              <a:t>)</a:t>
            </a:r>
            <a:endParaRPr lang="en-US" sz="2400" dirty="0"/>
          </a:p>
          <a:p>
            <a:r>
              <a:rPr lang="en-US" sz="2400" dirty="0" smtClean="0"/>
              <a:t>Taste molecules are the excitatory signal; when they are sufficient to cause an action potential to fire, transduction occurs.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>
              <a:effectLst/>
            </a:endParaRPr>
          </a:p>
        </p:txBody>
      </p:sp>
      <p:pic>
        <p:nvPicPr>
          <p:cNvPr id="2050" name="Picture 2" descr="https://rkutchjm.files.wordpress.com/2013/03/tongue-five-different-taste-buds.jpg?w=7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81400"/>
            <a:ext cx="4426912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data:image/png;base64,iVBORw0KGgoAAAANSUhEUgAAAPQAAADPCAMAAAD1TAyiAAABX1BMVEXks7X////y2drkvJbVl1gAAADltrjpt7n57u7qwZrtw5ziy7fz2tvquLrnv5j74eLs1L/cnFukpqaRb3D/5eb35+j79PS3pKWwiInet5J/goLaq63xvb/InZ6bnp6ogYPZw7DRrIlQSkubeXrhysuDa1SThXnSvL3IpYOGaWrPuqiMfn/PoqSyknRWT0mxn6DArZxvWka7u7ucgGWPdVxbSThuVlemloi9vb2Mf3OikoRYRUZsbGy4ppaMjIzZ2dlfTTuhkZJOPi/Ktbaoim0qHxQ7LiFkW1RxZ148NjZYWFhIQz7m5uZ+WDC7hEx3YUxWOhwmJSR+cmh2dnYVEBBENTZrT1CDdXYwMDAWDQBwZGXEi1A7NC1gYGA+KBCwfEeSZjkwJSZCLzBpSCVQNhqbbT0fDwAbHR0mFhdLUFAoJitNPSo6QEBYPj8LFBQzKBcoFgAfCgtFQEUAAA/az8VEaes5AAAgAElEQVR4nO1diVvaWNdn8X68CWRBUoECyqbsgoK4ICrihthabBSkdqGdlnba2o6d///5zrlJSOLSThF1nud9z0wVkwD53bOfe+6NxfpfSJaHvoGHoP+B/m+h/4F+cBo3/TUxf0df8+8CTUx/za/e0df8q0CvkX3r/JcOYJ3sfJm3dvqT1vHOlyU8tb622piEX9HOmtW6+rwD1zWGFoR/FWgrmTgAZq9OHsjWib51fNU6/8k6QQ7gzDpZt35ZOoDXLyetZPxgvWO1dtaH/Jp/GWj4tz4fBVirS1S899fm5/cn8ei+1br0fP6x1XrQx8seP5+fX3085Nf8BujxpWsPv5ywDjviV4hYDwggAwke3ycTADq6Nj4+jx+/DjK/tDoOZ0AWAPTz5+qJYeg3QD8fv/bwpHX905BffoUIijQIMEL8tLS0al0DZiLTQbzxBtb78H2rCBqvWxtWqX8Gev3xGnBxCT57/PnagfWx8h2Tz5dQ0h6vW1HsxifGrc87S+MTII0HQ96D+m3w9g45IPufVoHDjS+fkOvW6JfOPj0rf/kCL9b6nxoTVAtedr58GfarfgJ6SV6fJ9Z5Mrn0eHV9XFZBtybBpox/wlOr82BlwPhMfjlAKSA3f9Q/oAmiCpIydBMT2nHlBUiT8mLCaj4xDP0E9CdQmcfjS/t4HxMgXhT0egP+PIADB2Ri/Yt1cg1Ag5FZb1nHhzUrCnWe//T0+tBsvYZ+AroPoCfXluBm5sn+mgp66SW9BfJpjaCYtQ4U0PDiy63M2WP5FxfcTnfM9BPQL+fx3/xzdJ8oxxQ0eFDr/DiOBxycfB7F3+swEOMQL9yClsgoQf2KfgL6gExi5ANmsvF8/BNRrffqy0lysPoSXMo6XDFPQaM6kutt+z+jA3K9O7wj+qnLQkd4gCyYXwJffKAwY30eLMjSPP2TelD4H/7Jw9sV0KTb2YPfpRFFZBAa3+Ldq7dSjd+nkYG+xZvHyW2kZAj6F8TemEvcL/0LQJPbSMlQ9PCg90cWuf9jenDQ47eLXoeihwZ9/wptfXjQt4pphqWRg544WF9fmp+fHwdaWlpa/7k3ir4c9ff/E1JBH6xD6rSENE9p/ArhUTx/oJCOZQL+Wp8fn3z88tOXvvzXx7dfT8qelIdS6uTtR9J5OXmTCK8ZFfpgfm31E9DL55Pj83g/6wfrS9r4TVJ6fA1NGunqfRve+vzlqgl05SvQCVA5hVRWb9pAeKIMF8B1b99+/CgTjWQF5pQvlLVYLA4OyaESvrZYQrGv5NN1wfW6Ic1Y+vKxPOXLAoV8U57yyde3yh0p9xKbouS7hqYMFLty20D6W0MhE2juEjmu0OUrrnmD5QaCNwdDb/evYKb5iiouX75mg5zyEZe/7eq9DE3/ZwL9fzfd8KjIEfRcKQPodYMJ4uPu+g6Q7hm0xRIsX4q8nrd0+PeD+f5BWxzmvMJQN5g/uR/MDwCaS5l8sqFucB64h69Hun/QltANUfbB2+B9fL3lOtAOy43213LNKceVwz/9AKT+9aDHU79438joCujsFBe7Wcw8lw8EYg5LwOEL6UdCPseVq0zk+Ot60GtTDwXa4asEUwFgluorLQM2Ug9MHBb9OP4MpIKeWLDs47TrHbEyV1YuUi+87LkdH63rV2ZiIGydfFDQPks26/NkHY6AZyqUDfgcllDIYYl54AUF7QjEYgFHIITXWHyBSjlQnoIjFkfWE7NwANrnCIXgkywQVXkCWXyfiVrW56b6NVrz59bn8w8m3ghaDsRIykMCARJLkVhW5hypFEdSvp6Ho6DhuIdYfKQ8RbIBOVA5ycJl5V4wRKZSPQRNuJTHwZHAFEml5MoUCRnROHyrVuU/kGic+LOuTcwfTE48X38wQ4age4FYJRg8DqVSwWAllu0haIsvaPFUKGiunLJYyjFfL8h5yoGPwRSIdyxoIcHjKYvl2EdBeyho+CwLCQTLJrkNfl2yrk0ezC9ZXwJ/4cfa+vz60vrS+EEn+7CgyxxXCZ1MObiUCjqYko+PTxTQleNKpRLzlTm4WAWNkh/s4fGQAfRUmbMQGCQjaEeoAyq9CmDHH1tX1yceWx9b14DRawfjS/fF6p+BVjktB4NlD/A1GNM4HQsGQ1nfcTA44DQFfewLBn0BRbzhrQD65ApoRxYisPGDxweT60tr1udL6wh6FViObH/peZgwVNXpE447DllIqkxiHPF4SCpEfDFZAW3JkliMZH0kNQV6Lwc9vRDACpCgj0yBJUDQDnh5AqArFPSJDprLYl1oFeR7Yg3+W0XkyHUQclTyTuxeeH3FTwdC1OyCGIK39gEcLgsiHuJCqZjFB6csaL1TqSznq/jQtwGPYyHMoX3wlpQn4MjiBzh8KTDg8JIe1nTVwXnOwWxPPFbke/Jg9WB+EsAit9fnx2E4vpS5X5rwrDmMCN1w2SVyGK67OSJzOKZ6gRAJaF6Zc+ixFvpjEG/Vi6vXWwYu2aFkw4PDKnGhjzSLXDtYXZqf/Hti7e/dv1dW/t79z9o6AF49wJaGtb9CwZ/DBkF00LtR7gkkDF9o94Xqp4QMnHqBcisowdq7HNwV0IbBiVVOQjfeQeg33SoXOOkvWSfWJ1f3X6b30ruiczm9Gz5aSc+Ki9Xqinj096f5pQPreuOtj/sJu0FzygGLp+xBgSuHguAtOXxB3xGbSoFgggDiuayDmyrHHBAugvOxVHo+LlSGUyFfyvcT0Fj0+a04/GeQLSmSlxJdskCai07n3qzTKR6Fd8W9lcKsmF4OH4lhsjF9+P1HO5F4Sco+y43fHJJjFuIJVcB0+HwkOyX7AmTKR1B6A+QklsWjAXookKqEypVgmYQ8Pa58HPKBXSIWCB5+CnpkhJBrUr3xLeffnhFFcVEuAOg9cVfcrVaB5/BbFFt+hmH9W5//rMXrXVLx3SDm4FwsoWAAgwaICy1oSU8C2RR4RwDNBcupbOAkFisHORgMiCcJhItcsBcC8a744HQM1PJn4j0qclg8JCPU//ycZCOkKjpX+jtEBNCz1aa4W1jcE8XdmVlRXJ5m7XY7z/qnSTcu1feJx3KdB+N6WS5Fjk8qwWyF9NB9lN9CfOBxUNA0iDjxQUQIskLg+EkAVBT8L3qlrMXhSfkq3N3n0w5HjGRc8YudJMsmSUGsns9F7C3RKVbJxq54lF4+Ep2ktNMoiCTJ2JEYfuvbRV2ytUnqmjIjh+Y1GJyqWDwQQKQC/SCwNRjyqaDLcNQXwkPlELFAKGHBsALUADgNLIeg6h5Acz7Strm6pzmWZ5Ik7WxuRlimCEALJJLbExfJDnE6ZYZNnh6FSYSnqIHdyc/9vCRkwEpdhs0dV0IQ/Pd6wY/lKRmDCYdcjtH4HkDDv1QKXA5G/Y6YPHWMOg0GGYMIiC/KsmPqzkE7Al+bcSlPSgxvB8zhKtlieTu7AypNkmxpWZw5ZA+PxNkczzNzzeoANcLe+OGVbC9BmC99ZiBmgcwNA4SpGKSCoSl8EaBj49NSQDDkMfSRkOFxJ7EpHwdW38cFYlMQEobuuFwEbM5L8caCH+SWj5Dw8naEvmqBGpdYZnpRbEV4Rk5XN0Cd2WILUDP2AezI5wbo9nnqMmolR9cydWPKrhcB9J9cJcZduu5OQXOpTlzKkBw1UBGS3l1gkJPs3IpYOGXtzEY1vM3a+dysSPx4PHe+qOm1AjtH2oLQ7QWuiPhv3ISprKPQHYJ2WN52pfifc3YEyvtJoUnNs93uJ06xkUMpT1fnACN7Gp45RKygACv9Ldauw2amfyQkLwmZUDqmjn8L9ZUjdwcaUpD8ozxoLr17/2m1U1TgMNPLYmEHXjPbzuUigEW7RlltZyLbR81DndcwIElw8PHzmBElV7ki8f8AqYHuDDTkkHWp+9mvWCZme6WjsZAHRoPlghey8ttuJ2jQ6Dl+YXdvx87rqHn7533BdVE2pF8OcnNwrF0yZQndnIncFWguROK2fknFyezMNAaYt/Yg5KR/yGJDYTAoucJqYG2pMaOKh8bs0p82qavPfjjA/96EVbNYQeLA+OR+QYPZjscVC4a3vXHULGo4mIWCODONIuzviDKFykf64sqcdnGOLLZKJtQ5Epe6XzXUXKpyvXQ7Aj5Qfi7kCzgeAjRgttUHhpid3t2dHqBgQbo76I/5SFM8VQSZ3ayK55qPZiJkcXfTbxBxMHAJqa3xOtiLXQsHJCD1thysHKdI6AFAI2Yv0W6bLTaP5nTO+WXReYrDwSdnxW3lOJ9siIub2jU8ZCWLAzEZoO6WFdQBcn0BkTv2BS2pUA/C0OP7Bw1DbsufapiZXGtlx2CQIx2ROirwz3vhHU2mdwpiJzkIx/jNvXD/kOHNqKO0hOaYkq+Xbg4HIzhFZFnu3TtowBz3nmoWGIKSKjEoqN3fF2dKFPTWckHjLrK6sK3zlj1sikfbeniGqONCC+evuZMbHBbXDzkckEQFg5Z7F2/wz/H6QLYhEimcJw36CTotHm3hAaY0U93QYLE7VbGZ069ji+fOKinqw8DkfrhsJItTS5dnTLQvjh1nPT0HiWWPy/fOaZJI6JiZ7epu0RhtYBymcJqZXlHkXGF1X0wTw4VgstNic1N32cxWQ0gQSDDITWC4qUoKxryMwXYKos/7A8318jY9WWI3lnUDpd784aIi1fCiOj2AyW6siKbhAYGuiisGl80edh/VvgZvclgWWt7CO6DVwCvzhncImjvJSP2cdu9McdapRR0a8bldkSo5M1c1gMaIPGxSfrAGK2L6XHfZ7E5eivreXu+wfodGDJqLRaXo4Db5JBGbWxQXz7AsqyKEg6jlzEbaCJop7YpHJaMm8PbtI9HZ1F28H6I8+QaH9XCgHaFzobYwuEnmtFBVhJtNzvXJWZFqKLtQUPKMBRNoSLYKJrHgeZ7Z3BXFTtGg+FKN3H7qZ8ScxuDTwLs9UVFvfu77+xdjL97Rv8A/FxYYatE00Dy6ZD55Li4PRoHx57YiLDvXFJ0/Btafnc60ye3n7kcKmjvOC/odgjSqIPjWE7d7bGzM/VQZA+LEhGMAmvEXp4sR1o6FIz3vIO/efT9LsqWWM63zn9km3hvTjQcBzcX2pbYhyN5YVC1W8w1CRtSv+wyV705EB81skSdvnvy14GcYklaqCeDO/nADPf2rxBZb4uLOwErkiFC7dbvZKEEHiC1xqte4IrK4XKI1gmcqZkD9DBSU3zo6gjiE2UxjcMLnTscQ4HvwTrmOwmo+eaq8xf1qmi3N6r6MKZGa1P+Hc3b3AZp765X+1IV7kCT7yZhOL87h9v2tRWAxU1rG2Jvtv1DwvQDUC1VlnDZea7LxfYvdBImJqNKzU4T87e0tWT060I6pqFQzZFM8cS7in8z0G7cO2v0KhgXCNDDqfLIpEp6PfNfwPSWQWDsxLGMM40T84MEXF7TyWmSrK138snJyb6DBiRqCC4xBZinfjYwec78BTkJYckqhORsRJvdOGxP3k2l2s7C3xfPJV7pCvDlkS0dii34Un5MZ5jRe791u7n5koLlURmobYgtmDoSSOqhnbiPq18AzpjjT8tM4dLnIbj3RzxN7bje9w/LJd/oxN+gIERc3aOQ6B/lmLvrolqweHaeJK25KGLbDBZRJZu79mIlaYLuSuygEfHIWEBoAut9t8edY/zeBflJiD1XzwBCsHG8nErfT6lGBdngyUnfLGEQScYU6pNYLM2gZ2B9p0OwS5Pvc75d1gCAGO+HlknEgwPadsZBt4xsgrKUyHpU6tzLgowLNYSxmxDyoFZCxq6Dt8goNRKdXZqbZM8OotNiNanqTNeg0lW+WOKsQxDHTZ1TIP8S9t/LVIwLt8L2U2qa8OdJQQPu/u6+CZk9pWMJHWmCsiwa29tnpRQjXGGIE/SwJQ4F1NT5Jyww8GHBym97wEYEOvk24THmhPdKi4s2bmKbqNKjlIi0fQFC2V2TPdVa32NKKeM6yZ08NoJ8U2eKM2Ee4vOoNbZmb6yL3BjrbkmrGjInqNI23kn+YQT/FtIvdRmlFnu2GCZs8Hej0BoL+wTJFg0kHL8eC/+voCRhTqtluqA7eI2guVZP+NBcL2A/hNFb6ImZOu99MU06n1XoKEYHVpVdj9CL3qxyAxmzET8ygk7NiI2I0GBCgPDhoiA0/X6oKzVWVdOODGfSzHNXpsAKaOQSMPFskrzH8frLJgu+msenGe92RPSkyALplHNHPiXx5eFaPBLQjFJW6WimTZxjF2uzRAgkvm6TbTRSldKqcjvTFvRLDJJsf3r073eBxzjoNks9HdFa7/0gyuT1RNoDmc13bLYoJIwHNlfOCasYY/9bh4ZYdzfYPmmSxC6+NmN9TA+bva+KNnRgER8qfy2GZm91U5qyZkm7TCcOUZpzbJpNBpOjw8j0a0MTmpWEi758jT96/f0cQ7WYBq5680SONuT/Q2klyVqt4Y4iuVMYUy8zsOGlMY2fP1DwFgm8GU+8NI2h2o57/9ST1nYIONRXpZpLkPeqme+zZBkurnrw5s3S/V8Zm62hRm3oHSXcSvcjPy87lIv2TP6PlFsg4/dikclQ0zhigfA9vv0cB2pGqCXjfTI680NLEd9MsT8RdrBVM6+7nhdpwMFedGZQFDmfEPUP8CjquWgdmjrx/8eINSfI4/dFSjDevumqGSMMvBBgFaO5tPPEZ82OiRxluOQJpAu0asv94qqEmSkUckpHdgd2LdMT0QF8xx57VChFs8rDZnPYz7OGuGD5lFYtRjLC0pPo5nhm6AD4S8T4XMlgFOn9qcK6QO4BlpglChDwFQXW7nxKVoxCXdwZeF3y2Ml+tiO2R2p1A/2JYlmH9m7OiMo3PHJJ3T16dRaihqyVunuq4e9AO3750keSNYjympAk7acpQPtL/4/3T989a6iw9qLSoJycMttBpiTiYabFvrH2z/hKZEZ1iAwsum+/QYLzG2X4+eeEaWqlHAVpRab85ncKIeWuPptTAsdzcxmFOm29Gu67bYrRSaa3cOQhpVMiRDbLsFJ1ObFLRvBgW08D/E6kxbNIxAtBcJQEqzRy+MQfZEEf7iVbHhoiFMdbD9wy2mPkQHgAF4XCeDrpTIputRYTsdKKxH4yq++k5j0FZZtiy/whAB4mrBuJ5OW+GjAlYemSep6VYinpNn/59uKJMbtlpQ8qA62yJVEWRYkY3YCgwup9MM8x0zTtsJDoC0IE+eGlDfU+7s3OeKS6Ht9nLoIGbBeP0LTp0zU1BAlJQC5/sdFMstEirgK3hMEiscVTBd+e68d6DgXaE9qVOhJ17PXYJtOxHB9QwtSGoOqz0zKku1+4/V2YF7EpDihK28MmWWCARNkmqTifka6bE3P2kxPj/lG6cnr970LGMQFj2inS7T/1gbcTFuUvyDdIcpgVgfy5pV9z2aXhxWkU6q1TWMB4tiH3wZLyfhJ0QjptS7LEXMnyjcDFkeDIC0Kl8/BvrP3VfBg1pESuHneaCCq0G7qFXnyPP/iB0KpvZKKh9GDxkUyrT/S2xSgWdKdJjzKGxqup+lWS/xbs3dJ/cPWiuUq9vsMlnV0CfMzTw2DObMtBgGmv3n9AYnVaJSzN07hZOgo1TunAQvqbotDOH3TRla29KkHPUhozJRgD6bTw/bSrZqxJ4xlIPlDabMpySLzFaDoUxOp2wVmsKEJsoUPFVSzHx7Eb1KMebiqa06jSdrw9pvkcA+qOQ2WKLV0C/B4OEoAfuSLVasnjuZ7Y0wXBjoBFpql10TGlRDb2Z6RUtauO3lq+CHjtni7XEb/V9jxK0RRa6Obb05rLHegdiijrtVGZkNOneOkpvsvyPAYLXwGN/SwN9uKiOEYDW6gx8cheyzUugwUzm2q4hfdYoQEvRJHOF02i80XorTlaXbohXtljD/BZOVdllNSLBKFRJRYxNZpEGGHdTVRgtmT+5L8gPpdOBlnThvxqbPD1TJmNxeaFhXg+GQfazG7pRwrIfs62B3qiq+QaAXhzUlDvpBZYxBwLuP5KRqNQfCvNoQDf8V2r67nfolnD9FYQWg2gabTfEaEzfcOXrDYbdKaigFwriOa+atBVtrPiWiGUykwIBaP+F1Hgw0E0seTOXgxNCLXWVRs66KUOpBQNncup9iNGrGmhIsjQ7vqz5Ol6GuO6SLCHohnQxXJ41AtAXUh/reGaVe6dM3kFSCLzWozJ2M320xVyan7MbQBeuAc2cOsHLRT6YQUcgDh2yIjoKTguy/VLRcwyTP7rgapGsiE49RWZOge2MaZ4eLJ4OeqPqVEDzRR00jBTovNabor7rux9A7w83OT8KTgu0Dm+Sb/S+GFWIreR2lWaGAy/dv9ScgKB3qgPrrYHeWl7RDBk6sh+Xe1cI7+88IOgWBW1qnHql2CDiBAMVARkfFK0jTVHmzZN6CPqbmoECPB30wHqjPdzLMUnjpC84BzBkDw0ahFB11e6x70oeUaQrR3HtmVMLrpKzOFMR+W7iGcOfOre1iEwHPWgc5SMNXAFhNBuYW4LLejDQEJEpE5b85jPsght7Q5QlWMxpOEwUc6bJN4IGQeZNnWXg0PsD0DMG0IM6GsY4MDQ5Q8/RhwiTe/mgoC/UzKB4/v3ZK3LoV9PEWSUswS461X5jaw0El4whpHS/P2QhhtlWzdeRc2C99fIKuD50e+zmYCrz9RnLb7Wl6HAJ9UgSjgu1iM0wkWSE12zuTkHreWxo8q2BNtgk97Mcs3WkLtDChHIAOq13hIKiYOHbT9TKuvtDkmeKNan5YKB78X19xYn+ItnR+AtyrsUnkSaC5iOG6ISw2HImazqv5lYQxRjKa1gl3sZiN0Xtdj+DhJQ5zD9cRMZ9TbS3LtXB7MqiOqXNDwDMaOV8f4vmTmxz0PsJFomFQVHWHyK6vjbdZQDNbochIcWisPzu6YvX33E1KrNRF1oPBrpcr12t82JdrzrIDRtaOd8vU9B8RDVl7hc/lIXzakcJQ7TUcqFgAI3Z9R6OLM8XF8426GIWdjvukh8KtMNT814u/imMHhRCcXnlucLAU+eO4s6+j7nVyQqc19HEH1iqVE6A+7pOU7FXjTnPsMq0AUtcto8PlU87ptrxhcugcZ1sdXDTmDEqTgtAKTOUbBHnYZ/gtBTzIe3U6mHMRkGNPoloKo7jLDZr/oaG9ICVk9C+7dR0P4hpYVHUF95h/4kyC89uFmR1gjly2DqbtvNK0i2qUDELQ45S1hqWzGNE24gYLQefawvDTnGMZIbj0Y/L0h05F2cMvd90DlpZgFbtaHfNKGuWQBEg/VQDbeqzGGWqfsZYe4BhM/ciMNN5oTZkB91I5rKE6KVpDIhHTKuNGFBqap/B/ZrrhNS1OfXoHIanmWN4PzFkKUj+vlg1WQ52JyE8XN0bHfVln+XHTQ7oQhxlshJDKmWqOkeXbxhv/lvBmXYOpu14glvdJLdXRNX0aZdth8OX+osEofFgMxzos7ymHSsG85K8vbgxl2MME++gqzOmVXbM1myYkIIzLKvTdpsFsdppVkWnwXjblZ5502x9MioIDzeXZXHEavFv5oL+B7pHDZMkT16/f7WAxmpXM8b9gtm/kTSJ5HZFNfqkRX6nSMuJqvNXpvlQqWcNisGUMsLQre4jar+QjaKIwQhoLkQgL7DV5Mkmo+wJQAVdLhg5yG4u7hZZzMO07iFaQEVS4nbWn8vRaT5IL5cNloz9nBBqw24pO5JGm5a0b7ROEHaiU2VaSqzp/qPIsHJYmaVhN42rpJniLLYNoUwP2AhpZKHgVIw/kzw7ffdM6c8h4qJBiRhiG9qOjaaPTKatCPoNbYfB0vI5rT6C86oAi1oyiKkN7bxgpHfBBjK0NKL2IkAgPtsSKaPVRtmx71s4FxhO6zEQVekhq94j6iP7Wo8bZRbcy9EWzwyaQt1/JNnDRVHdsmdGN9/ojWm3IDgqbVqe3UmLTSUTZ4oflJZorCfDsJmC8bwwdCPCaDjtqQk/DJ2OYJcw5R+UR9zvp7E1nyaacFKfueA1kYXgXDsK8i+SPZzNhURyUBwqMrTvSE+7vseHV+nRgA7t653PlJliC2Jjvbjz9IzdOhKVCTl/R2sq0UbHToNzdYaacpqs0ABNb0CED6CgB+Id+VMShm8DHk2TO5EMiRa4VKdsrvP2cT2CtmHRoIkZL1TrJHpHDoBOk2rD3IznJpTTAx/BFDPCLRq+R9P6fJxw6Z28kClR0IZFZudYBlNK/uxOWGtXVwyeYpeaovoBYLCqBLdoM3UPy37WCBpj0IdufXbE2pIefjML6aucjgBomiYBx5qRgcHbU+NXXtbiLfZUXCYrh+bGGjoLUtBB+3+4hFss4hjRap1zQZdvzJ6v6LS/IYq7dPuH0ozqnbBc2tJKijvOWSVzBOM224QrjBVTOt8Fuq6B5rfaQvwWy3VGtHDla12Xb+wAnL1kvRkETVtoIHlU52D54rLzdKDeVXUogP3yEYyZ/8Olmc1tp6YBEI7VhdsszBoNaIxEu1qmhU2+4JNNfppH0MtKytFUo2/c5UUz5GDxlbZ3PtIMk5kdhjfNzL6GSP7UUDuBDOs2S/BGteyQ2BJa0oGzMJBdGCKyczBLDVHrkJO1BpOF9CDjAu+lFErwBYG01DQHj37a3xn0CuOyw/xtFluOCrQnIw221uJJGDNLPfaGKNLfLBAlxYYwXOGYsb8fYjLFjYPzOiLLEM8ZVyC7sRV0VtT6pSHZkFq32eJlZOuniSuv1YeY0hGKsjHLskeaTnK0oa6vVHppWGLIkHmitDwz09WzvWYEQBsm+V9DbFLS60eRvlA/vs1a+ZEtJU5BKDqAQMK4DZGeTyuO+Ejh5VxBtVmyMa7cDp+rlUOyIpvXmrv/yPE0EVPexh7WpM6tlsqPcKW8UDscmKVd2h2JlZPDnKqqEFErJe/pFYVlkQ5de8jwDEMVnJbJme0qwW1NDDrtfo2NSlgDVp00EbxD1n5HDZpLZYRBLZDdLoSpf6qHXXYAAA4sSURBVNEa+umyjeVtZVHWMo3DcEUa/j6U+zA+YMqV7Ku1TNDgGWMbkuRx0NTSCztXk/q327RphPucEFte6w3ELdVMO05hEkJmFNC5PTobDb+B40zrydjYq2nUWWW59ezs7DL154MU61WRoRMmSvTGR37cznSPFLQj1tX3dmEPly8tWYDconqqDIiy3zHEJkc59hCDTfeHJJM7wjwLjLe8rGzcpSxTcY+9OsRpznNRrSmz3+q2Wy2THylo3OikPigQ8iS9YugJBZWF3EmZhI7QChq2Wswm1XXSoLXJWVpimlsh1XMldtl8N4ab+2ArB+4TvUJDGmYr+qgb+9fsaANhWeNRd9DwlmtpM7WUP6eQO2npVYcGpHSyQ80q3N8jEbpdLCsvkqqaZDLT5JRsKBuC/xCVzVTBDdrqQ1dM7gC0JXjsdQ22F2TnltP67k12ArmTU00YWrReAk6oz2w+HYRcfXE3x0QaK2SwZoth/LwyV7BTFRW5Yb/BV9x667mR7kcWIEJ9ABQE/Gh6YNhmxdkzLRbp04ASPPPpoLny9QKL+6KwxeXds8WBBdQWk5ZmQaMjdmVvxf3bP3VotJuwebqPMkYLrk1cgn0CN6216veVxcOyc8c+6K1qsTKuAdhJt/YGhUN/xM+yDMMmz524nB4VuiPlb7tF1ahBW7jjmhTV2MseHqW1DY4XqmGyoi0d7Tsx9cT2E71JVMbKeKPUcJJFNbHGDdcIOZub3iJVEfQcXH6S2OJX9p27KTS7clw/MOotNP/KSw1tX1fmNL2s8J0nYoEUtHYDAD1TYreOChv6cheZ3w47C630Ipg7zdXx/mSuWNokLQC/szFdzJGETc4GzRuCOqZuuJMri1r0fc5Hvlkq8Qp/FrVeEyLSfb0x8l6B1EsNnlt0dm5usTqn90vKDIB2iuJeXzSYP55nIzBYBbK1Nb2xQx/5XE7FfCFHkD6mGL+PIwHTExgHL9W6oXoEDwQ8allt9Nvi/lWTLtSdQ9nSrog7p2KfzDIR1ZgKMmNsQSHO6qFeUuqzCBqU/Sht7Lpgt0gat4lleNZ+Wpei5alUuYfYexUAj0/OwkftZTmLI4vb4DpwQ3P8mXUooB0WPEz3OQfQsTsDbellpAs19WC3q06yxbLAZWChkxZH1HaL7V0RYmytn+zFmQK6SgqGrgvevtFwhpu4wTnvJ3WpXeHoI6kDAd9U6uQYsAMguZciU8FUL9UrB8uVFAk5eifwUwGdJeXjEzwJh+8UNPe1K+2ruowtwJ3DrVkRPZZz5VCZ4xBnVsS9sLhYYrV1De8PKWhxlwzmd+geyDPiEd3dnIkA5oyeWykP5HZQToeCARJMWfCn7AuGstlYMJhKUdD4uD6unCXBYKgXvFPQFu5kX2p/VmLJIi7tJ1XwObLopLMYmHA1z3AKGkCrWbP7XY6uZgLp1veB8G820zOkhBO1dE/zTO86Qw3ibQE82UrvmARDMikHuNhxT1ZBH4NwB32k1+uROwZtCaYupMw3ZQ/cnUW6BhoDMiedxcD+wWVcuoSgtToawbYUp3MFt7dWJnr4EllcIdO0uRZYDpjfXuucqCEjuOk3cBqYXq74eoGgRwVd8XFcytcLOix3LN54J6mGVJNxk29smVkGc43a6qSTUZglVkkaQU8zDN2WC/dv4SGPEs+aIg3beDBgy4v9Q3XVbfE8LrW/Xu+QOXISKJcdJJStgHh74LUPny2lgHb4etkpmYPDlQp3l9abUtATlbz06UBMcbdAdgE1RGQYk9AsESIVJ13Pwuf+cruV/Vs6+DSpRRgYlmeT27MFfMaUIudzFy4helMKjRvWexyOUOUklLIAnz0Wh6eSCsUsdE6T81XKAdznPGWxpCw+390+UCiY2pcSig36VlghyyJYpDD2L7MLiyDsLRwG3JOMLZI3T9TSCJgxuuVDZLOTrmpPZ+D939pSvO+5sRDoUB5pqPhtZUNzzuEYPLPxun3O7+wxM1wFn4lTxAIAAcCLkDI0ceJyq4EavocaTOs/TKRU9PM0Og/D2DjDp3NyFTyaXy33JvF5gcQ30keb3uEDhUhCcF1A5o9VlF2Mn0HAV0iLxiCo4U5lDQOtC9JVlssEzzVXwN7vqHtlgCDEpRp9PsEI6Q5Bh1qSS2h/A5YRp9iEaHIGUIedau/Qsug0LqJncd8PlHkx3J8pqHkKb/88awOz/XtPk/w13eHzsriK12UT8OFRxT3ReUZRN1XM4iwEaFqqiRTpi4vIffgpp9WeaXxslCBkvo5UtJHu8iFhoahgswmJHyUW5baFTzokfZXViFBLQOxKj2ELw9MjGBc6BwBSP/0jIQijyJ8v010+Di5IbC6bzeXqfvuMHqoPkUeawA9Fvo8gFtcjzm1IKquicxYPi62i3Z4skbbL5bp15fM6ukvQ3HEcQNtcQqKNsUhYBsBhZLhTtd+D9k8+N+sks2JaRisPV+61Ws1MXHDZXLdosriZ7pTTX+sIGmG7bBpqUO4qAqOBSF8rkpDwLD7/UVbFACJXQcD3CsNvOvYTukPrzfn6NgU0BW7TUDcpaqrCypPBeGZz5YhUVwZmzvm39kZXvffrB1L/NplBYyjjGDw6emiCICkYiH28iOuYKWwIPxReo5megfhbbOVYho3sHB2RlWVwaApkm2GshMzHUPD3cSsoOBMFAoEsUigUMoEup1Ke2NSUzxfKwiU0iFPJYaTrv0L5EoclEPKlKqSTSQgmzAjbFe+hSp9hvqHEX62F6c3z6i5Z2aOe24yYok5cyGVfwHLlJoyk36bFgthCPt/UVCyVKp9UKse9j7JMyPl5v99vIO1HX5pAz9eAMu3uy2j0otWCa//62OsdH5+cpGA0PLEYDIcvdB3Bl8Q8qdQJZLJyJ9qu1ePCFcgKt9GQhUkLCwYyXcewUgCBX9yji8svI1YMQjzfbcgf31bKwBEkX0wjDyUEd3L8tdf7+JHIMtjAaPRlt52p1fL5ej2OhJ9ioP+YQE+4jCddSPF4IlGve715GI1Mu93uAsGYGAmOwIlMLe+tJ+L0E9DXXE8uW4PUIZiGlEsJRZ0iePD0HskLtpvehB/psiXqcA8ZpHZGoxolr9dbrycSgA1v+NL9q2T6wEdm0Fe/b0DCL+maj78OQRRSiBrxCi7SFlB+GyReg9Drl++78R5uwnYj/QL0HZBL6JKadEHgdwsjtgypJxT490b3D5qi9sZJRsoTUAZ4IZDGtQbgzugBQAPqKLG1cYomjwMgtUn8XjE/CGiwZiTqAlb326DYGRvw+n6+V6MHAY0JZ6JNpG5H8pJ4hlzjqO6UHga0TWhF48RbI1KGCPdsxWwPBtoFRqzRBTbvRxOkfs+MHg40pHxXmAM+8jdMMGh1pkYSJNFqZ8g/da8jo2FAuyCsa1+6UZct7mr/hhEWuv0E8RKvXIvu37d0XwMak1+M/C79tA1+ugRis2Uoe1zaSYirEkImrr4Bo0YXfefg/GVyeYHPNZLBfw8PWkhk8nCzNUiSbPlExutyeeN4RKhnvIINfuaFOqm5vLY81jVstjxeaHMl5IzNaxO8+IZ4rRYXEnV4p42+vj7zIPlGu9UG2N77lu4roF152bvfFeRMntTBm+b7NYlcwO1JtYa325XoWQBtA6MbF+oNqdX2ymCIAHTbBjH0vjfadpF8jdhqXUFoxW2klr8+9JBa3Xa0sUvaJPFz0K7rUq/RghZayOH8viTUL1wQH3u7EqBLdOCnzUZcHUiSYRggeJQyGWnfCxfZvFj0lOAMiXe7cUjLwBzHXbW2IHTiGdD9zLUuSeh2Mq1GlOz/3EuD3FAbcu25YfXiCmiMhwGQALgAtIuCdiUawHWgOD0rYAQpxGWBCLUWppaYN/Tq8FYILmWv5G2Qrgq624Hz1yqtUCN50oAryU9vHXIyb+d6YQAdHBL1FdB94GUXOe1tGEADp22SlHeBHLj2XchpQbhotyVv9JEUR6UUKKe9NqkOPyUhWqu1JXhnJvNISlzrh8GS1RB09CbQ1GSC6kvxziOaU9JCgAv/o6ZScCVaks2mvsbLcewFWrygb73Zg17V6ZZ3d6DTA9B9KdPxdhtSvg86LRHQXwHii4TL1WrnwazB1+x3QQwyDW8bxqSWlxMJku/ig8Pwg64FnQAb1pDh/+tBu2zdTisjNcgFSINUa7XAgLY7XchHG3WhlmnIGUhbQMZcifa+3AU722i1IZPpdvYTkMUkbNFe9EYPetV6o31G6x0H3QaNqgtog71ovRUbDmcTNRsYafiHIpap41274pk4td74HjD9eGW9bqOvr0UFPGyTVp+Cdl0lEH+whDhqoFtC/kIAIauTRBykK05smT4oWDzRQQ7DUVcjD1ZUamckUouDXoHFaeSleusm6f+5n1ZcrU1xuoL6U3tJDdDAD7tojUj309qBm6QMQHdJq0VakEsPqj4a5YFJUjyfQWkTEg2p263VohlwFiCCtZrsBZsjtRIAGovEcLRd83ZAofqP0CqijQWvUavdmLE+UOytpJdEviByQxBokbLRITqBk6/1M/WOCjqayee9ifoF8D4Pr8BUgD/UQEcFAJ2PevPeOlgelzBb74OAeOG6m/zCA4NuIGjbNWUvCPG8j2wkoYCu7UrSrhdB79ckcP8q6L40AA1qIOW7CNpV7+BuIHUp3vrHOn1voF39KOkroK8970UnmaegBVe034+CPwFH2umQDLpUcDM2Au9VQUvgCuQ4ggavC3YlQRrw64bvfjDQEOo0CDC7d4P1xhSGcpzaDvRGSolYiKuvqGdSLlSC/Di9yKYcdgnxm5M3M2jrf+6RxidfTo4/f746cZ9fSmnCDPq/iv4H+r+F/gf6v4X+H8XbMzeFU24mAAAAAElFTkSuQmCC"/>
          <p:cNvSpPr>
            <a:spLocks noChangeAspect="1" noChangeArrowheads="1"/>
          </p:cNvSpPr>
          <p:nvPr/>
        </p:nvSpPr>
        <p:spPr bwMode="auto">
          <a:xfrm>
            <a:off x="155575" y="-2795588"/>
            <a:ext cx="6896100" cy="5838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390210"/>
            <a:ext cx="4572000" cy="3296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577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81200"/>
            <a:ext cx="7772400" cy="5105400"/>
          </a:xfrm>
        </p:spPr>
        <p:txBody>
          <a:bodyPr/>
          <a:lstStyle/>
          <a:p>
            <a:pPr eaLnBrk="1" hangingPunct="1"/>
            <a:r>
              <a:rPr lang="en-US" sz="2400" dirty="0" smtClean="0">
                <a:ea typeface="ＭＳ Ｐゴシック" pitchFamily="-108" charset="-128"/>
              </a:rPr>
              <a:t>Taste receptors can be easily damaged by alcohol, smoke, acids or hot foods.</a:t>
            </a:r>
          </a:p>
          <a:p>
            <a:pPr eaLnBrk="1" hangingPunct="1"/>
            <a:endParaRPr lang="en-US" sz="2400" dirty="0" smtClean="0">
              <a:ea typeface="ＭＳ Ｐゴシック" pitchFamily="-108" charset="-128"/>
            </a:endParaRPr>
          </a:p>
          <a:p>
            <a:pPr eaLnBrk="1" hangingPunct="1"/>
            <a:r>
              <a:rPr lang="en-US" sz="2400" dirty="0" smtClean="0">
                <a:ea typeface="ＭＳ Ｐゴシック" pitchFamily="-108" charset="-128"/>
              </a:rPr>
              <a:t>Fortunately, gustatory receptors are frequently replaced.</a:t>
            </a:r>
          </a:p>
        </p:txBody>
      </p:sp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-108" charset="-128"/>
              </a:rPr>
              <a:t>Taste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5" name="Rectangle 3"/>
          <p:cNvSpPr>
            <a:spLocks noGrp="1" noChangeArrowheads="1"/>
          </p:cNvSpPr>
          <p:nvPr>
            <p:ph idx="1"/>
          </p:nvPr>
        </p:nvSpPr>
        <p:spPr>
          <a:xfrm>
            <a:off x="494818" y="1371600"/>
            <a:ext cx="7772400" cy="5105400"/>
          </a:xfrm>
        </p:spPr>
        <p:txBody>
          <a:bodyPr/>
          <a:lstStyle/>
          <a:p>
            <a:pPr>
              <a:defRPr/>
            </a:pPr>
            <a:r>
              <a:rPr lang="en-US" dirty="0"/>
              <a:t>Survival Functions of Taste:</a:t>
            </a:r>
          </a:p>
          <a:p>
            <a:pPr lvl="1">
              <a:defRPr/>
            </a:pPr>
            <a:r>
              <a:rPr lang="en-US" dirty="0"/>
              <a:t>Sweet: Energy source</a:t>
            </a:r>
          </a:p>
          <a:p>
            <a:pPr lvl="1">
              <a:defRPr/>
            </a:pPr>
            <a:endParaRPr lang="en-US" sz="1000" dirty="0"/>
          </a:p>
          <a:p>
            <a:pPr lvl="1">
              <a:defRPr/>
            </a:pPr>
            <a:r>
              <a:rPr lang="en-US" dirty="0"/>
              <a:t>Salty: Sodium essential to physiological processes</a:t>
            </a:r>
          </a:p>
          <a:p>
            <a:pPr lvl="1">
              <a:defRPr/>
            </a:pPr>
            <a:endParaRPr lang="en-US" sz="1000" dirty="0"/>
          </a:p>
          <a:p>
            <a:pPr lvl="1">
              <a:defRPr/>
            </a:pPr>
            <a:r>
              <a:rPr lang="en-US" dirty="0"/>
              <a:t>Sour: Potentially toxic acid</a:t>
            </a:r>
          </a:p>
          <a:p>
            <a:pPr lvl="1">
              <a:defRPr/>
            </a:pPr>
            <a:endParaRPr lang="en-US" sz="1000" dirty="0"/>
          </a:p>
          <a:p>
            <a:pPr lvl="1">
              <a:defRPr/>
            </a:pPr>
            <a:r>
              <a:rPr lang="en-US" dirty="0"/>
              <a:t>Bitter: Potential poisons</a:t>
            </a:r>
          </a:p>
          <a:p>
            <a:pPr lvl="1">
              <a:defRPr/>
            </a:pPr>
            <a:endParaRPr lang="en-US" sz="1000" dirty="0"/>
          </a:p>
          <a:p>
            <a:pPr lvl="1">
              <a:defRPr/>
            </a:pPr>
            <a:r>
              <a:rPr lang="en-US" dirty="0"/>
              <a:t>Umami: Proteins to grow and repair tissue</a:t>
            </a:r>
          </a:p>
        </p:txBody>
      </p:sp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494818" y="22860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-108" charset="-128"/>
              </a:rPr>
              <a:t>Taste</a:t>
            </a:r>
          </a:p>
        </p:txBody>
      </p:sp>
    </p:spTree>
    <p:extLst>
      <p:ext uri="{BB962C8B-B14F-4D97-AF65-F5344CB8AC3E}">
        <p14:creationId xmlns:p14="http://schemas.microsoft.com/office/powerpoint/2010/main" val="169597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9" name="Rectangle 3"/>
          <p:cNvSpPr>
            <a:spLocks noGrp="1" noChangeArrowheads="1"/>
          </p:cNvSpPr>
          <p:nvPr>
            <p:ph idx="1"/>
          </p:nvPr>
        </p:nvSpPr>
        <p:spPr>
          <a:xfrm>
            <a:off x="76200" y="990600"/>
            <a:ext cx="8229600" cy="4525963"/>
          </a:xfrm>
        </p:spPr>
        <p:txBody>
          <a:bodyPr/>
          <a:lstStyle/>
          <a:p>
            <a:pPr eaLnBrk="1" hangingPunct="1"/>
            <a:r>
              <a:rPr lang="en-US" sz="2400" b="1" dirty="0" smtClean="0">
                <a:ea typeface="ＭＳ Ｐゴシック" pitchFamily="-108" charset="-128"/>
              </a:rPr>
              <a:t>Skin senses</a:t>
            </a:r>
            <a:r>
              <a:rPr lang="en-US" sz="2400" dirty="0" smtClean="0">
                <a:ea typeface="ＭＳ Ｐゴシック" pitchFamily="-108" charset="-128"/>
              </a:rPr>
              <a:t> are also connected to the </a:t>
            </a:r>
            <a:r>
              <a:rPr lang="en-US" sz="2400" dirty="0" err="1" smtClean="0">
                <a:ea typeface="ＭＳ Ｐゴシック" pitchFamily="-108" charset="-128"/>
              </a:rPr>
              <a:t>somatosensory</a:t>
            </a:r>
            <a:r>
              <a:rPr lang="en-US" sz="2400" dirty="0" smtClean="0">
                <a:ea typeface="ＭＳ Ｐゴシック" pitchFamily="-108" charset="-128"/>
              </a:rPr>
              <a:t> cortex.</a:t>
            </a:r>
          </a:p>
          <a:p>
            <a:pPr eaLnBrk="1" hangingPunct="1"/>
            <a:endParaRPr lang="en-US" sz="2400" dirty="0" smtClean="0">
              <a:ea typeface="ＭＳ Ｐゴシック" pitchFamily="-108" charset="-128"/>
            </a:endParaRPr>
          </a:p>
          <a:p>
            <a:pPr eaLnBrk="1" hangingPunct="1"/>
            <a:r>
              <a:rPr lang="en-US" sz="2400" dirty="0" smtClean="0">
                <a:ea typeface="ＭＳ Ｐゴシック" pitchFamily="-108" charset="-128"/>
              </a:rPr>
              <a:t>The skin’s sensitivity to stimulation varies tremendously over the body, depending on the number of receptors in each area.</a:t>
            </a: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229600" cy="10668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-108" charset="-128"/>
              </a:rPr>
              <a:t>The Skin Senses</a:t>
            </a:r>
          </a:p>
        </p:txBody>
      </p:sp>
      <p:pic>
        <p:nvPicPr>
          <p:cNvPr id="101380" name="Picture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2304" y="3886200"/>
            <a:ext cx="6165834" cy="294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9" name="Rectangle 3"/>
          <p:cNvSpPr>
            <a:spLocks noGrp="1" noChangeArrowheads="1"/>
          </p:cNvSpPr>
          <p:nvPr>
            <p:ph idx="1"/>
          </p:nvPr>
        </p:nvSpPr>
        <p:spPr>
          <a:xfrm>
            <a:off x="0" y="990600"/>
            <a:ext cx="9144000" cy="4525963"/>
          </a:xfrm>
        </p:spPr>
        <p:txBody>
          <a:bodyPr/>
          <a:lstStyle/>
          <a:p>
            <a:r>
              <a:rPr lang="en-US" sz="2400" dirty="0"/>
              <a:t>4</a:t>
            </a:r>
            <a:r>
              <a:rPr lang="en-US" sz="2400" dirty="0" smtClean="0"/>
              <a:t> </a:t>
            </a:r>
            <a:r>
              <a:rPr lang="en-US" sz="2400" dirty="0"/>
              <a:t>main types of receptors: mechanoreceptors, </a:t>
            </a:r>
            <a:r>
              <a:rPr lang="en-US" sz="2400" dirty="0" err="1"/>
              <a:t>thermoreceptors</a:t>
            </a:r>
            <a:r>
              <a:rPr lang="en-US" sz="2400" dirty="0"/>
              <a:t>, pain receptors, and proprioceptors</a:t>
            </a:r>
            <a:r>
              <a:rPr lang="en-US" sz="2400" dirty="0" smtClean="0"/>
              <a:t>.</a:t>
            </a:r>
          </a:p>
          <a:p>
            <a:r>
              <a:rPr lang="en-US" sz="2400" dirty="0" smtClean="0">
                <a:ea typeface="ＭＳ Ｐゴシック" pitchFamily="-108" charset="-128"/>
              </a:rPr>
              <a:t>Mechanoreceptors sense pressure or texture/touch</a:t>
            </a:r>
          </a:p>
          <a:p>
            <a:r>
              <a:rPr lang="en-US" sz="2400" dirty="0" err="1" smtClean="0">
                <a:ea typeface="ＭＳ Ｐゴシック" pitchFamily="-108" charset="-128"/>
              </a:rPr>
              <a:t>Thermoreceptors</a:t>
            </a:r>
            <a:r>
              <a:rPr lang="en-US" sz="2400" dirty="0" smtClean="0">
                <a:ea typeface="ＭＳ Ｐゴシック" pitchFamily="-108" charset="-128"/>
              </a:rPr>
              <a:t> sense temperature</a:t>
            </a:r>
          </a:p>
          <a:p>
            <a:r>
              <a:rPr lang="en-US" sz="2400" dirty="0" smtClean="0">
                <a:ea typeface="ＭＳ Ｐゴシック" pitchFamily="-108" charset="-128"/>
              </a:rPr>
              <a:t>Proprioceptors aid with regards to balance/body position (vestibular &amp; kinesthetic sense)</a:t>
            </a:r>
          </a:p>
          <a:p>
            <a:r>
              <a:rPr lang="en-US" sz="2400" dirty="0" smtClean="0">
                <a:ea typeface="ＭＳ Ｐゴシック" pitchFamily="-108" charset="-128"/>
              </a:rPr>
              <a:t>Nociceptors sense pain</a:t>
            </a: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0668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-108" charset="-128"/>
              </a:rPr>
              <a:t>The Skin Senses</a:t>
            </a:r>
          </a:p>
        </p:txBody>
      </p:sp>
      <p:pic>
        <p:nvPicPr>
          <p:cNvPr id="101380" name="Picture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8166" y="3917950"/>
            <a:ext cx="6165834" cy="294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98178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9" name="Rectangle 3"/>
          <p:cNvSpPr>
            <a:spLocks noGrp="1" noChangeArrowheads="1"/>
          </p:cNvSpPr>
          <p:nvPr>
            <p:ph idx="1"/>
          </p:nvPr>
        </p:nvSpPr>
        <p:spPr>
          <a:xfrm>
            <a:off x="0" y="990600"/>
            <a:ext cx="9144000" cy="4525963"/>
          </a:xfrm>
        </p:spPr>
        <p:txBody>
          <a:bodyPr/>
          <a:lstStyle/>
          <a:p>
            <a:r>
              <a:rPr lang="en-US" sz="2400" dirty="0" smtClean="0"/>
              <a:t>Either mechanical energy (pressure/touch), heat energy (hot/cold), or noxious (mechanical, chemical, or thermal) is transduced into neural </a:t>
            </a:r>
            <a:r>
              <a:rPr lang="en-US" sz="2400" dirty="0" smtClean="0"/>
              <a:t>energy by these receptors</a:t>
            </a:r>
            <a:endParaRPr lang="en-US" sz="2400" dirty="0" smtClean="0"/>
          </a:p>
          <a:p>
            <a:r>
              <a:rPr lang="en-US" sz="2400" dirty="0" smtClean="0">
                <a:ea typeface="ＭＳ Ｐゴシック" pitchFamily="-108" charset="-128"/>
              </a:rPr>
              <a:t>The energy involved (pressure/touch, heat, noxious) must excite the receptor cells to </a:t>
            </a:r>
            <a:r>
              <a:rPr lang="en-US" sz="2400" dirty="0" smtClean="0">
                <a:ea typeface="ＭＳ Ｐゴシック" pitchFamily="-108" charset="-128"/>
              </a:rPr>
              <a:t>achieve the </a:t>
            </a:r>
            <a:r>
              <a:rPr lang="en-US" sz="2400" dirty="0" smtClean="0">
                <a:ea typeface="ＭＳ Ｐゴシック" pitchFamily="-108" charset="-128"/>
              </a:rPr>
              <a:t>threshold, </a:t>
            </a:r>
            <a:r>
              <a:rPr lang="en-US" sz="2400" dirty="0" smtClean="0">
                <a:ea typeface="ＭＳ Ｐゴシック" pitchFamily="-108" charset="-128"/>
              </a:rPr>
              <a:t>thus causing </a:t>
            </a:r>
            <a:r>
              <a:rPr lang="en-US" sz="2400" dirty="0" smtClean="0">
                <a:ea typeface="ＭＳ Ｐゴシック" pitchFamily="-108" charset="-128"/>
              </a:rPr>
              <a:t>an action potential to fire off.</a:t>
            </a: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0668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-108" charset="-128"/>
              </a:rPr>
              <a:t>The Skin Senses</a:t>
            </a:r>
          </a:p>
        </p:txBody>
      </p:sp>
      <p:pic>
        <p:nvPicPr>
          <p:cNvPr id="101380" name="Picture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8166" y="3917950"/>
            <a:ext cx="6165834" cy="294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78192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89038"/>
            <a:ext cx="8229600" cy="4525962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-108" charset="-128"/>
              </a:rPr>
              <a:t>The vibrational energy of vibrating objects, such as guitar strings, transfer the surrounding medium-air-as the vibrating objects push the molecules of the medium back and forth. </a:t>
            </a:r>
            <a:endParaRPr lang="en-US" sz="1200" dirty="0" smtClean="0">
              <a:ea typeface="ＭＳ Ｐゴシック" pitchFamily="-108" charset="-128"/>
            </a:endParaRPr>
          </a:p>
          <a:p>
            <a:pPr eaLnBrk="1" hangingPunct="1"/>
            <a:endParaRPr lang="en-US" sz="1200" dirty="0" smtClean="0">
              <a:ea typeface="ＭＳ Ｐゴシック" pitchFamily="-108" charset="-128"/>
            </a:endParaRPr>
          </a:p>
          <a:p>
            <a:pPr lvl="1" eaLnBrk="1" hangingPunct="1"/>
            <a:r>
              <a:rPr lang="en-US" sz="2200" dirty="0" smtClean="0">
                <a:ea typeface="ＭＳ Ｐゴシック" pitchFamily="-108" charset="-128"/>
              </a:rPr>
              <a:t>In space, there is no air, so the sound wave would have no medium to push. Any explosion would be eerily without sound.</a:t>
            </a:r>
          </a:p>
        </p:txBody>
      </p:sp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98438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-108" charset="-128"/>
              </a:rPr>
              <a:t>Hearing</a:t>
            </a:r>
          </a:p>
        </p:txBody>
      </p:sp>
      <p:pic>
        <p:nvPicPr>
          <p:cNvPr id="86020" name="Picture 5" descr="ht_art_concept_070507_ssv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4267200"/>
            <a:ext cx="2490788" cy="2490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7" name="Rectangle 3"/>
          <p:cNvSpPr>
            <a:spLocks noGrp="1" noChangeArrowheads="1"/>
          </p:cNvSpPr>
          <p:nvPr>
            <p:ph idx="1"/>
          </p:nvPr>
        </p:nvSpPr>
        <p:spPr>
          <a:xfrm>
            <a:off x="0" y="817562"/>
            <a:ext cx="9067800" cy="6040438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800" b="1" dirty="0" smtClean="0">
                <a:ea typeface="ＭＳ Ｐゴシック" pitchFamily="-108" charset="-128"/>
              </a:rPr>
              <a:t>Gate-control theory: </a:t>
            </a:r>
            <a:r>
              <a:rPr lang="en-US" sz="2800" dirty="0" smtClean="0">
                <a:ea typeface="ＭＳ Ｐゴシック" pitchFamily="-108" charset="-128"/>
              </a:rPr>
              <a:t>An explanation for pain control that proposes we have a neural “gate” that can, under some circumstances, block incoming pain.</a:t>
            </a:r>
          </a:p>
          <a:p>
            <a:pPr marL="393192" lvl="1" indent="0" eaLnBrk="1" hangingPunct="1">
              <a:lnSpc>
                <a:spcPct val="80000"/>
              </a:lnSpc>
              <a:buNone/>
            </a:pPr>
            <a:endParaRPr lang="en-US" sz="2400" dirty="0" smtClean="0">
              <a:ea typeface="ＭＳ Ｐゴシック" pitchFamily="-108" charset="-128"/>
            </a:endParaRPr>
          </a:p>
          <a:p>
            <a:pPr lvl="1">
              <a:lnSpc>
                <a:spcPct val="80000"/>
              </a:lnSpc>
            </a:pPr>
            <a:r>
              <a:rPr lang="en-US" sz="2400" dirty="0" smtClean="0">
                <a:ea typeface="ＭＳ Ｐゴシック" pitchFamily="-108" charset="-128"/>
              </a:rPr>
              <a:t>As pain </a:t>
            </a:r>
            <a:r>
              <a:rPr lang="en-US" sz="2400" dirty="0">
                <a:ea typeface="ＭＳ Ｐゴシック" pitchFamily="-108" charset="-128"/>
              </a:rPr>
              <a:t>messages come into the spinal cord and the central nervous system (before they even get to the brain), they can be amplified, </a:t>
            </a:r>
            <a:r>
              <a:rPr lang="en-US" sz="2400" dirty="0" smtClean="0">
                <a:ea typeface="ＭＳ Ｐゴシック" pitchFamily="-108" charset="-128"/>
              </a:rPr>
              <a:t>turned down or even blocked out. </a:t>
            </a:r>
          </a:p>
          <a:p>
            <a:pPr marL="393192" lvl="1" indent="0">
              <a:lnSpc>
                <a:spcPct val="80000"/>
              </a:lnSpc>
              <a:buNone/>
            </a:pPr>
            <a:endParaRPr lang="en-US" sz="2400" dirty="0" smtClean="0">
              <a:ea typeface="ＭＳ Ｐゴシック" pitchFamily="-108" charset="-128"/>
            </a:endParaRP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The larger nerve pathways that transmit sensations of touch have </a:t>
            </a:r>
            <a:r>
              <a:rPr lang="en-US" sz="2400" dirty="0"/>
              <a:t>the ability to close the pain gate and </a:t>
            </a:r>
            <a:r>
              <a:rPr lang="en-US" sz="2400" dirty="0" smtClean="0"/>
              <a:t>therefore </a:t>
            </a:r>
            <a:r>
              <a:rPr lang="en-US" sz="2400" dirty="0"/>
              <a:t>block signals from </a:t>
            </a:r>
            <a:r>
              <a:rPr lang="en-US" sz="2400" dirty="0" smtClean="0"/>
              <a:t>the smaller pain pathways, inhibiting the transmission of the pain “message”</a:t>
            </a:r>
            <a:endParaRPr lang="en-US" sz="2400" dirty="0" smtClean="0">
              <a:ea typeface="ＭＳ Ｐゴシック" pitchFamily="-108" charset="-128"/>
            </a:endParaRPr>
          </a:p>
          <a:p>
            <a:pPr lvl="1">
              <a:lnSpc>
                <a:spcPct val="80000"/>
              </a:lnSpc>
            </a:pPr>
            <a:endParaRPr lang="en-US" sz="2000" dirty="0" smtClean="0">
              <a:ea typeface="ＭＳ Ｐゴシック" pitchFamily="-108" charset="-128"/>
            </a:endParaRPr>
          </a:p>
        </p:txBody>
      </p:sp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-28575"/>
            <a:ext cx="8229600" cy="10668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-108" charset="-128"/>
              </a:rPr>
              <a:t>Pain Receptors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z="2400" dirty="0"/>
              <a:t>What is determined by the frequency of a sound?  The amplitude? </a:t>
            </a:r>
          </a:p>
          <a:p>
            <a:pPr>
              <a:defRPr/>
            </a:pPr>
            <a:endParaRPr lang="en-US" sz="900" dirty="0"/>
          </a:p>
          <a:p>
            <a:pPr>
              <a:defRPr/>
            </a:pPr>
            <a:r>
              <a:rPr lang="en-US" sz="2400" dirty="0"/>
              <a:t>Discuss the path in which sound travels between entering the ear and reaching the brain</a:t>
            </a:r>
            <a:r>
              <a:rPr lang="en-US" sz="2400" dirty="0" smtClean="0"/>
              <a:t>.</a:t>
            </a:r>
          </a:p>
          <a:p>
            <a:pPr>
              <a:defRPr/>
            </a:pPr>
            <a:r>
              <a:rPr lang="en-US" sz="2400" dirty="0"/>
              <a:t>How does the Gate-Control Theory explain our perception of pain?</a:t>
            </a:r>
          </a:p>
          <a:p>
            <a:pPr>
              <a:defRPr/>
            </a:pPr>
            <a:endParaRPr lang="en-US" sz="800" dirty="0"/>
          </a:p>
          <a:p>
            <a:pPr>
              <a:defRPr/>
            </a:pPr>
            <a:r>
              <a:rPr lang="en-US" sz="2400" dirty="0"/>
              <a:t>What are the survival functions of each of the five types of taste?</a:t>
            </a:r>
          </a:p>
          <a:p>
            <a:pPr>
              <a:defRPr/>
            </a:pPr>
            <a:endParaRPr lang="en-US" sz="2400" dirty="0" smtClean="0"/>
          </a:p>
          <a:p>
            <a:pPr>
              <a:defRPr/>
            </a:pPr>
            <a:endParaRPr lang="en-US" sz="2400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434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990600"/>
            <a:ext cx="8229600" cy="432435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-108" charset="-128"/>
              </a:rPr>
              <a:t>There are two physical characteristics of sound: frequency and amplitude.</a:t>
            </a:r>
          </a:p>
          <a:p>
            <a:pPr eaLnBrk="1" hangingPunct="1"/>
            <a:endParaRPr lang="en-US" sz="1400" dirty="0" smtClean="0">
              <a:ea typeface="ＭＳ Ｐゴシック" pitchFamily="-108" charset="-128"/>
            </a:endParaRPr>
          </a:p>
          <a:p>
            <a:pPr lvl="1" eaLnBrk="1" hangingPunct="1"/>
            <a:r>
              <a:rPr lang="en-US" sz="2200" b="1" u="sng" dirty="0" smtClean="0">
                <a:ea typeface="ＭＳ Ｐゴシック" pitchFamily="-108" charset="-128"/>
              </a:rPr>
              <a:t>Frequency:</a:t>
            </a:r>
            <a:r>
              <a:rPr lang="en-US" sz="2200" dirty="0" smtClean="0">
                <a:ea typeface="ＭＳ Ｐゴシック" pitchFamily="-108" charset="-128"/>
              </a:rPr>
              <a:t> The number of cycles completed by a wave in a given amount of time-</a:t>
            </a:r>
            <a:r>
              <a:rPr lang="en-US" sz="2200" i="1" dirty="0" smtClean="0">
                <a:ea typeface="ＭＳ Ｐゴシック" pitchFamily="-108" charset="-128"/>
              </a:rPr>
              <a:t>determines pitch.</a:t>
            </a:r>
          </a:p>
          <a:p>
            <a:pPr eaLnBrk="1" hangingPunct="1"/>
            <a:endParaRPr lang="en-US" sz="2400" dirty="0" smtClean="0">
              <a:ea typeface="ＭＳ Ｐゴシック" pitchFamily="-108" charset="-128"/>
            </a:endParaRPr>
          </a:p>
          <a:p>
            <a:pPr lvl="1" eaLnBrk="1" hangingPunct="1"/>
            <a:r>
              <a:rPr lang="en-US" sz="2200" b="1" u="sng" dirty="0" smtClean="0">
                <a:ea typeface="ＭＳ Ｐゴシック" pitchFamily="-108" charset="-128"/>
              </a:rPr>
              <a:t>Amplitude:</a:t>
            </a:r>
            <a:r>
              <a:rPr lang="en-US" sz="2200" dirty="0" smtClean="0">
                <a:ea typeface="ＭＳ Ｐゴシック" pitchFamily="-108" charset="-128"/>
              </a:rPr>
              <a:t> The physical strength of a </a:t>
            </a:r>
            <a:r>
              <a:rPr lang="en-US" sz="2200" i="1" dirty="0" smtClean="0">
                <a:ea typeface="ＭＳ Ｐゴシック" pitchFamily="-108" charset="-128"/>
              </a:rPr>
              <a:t>wave-the “volume” of the sound.</a:t>
            </a:r>
          </a:p>
        </p:txBody>
      </p:sp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33350"/>
            <a:ext cx="8229600" cy="10668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-108" charset="-128"/>
              </a:rPr>
              <a:t>Frequency and Amplitude</a:t>
            </a:r>
          </a:p>
        </p:txBody>
      </p:sp>
      <p:pic>
        <p:nvPicPr>
          <p:cNvPr id="87044" name="Picture 4"/>
          <p:cNvPicPr>
            <a:picLocks noChangeAspect="1" noChangeArrowheads="1"/>
          </p:cNvPicPr>
          <p:nvPr/>
        </p:nvPicPr>
        <p:blipFill>
          <a:blip r:embed="rId2" cstate="print"/>
          <a:srcRect b="39999"/>
          <a:stretch>
            <a:fillRect/>
          </a:stretch>
        </p:blipFill>
        <p:spPr bwMode="auto">
          <a:xfrm>
            <a:off x="1295400" y="4114800"/>
            <a:ext cx="6700837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Title 1"/>
          <p:cNvSpPr>
            <a:spLocks noGrp="1"/>
          </p:cNvSpPr>
          <p:nvPr>
            <p:ph type="title"/>
          </p:nvPr>
        </p:nvSpPr>
        <p:spPr>
          <a:xfrm>
            <a:off x="0" y="-304800"/>
            <a:ext cx="5029200" cy="1484312"/>
          </a:xfrm>
        </p:spPr>
        <p:txBody>
          <a:bodyPr>
            <a:normAutofit/>
          </a:bodyPr>
          <a:lstStyle/>
          <a:p>
            <a:r>
              <a:rPr lang="en-US" sz="3200" dirty="0" smtClean="0">
                <a:ea typeface="ＭＳ Ｐゴシック" pitchFamily="-108" charset="-128"/>
              </a:rPr>
              <a:t>The Process of Hearing</a:t>
            </a:r>
          </a:p>
        </p:txBody>
      </p:sp>
      <p:pic>
        <p:nvPicPr>
          <p:cNvPr id="88068" name="Picture 4"/>
          <p:cNvPicPr>
            <a:picLocks noChangeAspect="1" noChangeArrowheads="1"/>
          </p:cNvPicPr>
          <p:nvPr/>
        </p:nvPicPr>
        <p:blipFill>
          <a:blip r:embed="rId2" cstate="print"/>
          <a:srcRect b="1936"/>
          <a:stretch>
            <a:fillRect/>
          </a:stretch>
        </p:blipFill>
        <p:spPr bwMode="auto">
          <a:xfrm>
            <a:off x="5583836" y="0"/>
            <a:ext cx="356016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067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5693764" cy="6019800"/>
          </a:xfrm>
        </p:spPr>
        <p:txBody>
          <a:bodyPr>
            <a:normAutofit/>
          </a:bodyPr>
          <a:lstStyle/>
          <a:p>
            <a:r>
              <a:rPr lang="en-US" sz="2000" dirty="0" smtClean="0">
                <a:ea typeface="ＭＳ Ｐゴシック" pitchFamily="-108" charset="-128"/>
              </a:rPr>
              <a:t>The middle ear transmits the eardrum’s vibrations through a “piston” made of 3 small bones (the hammer, anvil &amp; stirrup) to the cochlea (snail shaped tube).</a:t>
            </a:r>
          </a:p>
          <a:p>
            <a:endParaRPr lang="en-US" sz="2000" dirty="0" smtClean="0">
              <a:ea typeface="ＭＳ Ｐゴシック" pitchFamily="-108" charset="-128"/>
            </a:endParaRPr>
          </a:p>
          <a:p>
            <a:r>
              <a:rPr lang="en-US" sz="2000" dirty="0" smtClean="0">
                <a:ea typeface="ＭＳ Ｐゴシック" pitchFamily="-108" charset="-128"/>
              </a:rPr>
              <a:t>The incoming vibrations cause the cochlea’s membrane (oval window) to vibrate, moving the fluid that fills the tube. This motion causes ripples in the basilar membrane (hair cells).</a:t>
            </a:r>
          </a:p>
          <a:p>
            <a:endParaRPr lang="en-US" sz="2000" dirty="0" smtClean="0">
              <a:ea typeface="ＭＳ Ｐゴシック" pitchFamily="-108" charset="-128"/>
            </a:endParaRPr>
          </a:p>
          <a:p>
            <a:r>
              <a:rPr lang="en-US" sz="2000" dirty="0" smtClean="0">
                <a:ea typeface="ＭＳ Ｐゴシック" pitchFamily="-108" charset="-128"/>
              </a:rPr>
              <a:t>The movement of cells triggers impulses in the adjacent nerve fibers which form the auditory nerve; these impulses (action potential) travels along the auditory nerve, via the thalamus, to the </a:t>
            </a:r>
          </a:p>
          <a:p>
            <a:pPr marL="109728" indent="0">
              <a:buNone/>
            </a:pPr>
            <a:r>
              <a:rPr lang="en-US" sz="2000" dirty="0">
                <a:ea typeface="ＭＳ Ｐゴシック" pitchFamily="-108" charset="-128"/>
              </a:rPr>
              <a:t> </a:t>
            </a:r>
            <a:r>
              <a:rPr lang="en-US" sz="2000" dirty="0" smtClean="0">
                <a:ea typeface="ＭＳ Ｐゴシック" pitchFamily="-108" charset="-128"/>
              </a:rPr>
              <a:t>                     auditory cortex in the   </a:t>
            </a:r>
          </a:p>
          <a:p>
            <a:pPr marL="109728" indent="0">
              <a:buNone/>
            </a:pPr>
            <a:r>
              <a:rPr lang="en-US" sz="2000" dirty="0">
                <a:ea typeface="ＭＳ Ｐゴシック" pitchFamily="-108" charset="-128"/>
              </a:rPr>
              <a:t> </a:t>
            </a:r>
            <a:r>
              <a:rPr lang="en-US" sz="2000" dirty="0" smtClean="0">
                <a:ea typeface="ＭＳ Ｐゴシック" pitchFamily="-108" charset="-128"/>
              </a:rPr>
              <a:t>                                           temporal lobe.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>
              <a:ea typeface="ＭＳ Ｐゴシック" pitchFamily="-108" charset="-128"/>
            </a:endParaRPr>
          </a:p>
        </p:txBody>
      </p:sp>
      <p:sp>
        <p:nvSpPr>
          <p:cNvPr id="890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 smtClean="0">
              <a:ea typeface="ＭＳ Ｐゴシック" pitchFamily="-108" charset="-128"/>
            </a:endParaRPr>
          </a:p>
        </p:txBody>
      </p:sp>
      <p:pic>
        <p:nvPicPr>
          <p:cNvPr id="8909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686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5" name="Rectangle 3"/>
          <p:cNvSpPr>
            <a:spLocks noGrp="1" noChangeArrowheads="1"/>
          </p:cNvSpPr>
          <p:nvPr>
            <p:ph idx="1"/>
          </p:nvPr>
        </p:nvSpPr>
        <p:spPr>
          <a:xfrm flipH="1">
            <a:off x="0" y="990600"/>
            <a:ext cx="9144000" cy="5029200"/>
          </a:xfrm>
        </p:spPr>
        <p:txBody>
          <a:bodyPr>
            <a:normAutofit/>
          </a:bodyPr>
          <a:lstStyle/>
          <a:p>
            <a:pPr>
              <a:buFont typeface="Wingdings" pitchFamily="-108" charset="2"/>
              <a:buChar char="§"/>
            </a:pPr>
            <a:r>
              <a:rPr lang="en-US" sz="2400" b="1" dirty="0" smtClean="0">
                <a:solidFill>
                  <a:srgbClr val="424456"/>
                </a:solidFill>
                <a:ea typeface="ＭＳ Ｐゴシック" pitchFamily="-108" charset="-128"/>
              </a:rPr>
              <a:t>Place Theory</a:t>
            </a:r>
          </a:p>
          <a:p>
            <a:pPr lvl="1">
              <a:buFont typeface="Wingdings" pitchFamily="-108" charset="2"/>
              <a:buChar char="§"/>
            </a:pPr>
            <a:r>
              <a:rPr lang="en-US" sz="2200" dirty="0" smtClean="0">
                <a:solidFill>
                  <a:srgbClr val="424456"/>
                </a:solidFill>
                <a:ea typeface="ＭＳ Ｐゴシック" pitchFamily="-108" charset="-128"/>
              </a:rPr>
              <a:t>The theory that links the pitch we hear with the place where the cochlea’s membrane is stimulated.</a:t>
            </a:r>
          </a:p>
          <a:p>
            <a:pPr lvl="1">
              <a:buFont typeface="Wingdings" pitchFamily="-108" charset="2"/>
              <a:buChar char="§"/>
            </a:pPr>
            <a:r>
              <a:rPr lang="en-US" sz="2200" dirty="0" smtClean="0">
                <a:solidFill>
                  <a:srgbClr val="424456"/>
                </a:solidFill>
                <a:ea typeface="ＭＳ Ｐゴシック" pitchFamily="-108" charset="-128"/>
              </a:rPr>
              <a:t>Your brain determines the pitch of a sound, based on where (on the cochlea’s membrane) the neural signal originates</a:t>
            </a:r>
            <a:endParaRPr lang="en-US" sz="2200" b="1" dirty="0" smtClean="0">
              <a:solidFill>
                <a:srgbClr val="424456"/>
              </a:solidFill>
              <a:ea typeface="ＭＳ Ｐゴシック" pitchFamily="-108" charset="-128"/>
            </a:endParaRPr>
          </a:p>
          <a:p>
            <a:pPr>
              <a:buFont typeface="Wingdings" pitchFamily="-108" charset="2"/>
              <a:buChar char="§"/>
            </a:pPr>
            <a:r>
              <a:rPr lang="en-US" sz="2400" b="1" dirty="0" smtClean="0">
                <a:solidFill>
                  <a:srgbClr val="424456"/>
                </a:solidFill>
                <a:ea typeface="ＭＳ Ｐゴシック" pitchFamily="-108" charset="-128"/>
              </a:rPr>
              <a:t>Frequency Theory</a:t>
            </a:r>
          </a:p>
          <a:p>
            <a:pPr lvl="1">
              <a:buFont typeface="Wingdings" pitchFamily="-108" charset="2"/>
              <a:buChar char="§"/>
            </a:pPr>
            <a:r>
              <a:rPr lang="en-US" sz="2200" dirty="0">
                <a:solidFill>
                  <a:srgbClr val="424456"/>
                </a:solidFill>
                <a:ea typeface="ＭＳ Ｐゴシック" pitchFamily="-108" charset="-128"/>
              </a:rPr>
              <a:t>The theory that the rate of nerve impulses traveling up the auditory nerve matches the frequency of a tone, thus enabling us to sense its pitch.</a:t>
            </a:r>
          </a:p>
          <a:p>
            <a:pPr lvl="1">
              <a:buFont typeface="Wingdings" pitchFamily="-108" charset="2"/>
              <a:buChar char="§"/>
            </a:pPr>
            <a:r>
              <a:rPr lang="en-US" sz="2200" dirty="0">
                <a:solidFill>
                  <a:srgbClr val="424456"/>
                </a:solidFill>
                <a:ea typeface="ＭＳ Ｐゴシック" pitchFamily="-108" charset="-128"/>
              </a:rPr>
              <a:t>The faster the neural impulses fire, the higher the pitch</a:t>
            </a:r>
            <a:endParaRPr lang="en-US" sz="2000" dirty="0">
              <a:solidFill>
                <a:srgbClr val="424456"/>
              </a:solidFill>
              <a:ea typeface="ＭＳ Ｐゴシック" pitchFamily="-108" charset="-128"/>
            </a:endParaRPr>
          </a:p>
          <a:p>
            <a:pPr lvl="1">
              <a:buFont typeface="Wingdings" pitchFamily="-108" charset="2"/>
              <a:buChar char="§"/>
            </a:pPr>
            <a:r>
              <a:rPr lang="en-US" sz="2000" dirty="0">
                <a:solidFill>
                  <a:srgbClr val="424456"/>
                </a:solidFill>
                <a:ea typeface="ＭＳ Ｐゴシック" pitchFamily="-108" charset="-128"/>
              </a:rPr>
              <a:t>Neuron’s can’t fire faster than 1000 times/second &amp; we can hear sounds with frequencies over 1000 </a:t>
            </a:r>
            <a:r>
              <a:rPr lang="en-US" sz="2000" dirty="0" smtClean="0">
                <a:solidFill>
                  <a:srgbClr val="424456"/>
                </a:solidFill>
                <a:ea typeface="ＭＳ Ｐゴシック" pitchFamily="-108" charset="-128"/>
              </a:rPr>
              <a:t>waves/second</a:t>
            </a:r>
            <a:endParaRPr lang="en-US" sz="2400" b="1" dirty="0" smtClean="0">
              <a:solidFill>
                <a:srgbClr val="424456"/>
              </a:solidFill>
              <a:ea typeface="ＭＳ Ｐゴシック" pitchFamily="-108" charset="-128"/>
            </a:endParaRPr>
          </a:p>
          <a:p>
            <a:pPr lvl="1">
              <a:buFont typeface="Wingdings" pitchFamily="-108" charset="2"/>
              <a:buChar char="§"/>
            </a:pPr>
            <a:r>
              <a:rPr lang="en-US" sz="2000" b="1" dirty="0" smtClean="0">
                <a:solidFill>
                  <a:srgbClr val="424456"/>
                </a:solidFill>
                <a:ea typeface="ＭＳ Ｐゴシック" pitchFamily="-108" charset="-128"/>
              </a:rPr>
              <a:t>Volley Principle</a:t>
            </a:r>
            <a:r>
              <a:rPr lang="en-US" sz="2000" dirty="0" smtClean="0">
                <a:solidFill>
                  <a:srgbClr val="424456"/>
                </a:solidFill>
                <a:ea typeface="ＭＳ Ｐゴシック" pitchFamily="-108" charset="-128"/>
              </a:rPr>
              <a:t>-neurons alternate firing impulses, to achieve more than 1000 impulses/second</a:t>
            </a:r>
          </a:p>
          <a:p>
            <a:pPr lvl="1">
              <a:buFont typeface="Wingdings" pitchFamily="-108" charset="2"/>
              <a:buChar char="§"/>
            </a:pPr>
            <a:endParaRPr lang="en-US" sz="2000" b="1" dirty="0" smtClean="0">
              <a:solidFill>
                <a:srgbClr val="424456"/>
              </a:solidFill>
              <a:ea typeface="ＭＳ Ｐゴシック" pitchFamily="-108" charset="-128"/>
            </a:endParaRPr>
          </a:p>
          <a:p>
            <a:pPr lvl="1">
              <a:buFont typeface="Wingdings" pitchFamily="-108" charset="2"/>
              <a:buChar char="§"/>
            </a:pPr>
            <a:endParaRPr lang="en-US" sz="2200" dirty="0" smtClean="0">
              <a:solidFill>
                <a:srgbClr val="424456"/>
              </a:solidFill>
              <a:ea typeface="ＭＳ Ｐゴシック" pitchFamily="-108" charset="-128"/>
            </a:endParaRPr>
          </a:p>
        </p:txBody>
      </p:sp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6985000" cy="1143000"/>
          </a:xfrm>
        </p:spPr>
        <p:txBody>
          <a:bodyPr/>
          <a:lstStyle/>
          <a:p>
            <a:r>
              <a:rPr lang="en-US" sz="5400" dirty="0" smtClean="0">
                <a:ea typeface="ＭＳ Ｐゴシック" pitchFamily="-108" charset="-128"/>
              </a:rPr>
              <a:t>Pitch Perception</a:t>
            </a:r>
            <a:endParaRPr lang="en-US" sz="4800" dirty="0" smtClean="0">
              <a:ea typeface="ＭＳ Ｐゴシック" pitchFamily="-108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100000">
              <a:schemeClr val="tx1"/>
            </a:gs>
            <a:gs pos="100000">
              <a:schemeClr val="bg1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Title 4"/>
          <p:cNvSpPr>
            <a:spLocks noGrp="1"/>
          </p:cNvSpPr>
          <p:nvPr>
            <p:ph type="title"/>
          </p:nvPr>
        </p:nvSpPr>
        <p:spPr>
          <a:xfrm>
            <a:off x="29547" y="-762000"/>
            <a:ext cx="9144000" cy="1630363"/>
          </a:xfrm>
        </p:spPr>
        <p:txBody>
          <a:bodyPr/>
          <a:lstStyle/>
          <a:p>
            <a:pPr eaLnBrk="1" hangingPunct="1"/>
            <a:r>
              <a:rPr lang="en-US" altLang="en-US" sz="4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sz="4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4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Locating Sounds</a:t>
            </a:r>
          </a:p>
        </p:txBody>
      </p:sp>
      <p:sp>
        <p:nvSpPr>
          <p:cNvPr id="181251" name="Content Placeholder 2"/>
          <p:cNvSpPr txBox="1">
            <a:spLocks/>
          </p:cNvSpPr>
          <p:nvPr/>
        </p:nvSpPr>
        <p:spPr bwMode="auto">
          <a:xfrm>
            <a:off x="29547" y="745331"/>
            <a:ext cx="9038253" cy="6045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en-US" sz="2800" dirty="0">
                <a:solidFill>
                  <a:schemeClr val="bg1"/>
                </a:solidFill>
                <a:cs typeface="Arial" panose="020B0604020202020204" pitchFamily="34" charset="0"/>
              </a:rPr>
              <a:t>Stereophonic </a:t>
            </a:r>
            <a:r>
              <a:rPr lang="en-US" altLang="en-US" sz="2800" dirty="0" smtClean="0">
                <a:solidFill>
                  <a:schemeClr val="bg1"/>
                </a:solidFill>
                <a:cs typeface="Arial" panose="020B0604020202020204" pitchFamily="34" charset="0"/>
              </a:rPr>
              <a:t>hearing-”three-dimensional” hearing</a:t>
            </a:r>
            <a:endParaRPr lang="en-US" altLang="en-US" sz="2800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en-US" sz="2800" dirty="0">
                <a:solidFill>
                  <a:schemeClr val="bg1"/>
                </a:solidFill>
                <a:cs typeface="Arial" panose="020B0604020202020204" pitchFamily="34" charset="0"/>
              </a:rPr>
              <a:t>Localization of </a:t>
            </a:r>
            <a:r>
              <a:rPr lang="en-US" altLang="en-US" sz="2800" dirty="0" smtClean="0">
                <a:solidFill>
                  <a:schemeClr val="bg1"/>
                </a:solidFill>
                <a:cs typeface="Arial" panose="020B0604020202020204" pitchFamily="34" charset="0"/>
              </a:rPr>
              <a:t>sounds-two ways</a:t>
            </a:r>
            <a:endParaRPr lang="en-US" altLang="en-US" sz="2800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 lvl="1" eaLnBrk="1" hangingPunct="1">
              <a:spcBef>
                <a:spcPct val="20000"/>
              </a:spcBef>
              <a:buFont typeface="Arial" panose="020B0604020202020204" pitchFamily="34" charset="0"/>
              <a:buChar char="–"/>
            </a:pPr>
            <a:r>
              <a:rPr lang="en-US" altLang="en-US" sz="2600" dirty="0" smtClean="0">
                <a:solidFill>
                  <a:schemeClr val="bg1"/>
                </a:solidFill>
                <a:cs typeface="Arial" panose="020B0604020202020204" pitchFamily="34" charset="0"/>
              </a:rPr>
              <a:t>Intensity-your brain calculates whether the sound is “stronger” in your right ear or left ear</a:t>
            </a:r>
            <a:endParaRPr lang="en-US" altLang="en-US" sz="2600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 lvl="1" eaLnBrk="1" hangingPunct="1">
              <a:spcBef>
                <a:spcPct val="20000"/>
              </a:spcBef>
              <a:buFont typeface="Arial" panose="020B0604020202020204" pitchFamily="34" charset="0"/>
              <a:buChar char="–"/>
            </a:pPr>
            <a:r>
              <a:rPr lang="en-US" altLang="en-US" sz="2600" dirty="0">
                <a:solidFill>
                  <a:schemeClr val="bg1"/>
                </a:solidFill>
                <a:cs typeface="Arial" panose="020B0604020202020204" pitchFamily="34" charset="0"/>
              </a:rPr>
              <a:t>Speed of </a:t>
            </a:r>
            <a:r>
              <a:rPr lang="en-US" altLang="en-US" sz="2600" dirty="0" smtClean="0">
                <a:solidFill>
                  <a:schemeClr val="bg1"/>
                </a:solidFill>
                <a:cs typeface="Arial" panose="020B0604020202020204" pitchFamily="34" charset="0"/>
              </a:rPr>
              <a:t>the sound-Sound travels 750 mph, &amp; our ears are 6 inches apart; this                                                                                                 means sound from 1                                                                                     side will hit the closer ear                                              about .000027 seconds                                                  sooner than it will hit the                                                far ear.  That minute lag                                                 helps our brain target the                                                      </a:t>
            </a:r>
          </a:p>
          <a:p>
            <a:pPr marL="457200" lvl="1" indent="0" eaLnBrk="1" hangingPunct="1">
              <a:spcBef>
                <a:spcPct val="20000"/>
              </a:spcBef>
            </a:pPr>
            <a:r>
              <a:rPr lang="en-US" altLang="en-US" sz="2600" dirty="0">
                <a:solidFill>
                  <a:schemeClr val="bg1"/>
                </a:solidFill>
                <a:cs typeface="Arial" panose="020B0604020202020204" pitchFamily="34" charset="0"/>
              </a:rPr>
              <a:t> </a:t>
            </a:r>
            <a:r>
              <a:rPr lang="en-US" altLang="en-US" sz="2600" dirty="0" smtClean="0">
                <a:solidFill>
                  <a:schemeClr val="bg1"/>
                </a:solidFill>
                <a:cs typeface="Arial" panose="020B0604020202020204" pitchFamily="34" charset="0"/>
              </a:rPr>
              <a:t>               location </a:t>
            </a:r>
            <a:r>
              <a:rPr lang="en-US" altLang="en-US" sz="2600" smtClean="0">
                <a:solidFill>
                  <a:schemeClr val="bg1"/>
                </a:solidFill>
                <a:cs typeface="Arial" panose="020B0604020202020204" pitchFamily="34" charset="0"/>
              </a:rPr>
              <a:t>of sounds. </a:t>
            </a:r>
            <a:endParaRPr lang="en-US" altLang="en-US" sz="2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181252" name="Picture 2" descr="C:\Users\KKorek\Documents\ABCFiles\2013 Myers AP 2e\Images\ImageJPGS_Module20\ImageJPGS_Module20\MyAP2e_fig_20_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053" y="3246179"/>
            <a:ext cx="4343400" cy="354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1318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219200"/>
            <a:ext cx="8229600" cy="43243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>
                <a:ea typeface="ＭＳ Ｐゴシック" pitchFamily="-108" charset="-128"/>
              </a:rPr>
              <a:t>There are generally two types of deafness.</a:t>
            </a:r>
          </a:p>
          <a:p>
            <a:pPr eaLnBrk="1" hangingPunct="1">
              <a:lnSpc>
                <a:spcPct val="90000"/>
              </a:lnSpc>
              <a:buFont typeface="Georgia" pitchFamily="-108" charset="0"/>
              <a:buNone/>
            </a:pPr>
            <a:endParaRPr lang="en-US" dirty="0" smtClean="0">
              <a:ea typeface="ＭＳ Ｐゴシック" pitchFamily="-108" charset="-128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2400" b="1" dirty="0" smtClean="0">
                <a:ea typeface="ＭＳ Ｐゴシック" pitchFamily="-108" charset="-128"/>
              </a:rPr>
              <a:t>Conduction deafness</a:t>
            </a:r>
            <a:r>
              <a:rPr lang="en-US" sz="2400" dirty="0" smtClean="0">
                <a:ea typeface="ＭＳ Ｐゴシック" pitchFamily="-108" charset="-128"/>
              </a:rPr>
              <a:t> is an inability to hear, resulting from damage to the structures of the middle or inner ear.</a:t>
            </a:r>
          </a:p>
          <a:p>
            <a:pPr eaLnBrk="1" hangingPunct="1">
              <a:lnSpc>
                <a:spcPct val="90000"/>
              </a:lnSpc>
            </a:pPr>
            <a:endParaRPr lang="en-US" sz="2600" b="1" dirty="0" smtClean="0">
              <a:ea typeface="ＭＳ Ｐゴシック" pitchFamily="-108" charset="-128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2400" b="1" dirty="0" smtClean="0">
                <a:ea typeface="ＭＳ Ｐゴシック" pitchFamily="-108" charset="-128"/>
              </a:rPr>
              <a:t>Nerve deafness (</a:t>
            </a:r>
            <a:r>
              <a:rPr lang="en-US" sz="2400" b="1" dirty="0" err="1" smtClean="0">
                <a:ea typeface="ＭＳ Ｐゴシック" pitchFamily="-108" charset="-128"/>
              </a:rPr>
              <a:t>Sensorineural</a:t>
            </a:r>
            <a:r>
              <a:rPr lang="en-US" sz="2400" b="1" dirty="0" smtClean="0">
                <a:ea typeface="ＭＳ Ｐゴシック" pitchFamily="-108" charset="-128"/>
              </a:rPr>
              <a:t> Deafness)</a:t>
            </a:r>
            <a:r>
              <a:rPr lang="en-US" sz="2400" dirty="0" smtClean="0">
                <a:ea typeface="ＭＳ Ｐゴシック" pitchFamily="-108" charset="-128"/>
              </a:rPr>
              <a:t> is an inability to hear, linked to a deficit in the body’s ability to transmit impulses from the cochlea to the brain.</a:t>
            </a:r>
          </a:p>
        </p:txBody>
      </p:sp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229600" cy="10668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-108" charset="-128"/>
              </a:rPr>
              <a:t>Deafness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0" y="1079500"/>
            <a:ext cx="9144000" cy="43243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ea typeface="ＭＳ Ｐゴシック" pitchFamily="-108" charset="-128"/>
              </a:rPr>
              <a:t>There are two physical mechanisms that keep track of body position: vestibular sense &amp; kinesthetic sense</a:t>
            </a:r>
          </a:p>
          <a:p>
            <a:pPr>
              <a:lnSpc>
                <a:spcPct val="80000"/>
              </a:lnSpc>
            </a:pPr>
            <a:endParaRPr lang="en-US" sz="2400" dirty="0" smtClean="0">
              <a:ea typeface="ＭＳ Ｐゴシック" pitchFamily="-108" charset="-128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b="1" dirty="0" smtClean="0">
                <a:ea typeface="ＭＳ Ｐゴシック" pitchFamily="-108" charset="-128"/>
              </a:rPr>
              <a:t>Vestibular sense:</a:t>
            </a:r>
            <a:r>
              <a:rPr lang="en-US" sz="2400" dirty="0" smtClean="0">
                <a:ea typeface="ＭＳ Ｐゴシック" pitchFamily="-108" charset="-128"/>
              </a:rPr>
              <a:t> The sense of body orientation with respect to gravity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>
                <a:ea typeface="ＭＳ Ｐゴシック" pitchFamily="-108" charset="-128"/>
              </a:rPr>
              <a:t>The receptors for this information are tiny hairs in the semicircular canal of the inner ear. </a:t>
            </a:r>
          </a:p>
          <a:p>
            <a:pPr eaLnBrk="1" hangingPunct="1">
              <a:lnSpc>
                <a:spcPct val="80000"/>
              </a:lnSpc>
              <a:buFont typeface="Georgia" pitchFamily="-108" charset="0"/>
              <a:buNone/>
            </a:pPr>
            <a:endParaRPr lang="en-US" sz="2400" dirty="0" smtClean="0">
              <a:ea typeface="ＭＳ Ｐゴシック" pitchFamily="-108" charset="-128"/>
            </a:endParaRPr>
          </a:p>
        </p:txBody>
      </p:sp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87325"/>
            <a:ext cx="8229600" cy="10668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-108" charset="-128"/>
              </a:rPr>
              <a:t>Position and Movement</a:t>
            </a:r>
          </a:p>
        </p:txBody>
      </p:sp>
      <p:pic>
        <p:nvPicPr>
          <p:cNvPr id="96260" name="Picture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3949700"/>
            <a:ext cx="3810000" cy="290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6261" name="TextBox 5"/>
          <p:cNvSpPr txBox="1">
            <a:spLocks noChangeArrowheads="1"/>
          </p:cNvSpPr>
          <p:nvPr/>
        </p:nvSpPr>
        <p:spPr bwMode="auto">
          <a:xfrm>
            <a:off x="2133600" y="6019800"/>
            <a:ext cx="2286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Vestibular System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5688</TotalTime>
  <Words>1125</Words>
  <Application>Microsoft Office PowerPoint</Application>
  <PresentationFormat>On-screen Show (4:3)</PresentationFormat>
  <Paragraphs>114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2" baseType="lpstr">
      <vt:lpstr>ＭＳ Ｐゴシック</vt:lpstr>
      <vt:lpstr>Arial</vt:lpstr>
      <vt:lpstr>Calibri</vt:lpstr>
      <vt:lpstr>Georgia</vt:lpstr>
      <vt:lpstr>Lucida Sans Unicode</vt:lpstr>
      <vt:lpstr>Times New Roman</vt:lpstr>
      <vt:lpstr>Verdana</vt:lpstr>
      <vt:lpstr>Wingdings</vt:lpstr>
      <vt:lpstr>Wingdings 2</vt:lpstr>
      <vt:lpstr>Wingdings 3</vt:lpstr>
      <vt:lpstr>Concourse</vt:lpstr>
      <vt:lpstr>Sensation and Perception: Hearing, smell, taste, &amp; touch</vt:lpstr>
      <vt:lpstr>Hearing</vt:lpstr>
      <vt:lpstr>Frequency and Amplitude</vt:lpstr>
      <vt:lpstr>The Process of Hearing</vt:lpstr>
      <vt:lpstr>PowerPoint Presentation</vt:lpstr>
      <vt:lpstr>Pitch Perception</vt:lpstr>
      <vt:lpstr> Locating Sounds</vt:lpstr>
      <vt:lpstr>Deafness</vt:lpstr>
      <vt:lpstr>Position and Movement</vt:lpstr>
      <vt:lpstr>Position and Movement</vt:lpstr>
      <vt:lpstr>Smell</vt:lpstr>
      <vt:lpstr>The olfactory process</vt:lpstr>
      <vt:lpstr>Taste</vt:lpstr>
      <vt:lpstr>The gustatory process</vt:lpstr>
      <vt:lpstr>Taste</vt:lpstr>
      <vt:lpstr>Taste</vt:lpstr>
      <vt:lpstr>The Skin Senses</vt:lpstr>
      <vt:lpstr>The Skin Senses</vt:lpstr>
      <vt:lpstr>The Skin Senses</vt:lpstr>
      <vt:lpstr>Pain Receptors</vt:lpstr>
      <vt:lpstr>Review</vt:lpstr>
    </vt:vector>
  </TitlesOfParts>
  <Company>none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Sensation and Perception Chapter 4</dc:title>
  <dc:creator>Trevor Tusow</dc:creator>
  <cp:lastModifiedBy>Debes John</cp:lastModifiedBy>
  <cp:revision>326</cp:revision>
  <cp:lastPrinted>2015-12-08T16:25:01Z</cp:lastPrinted>
  <dcterms:created xsi:type="dcterms:W3CDTF">2011-10-13T04:08:01Z</dcterms:created>
  <dcterms:modified xsi:type="dcterms:W3CDTF">2015-12-09T11:06:06Z</dcterms:modified>
</cp:coreProperties>
</file>