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6"/>
  </p:notesMasterIdLst>
  <p:sldIdLst>
    <p:sldId id="256" r:id="rId2"/>
    <p:sldId id="308" r:id="rId3"/>
    <p:sldId id="309" r:id="rId4"/>
    <p:sldId id="261" r:id="rId5"/>
    <p:sldId id="263" r:id="rId6"/>
    <p:sldId id="266" r:id="rId7"/>
    <p:sldId id="269" r:id="rId8"/>
    <p:sldId id="270" r:id="rId9"/>
    <p:sldId id="286" r:id="rId10"/>
    <p:sldId id="287" r:id="rId11"/>
    <p:sldId id="288" r:id="rId12"/>
    <p:sldId id="299" r:id="rId13"/>
    <p:sldId id="300" r:id="rId14"/>
    <p:sldId id="307" r:id="rId15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59" autoAdjust="0"/>
    <p:restoredTop sz="94660"/>
  </p:normalViewPr>
  <p:slideViewPr>
    <p:cSldViewPr snapToGrid="0">
      <p:cViewPr varScale="1">
        <p:scale>
          <a:sx n="82" d="100"/>
          <a:sy n="82" d="100"/>
        </p:scale>
        <p:origin x="60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874A763-77DA-478E-BB6F-93FC1CFBAD87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555BD5B-1C2C-4F86-93FA-D47477961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36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Note the Close-Up</a:t>
            </a:r>
            <a:r>
              <a:rPr lang="en-US" baseline="0" dirty="0" smtClean="0"/>
              <a:t> box when discussing automatic prejudice!!!!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5BD5B-1C2C-4F86-93FA-D4747796181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27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9367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345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67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4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8231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308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12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2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91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4585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054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A5097051-BBE4-4B93-A88E-0084FAC64969}" type="datetimeFigureOut">
              <a:rPr lang="en-US" smtClean="0"/>
              <a:t>3/30/2017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B35C4FD9-13D0-4C46-99BF-A90520ABC7B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3245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AP Psychology: Unit 14-Social Psychology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23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9208" y="1295175"/>
            <a:ext cx="8770571" cy="1560716"/>
          </a:xfrm>
        </p:spPr>
        <p:txBody>
          <a:bodyPr/>
          <a:lstStyle/>
          <a:p>
            <a:r>
              <a:rPr lang="en-US" dirty="0" smtClean="0"/>
              <a:t>How Prejudiced Are People?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Observation of the actions and speech of people are used to assess prejudice. </a:t>
            </a:r>
          </a:p>
          <a:p>
            <a:r>
              <a:rPr lang="en-US" dirty="0" smtClean="0"/>
              <a:t>Gender &amp; racial attitudes have changed dramatically in American during the last 50 years. </a:t>
            </a:r>
          </a:p>
          <a:p>
            <a:r>
              <a:rPr lang="en-US" dirty="0" smtClean="0"/>
              <a:t>Support for interracial dating has also increased. (9 in 10)</a:t>
            </a:r>
          </a:p>
          <a:p>
            <a:r>
              <a:rPr lang="en-US" i="1" dirty="0" smtClean="0"/>
              <a:t>Overt </a:t>
            </a:r>
            <a:r>
              <a:rPr lang="en-US" dirty="0" smtClean="0"/>
              <a:t>prejudice wains while </a:t>
            </a:r>
            <a:r>
              <a:rPr lang="en-US" i="1" dirty="0" smtClean="0"/>
              <a:t>subtle </a:t>
            </a:r>
            <a:r>
              <a:rPr lang="en-US" dirty="0" smtClean="0"/>
              <a:t>prejudice lingers.</a:t>
            </a:r>
          </a:p>
          <a:p>
            <a:pPr lvl="1"/>
            <a:r>
              <a:rPr lang="en-US" dirty="0" smtClean="0"/>
              <a:t>Prejudice can be automatic &amp; unconscious</a:t>
            </a:r>
          </a:p>
          <a:p>
            <a:pPr lvl="1"/>
            <a:r>
              <a:rPr lang="en-US" dirty="0" smtClean="0"/>
              <a:t>Overt prejudice does still exist</a:t>
            </a:r>
          </a:p>
          <a:p>
            <a:pPr lvl="1"/>
            <a:r>
              <a:rPr lang="en-US" dirty="0" smtClean="0"/>
              <a:t>Gender prejudice &amp; discrimination have tended to persist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4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Prejudiced Are People?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363" y="2551874"/>
            <a:ext cx="9120406" cy="397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8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700" y="685576"/>
            <a:ext cx="8770571" cy="1560716"/>
          </a:xfrm>
        </p:spPr>
        <p:txBody>
          <a:bodyPr/>
          <a:lstStyle/>
          <a:p>
            <a:r>
              <a:rPr lang="en-US" dirty="0" smtClean="0"/>
              <a:t>Aggression &amp; anti-social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699" y="2246292"/>
            <a:ext cx="8770571" cy="4302369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Aggression</a:t>
            </a:r>
            <a:r>
              <a:rPr lang="en-US" sz="2800" dirty="0" smtClean="0"/>
              <a:t>-</a:t>
            </a:r>
            <a:r>
              <a:rPr lang="en-US" sz="2800" dirty="0"/>
              <a:t>physical or verbal behavior intended to hurt </a:t>
            </a:r>
            <a:r>
              <a:rPr lang="en-US" sz="2800" dirty="0" smtClean="0"/>
              <a:t>or destroy</a:t>
            </a:r>
          </a:p>
          <a:p>
            <a:pPr lvl="1"/>
            <a:r>
              <a:rPr lang="en-US" sz="2800" dirty="0" smtClean="0"/>
              <a:t>Instrumental aggression-aggressive act is an instrument, used to secure a particular end</a:t>
            </a:r>
          </a:p>
          <a:p>
            <a:pPr lvl="1"/>
            <a:r>
              <a:rPr lang="en-US" sz="2800" dirty="0" smtClean="0"/>
              <a:t>Hostile aggression-aggressive act serves no clear purpose</a:t>
            </a:r>
          </a:p>
          <a:p>
            <a:pPr lvl="1"/>
            <a:r>
              <a:rPr lang="en-US" sz="2800" dirty="0" smtClean="0"/>
              <a:t>Biology &amp; experience interact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1118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9" y="720745"/>
            <a:ext cx="8770571" cy="1560716"/>
          </a:xfrm>
        </p:spPr>
        <p:txBody>
          <a:bodyPr/>
          <a:lstStyle/>
          <a:p>
            <a:r>
              <a:rPr lang="en-US" dirty="0" smtClean="0"/>
              <a:t>Theories about what causes  Aggression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699" y="2098980"/>
            <a:ext cx="9258300" cy="4419600"/>
          </a:xfrm>
        </p:spPr>
        <p:txBody>
          <a:bodyPr>
            <a:noAutofit/>
          </a:bodyPr>
          <a:lstStyle/>
          <a:p>
            <a:r>
              <a:rPr lang="en-US" sz="2600" dirty="0" smtClean="0"/>
              <a:t>Evolutionary psychologists suggest that aggressive behaviors made it more likely for our ancestors to survive, thus passing down any genealogical predispositions to be aggressive</a:t>
            </a:r>
          </a:p>
          <a:p>
            <a:r>
              <a:rPr lang="en-US" sz="2600" dirty="0" err="1" smtClean="0"/>
              <a:t>Sociobiologists</a:t>
            </a:r>
            <a:r>
              <a:rPr lang="en-US" sz="2600" dirty="0" smtClean="0"/>
              <a:t> suggest that under certain circumstances, aggression can be </a:t>
            </a:r>
            <a:r>
              <a:rPr lang="en-US" sz="2600" dirty="0" err="1" smtClean="0"/>
              <a:t>adapative</a:t>
            </a:r>
            <a:endParaRPr lang="en-US" sz="2600" dirty="0" smtClean="0"/>
          </a:p>
          <a:p>
            <a:r>
              <a:rPr lang="en-US" sz="2600" dirty="0" err="1" smtClean="0"/>
              <a:t>Furstration</a:t>
            </a:r>
            <a:r>
              <a:rPr lang="en-US" sz="2600" dirty="0" smtClean="0"/>
              <a:t>-Aggression hypothesis: feeling frustrated triggers aggressive thoughts, behaviors, and actions</a:t>
            </a:r>
          </a:p>
          <a:p>
            <a:r>
              <a:rPr lang="en-US" sz="2600" dirty="0" smtClean="0"/>
              <a:t>Exposure to aggressive models makes people aggressive </a:t>
            </a:r>
          </a:p>
          <a:p>
            <a:pPr lvl="1"/>
            <a:r>
              <a:rPr lang="en-US" sz="2000" dirty="0" smtClean="0"/>
              <a:t>Bandura’s Bobo doll experiment</a:t>
            </a:r>
          </a:p>
        </p:txBody>
      </p:sp>
    </p:spTree>
    <p:extLst>
      <p:ext uri="{BB962C8B-B14F-4D97-AF65-F5344CB8AC3E}">
        <p14:creationId xmlns:p14="http://schemas.microsoft.com/office/powerpoint/2010/main" val="387503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9" y="1459298"/>
            <a:ext cx="8770571" cy="1560716"/>
          </a:xfrm>
        </p:spPr>
        <p:txBody>
          <a:bodyPr/>
          <a:lstStyle/>
          <a:p>
            <a:r>
              <a:rPr lang="en-US" dirty="0" smtClean="0"/>
              <a:t>The Psychology of Attraction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699" y="2239656"/>
            <a:ext cx="9258300" cy="4618344"/>
          </a:xfrm>
        </p:spPr>
        <p:txBody>
          <a:bodyPr>
            <a:noAutofit/>
          </a:bodyPr>
          <a:lstStyle/>
          <a:p>
            <a:r>
              <a:rPr lang="en-US" sz="2800" dirty="0" smtClean="0"/>
              <a:t>Similarity: </a:t>
            </a:r>
            <a:r>
              <a:rPr lang="en-US" sz="2400" dirty="0" smtClean="0"/>
              <a:t>Research shows that we are drawn to people who are share our attitudes, backgrounds, &amp; interests</a:t>
            </a:r>
          </a:p>
          <a:p>
            <a:pPr lvl="2"/>
            <a:r>
              <a:rPr lang="en-US" sz="2000" strike="sngStrike" dirty="0" smtClean="0">
                <a:solidFill>
                  <a:schemeClr val="tx1"/>
                </a:solidFill>
              </a:rPr>
              <a:t>Opposites attract</a:t>
            </a:r>
          </a:p>
          <a:p>
            <a:r>
              <a:rPr lang="en-US" sz="2800" dirty="0" smtClean="0"/>
              <a:t>Proximity: The </a:t>
            </a:r>
            <a:r>
              <a:rPr lang="en-US" sz="2800" dirty="0" err="1" smtClean="0"/>
              <a:t>greaterthe</a:t>
            </a:r>
            <a:r>
              <a:rPr lang="en-US" sz="2800" dirty="0" smtClean="0"/>
              <a:t> exposure one has to another person, the more one generally comes to like that person</a:t>
            </a:r>
          </a:p>
          <a:p>
            <a:pPr lvl="2"/>
            <a:r>
              <a:rPr lang="en-US" sz="2000" strike="sngStrike" dirty="0" smtClean="0"/>
              <a:t>Love at first sight</a:t>
            </a:r>
          </a:p>
          <a:p>
            <a:r>
              <a:rPr lang="en-US" sz="2800" dirty="0" smtClean="0"/>
              <a:t>Reciprocal liking: people </a:t>
            </a:r>
            <a:r>
              <a:rPr lang="en-US" sz="2800" dirty="0"/>
              <a:t>tend to better like those people who like </a:t>
            </a:r>
            <a:r>
              <a:rPr lang="en-US" sz="2800" dirty="0" smtClean="0"/>
              <a:t>them</a:t>
            </a:r>
          </a:p>
          <a:p>
            <a:r>
              <a:rPr lang="en-US" sz="2800" dirty="0" smtClean="0"/>
              <a:t>Physical attractiveness</a:t>
            </a:r>
          </a:p>
        </p:txBody>
      </p:sp>
    </p:spTree>
    <p:extLst>
      <p:ext uri="{BB962C8B-B14F-4D97-AF65-F5344CB8AC3E}">
        <p14:creationId xmlns:p14="http://schemas.microsoft.com/office/powerpoint/2010/main" val="90624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9600" y="1465932"/>
            <a:ext cx="12192000" cy="844062"/>
          </a:xfrm>
        </p:spPr>
        <p:txBody>
          <a:bodyPr/>
          <a:lstStyle/>
          <a:p>
            <a:pPr algn="ctr"/>
            <a:r>
              <a:rPr lang="en-US" dirty="0" smtClean="0"/>
              <a:t>Social Psychology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4215" y="2309994"/>
            <a:ext cx="9097108" cy="446594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Study of how people think about, influence, and relate to each oth</a:t>
            </a:r>
            <a:r>
              <a:rPr lang="en-US" sz="3600" dirty="0" smtClean="0">
                <a:solidFill>
                  <a:srgbClr val="FF0000"/>
                </a:solidFill>
              </a:rPr>
              <a:t>er.</a:t>
            </a:r>
            <a:endParaRPr lang="en-US" sz="3600" dirty="0" smtClean="0"/>
          </a:p>
          <a:p>
            <a:pPr lvl="1"/>
            <a:r>
              <a:rPr lang="en-US" sz="3600" dirty="0" smtClean="0"/>
              <a:t>What social influences cause people to act differently in similar situations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4278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09600" y="1465932"/>
            <a:ext cx="12192000" cy="844062"/>
          </a:xfrm>
        </p:spPr>
        <p:txBody>
          <a:bodyPr/>
          <a:lstStyle/>
          <a:p>
            <a:pPr algn="ctr"/>
            <a:r>
              <a:rPr lang="en-US" dirty="0" smtClean="0"/>
              <a:t>Attribution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4214" y="2309994"/>
            <a:ext cx="9237785" cy="4465944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Behavior can be explained by crediting (attributing) that behavior to the situation (situational attribution) or to the person’s stable, enduring traits (dispositional attribution)</a:t>
            </a:r>
            <a:endParaRPr lang="en-US" sz="3600" dirty="0" smtClean="0"/>
          </a:p>
          <a:p>
            <a:pPr lvl="1"/>
            <a:r>
              <a:rPr lang="en-US" sz="3600" dirty="0" smtClean="0"/>
              <a:t>Fundamental attribution error-observers are likely to underestimate the impact of the situation &amp; overestimate the impact of a person’s personality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8988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33753" y="1465932"/>
            <a:ext cx="12192000" cy="844062"/>
          </a:xfrm>
        </p:spPr>
        <p:txBody>
          <a:bodyPr/>
          <a:lstStyle/>
          <a:p>
            <a:pPr algn="ctr"/>
            <a:r>
              <a:rPr lang="en-US" dirty="0" smtClean="0"/>
              <a:t>Attitudes &amp;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4215" y="2309994"/>
            <a:ext cx="9097108" cy="446594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Attitudes</a:t>
            </a:r>
            <a:r>
              <a:rPr lang="en-US" sz="3600" dirty="0" smtClean="0"/>
              <a:t>-set of beliefs &amp; feelings</a:t>
            </a:r>
          </a:p>
          <a:p>
            <a:pPr lvl="1"/>
            <a:r>
              <a:rPr lang="en-US" sz="3600" dirty="0" smtClean="0"/>
              <a:t>Affecting people’s attitudes-persuasion</a:t>
            </a:r>
            <a:endParaRPr lang="en-US" sz="3600" dirty="0"/>
          </a:p>
          <a:p>
            <a:r>
              <a:rPr lang="en-US" sz="2800" dirty="0" smtClean="0">
                <a:solidFill>
                  <a:srgbClr val="FF0000"/>
                </a:solidFill>
              </a:rPr>
              <a:t>Peripheral Route Persuasion-</a:t>
            </a:r>
            <a:r>
              <a:rPr lang="en-US" sz="2800" dirty="0"/>
              <a:t>when people are </a:t>
            </a:r>
            <a:r>
              <a:rPr lang="en-US" sz="2800" dirty="0" smtClean="0"/>
              <a:t>influenced by </a:t>
            </a:r>
            <a:r>
              <a:rPr lang="en-US" sz="2800" dirty="0"/>
              <a:t>incidental cues, such as a speaker’s attractiveness</a:t>
            </a:r>
            <a:endParaRPr lang="en-US" sz="2800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Central Route Persuasion-</a:t>
            </a:r>
            <a:r>
              <a:rPr lang="en-US" sz="2800" dirty="0"/>
              <a:t>when interested people focus on </a:t>
            </a:r>
            <a:r>
              <a:rPr lang="en-US" sz="2800" dirty="0" smtClean="0"/>
              <a:t>the </a:t>
            </a:r>
            <a:r>
              <a:rPr lang="en-US" sz="2800" dirty="0"/>
              <a:t>arguments and respond with favorable </a:t>
            </a:r>
            <a:r>
              <a:rPr lang="en-US" sz="2800" dirty="0" smtClean="0"/>
              <a:t>thoughts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8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6469" y="1377237"/>
            <a:ext cx="8770571" cy="1560716"/>
          </a:xfrm>
        </p:spPr>
        <p:txBody>
          <a:bodyPr/>
          <a:lstStyle/>
          <a:p>
            <a:r>
              <a:rPr lang="en-US" dirty="0" smtClean="0"/>
              <a:t>Cognitive Dissonance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Cognitive Dissonance Theory</a:t>
            </a:r>
          </a:p>
          <a:p>
            <a:pPr lvl="1"/>
            <a:r>
              <a:rPr lang="en-US" sz="3600" dirty="0" smtClean="0"/>
              <a:t>People are motivated to have consistent attitudes &amp; beliefs</a:t>
            </a:r>
          </a:p>
          <a:p>
            <a:pPr lvl="2"/>
            <a:r>
              <a:rPr lang="en-US" sz="3400" dirty="0" smtClean="0"/>
              <a:t>Not done consciously </a:t>
            </a:r>
          </a:p>
          <a:p>
            <a:r>
              <a:rPr lang="en-US" sz="3600" dirty="0" smtClean="0"/>
              <a:t>Implications of “Attitudes-follow-behavior”</a:t>
            </a:r>
          </a:p>
          <a:p>
            <a:pPr lvl="1"/>
            <a:r>
              <a:rPr lang="en-US" sz="3600" dirty="0" smtClean="0"/>
              <a:t>Changing behavior </a:t>
            </a:r>
          </a:p>
        </p:txBody>
      </p:sp>
    </p:spTree>
    <p:extLst>
      <p:ext uri="{BB962C8B-B14F-4D97-AF65-F5344CB8AC3E}">
        <p14:creationId xmlns:p14="http://schemas.microsoft.com/office/powerpoint/2010/main" val="109009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700" y="1342069"/>
            <a:ext cx="8770571" cy="1560716"/>
          </a:xfrm>
        </p:spPr>
        <p:txBody>
          <a:bodyPr/>
          <a:lstStyle/>
          <a:p>
            <a:r>
              <a:rPr lang="en-US" dirty="0" smtClean="0"/>
              <a:t>Compliance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3700" y="2297723"/>
            <a:ext cx="9258300" cy="3651504"/>
          </a:xfrm>
        </p:spPr>
        <p:txBody>
          <a:bodyPr>
            <a:noAutofit/>
          </a:bodyPr>
          <a:lstStyle/>
          <a:p>
            <a:r>
              <a:rPr lang="en-US" sz="3600" i="1" dirty="0" smtClean="0"/>
              <a:t>Used to get others to comply with your wishes</a:t>
            </a:r>
          </a:p>
          <a:p>
            <a:pPr lvl="1"/>
            <a:r>
              <a:rPr lang="en-US" sz="2600" b="1" i="1" dirty="0" smtClean="0"/>
              <a:t>Foot in the door</a:t>
            </a:r>
            <a:r>
              <a:rPr lang="en-US" sz="2600" i="1" dirty="0" smtClean="0"/>
              <a:t>-</a:t>
            </a:r>
            <a:r>
              <a:rPr lang="en-US" sz="2600" dirty="0" smtClean="0"/>
              <a:t>if you get people to first agree to a small request, they’ll be more likely to agree to larger follow-up requests</a:t>
            </a:r>
          </a:p>
          <a:p>
            <a:pPr lvl="1"/>
            <a:r>
              <a:rPr lang="en-US" sz="2600" b="1" i="1" dirty="0" smtClean="0"/>
              <a:t>Door in the face</a:t>
            </a:r>
            <a:r>
              <a:rPr lang="en-US" sz="2600" i="1" dirty="0" smtClean="0"/>
              <a:t>-</a:t>
            </a:r>
            <a:r>
              <a:rPr lang="en-US" sz="2600" dirty="0" smtClean="0"/>
              <a:t>if you make a large request that is refused, smaller follow-up requests, will be more successful</a:t>
            </a:r>
          </a:p>
          <a:p>
            <a:pPr lvl="1"/>
            <a:r>
              <a:rPr lang="en-US" sz="2600" b="1" i="1" dirty="0" smtClean="0"/>
              <a:t>Norms of reciprocity</a:t>
            </a:r>
            <a:r>
              <a:rPr lang="en-US" sz="2600" i="1" dirty="0" smtClean="0"/>
              <a:t>-</a:t>
            </a:r>
            <a:r>
              <a:rPr lang="en-US" sz="2600" dirty="0" smtClean="0"/>
              <a:t>people will be more likely to comply if the requester has done something for them</a:t>
            </a:r>
            <a:endParaRPr lang="en-US" sz="2600" i="1" dirty="0"/>
          </a:p>
          <a:p>
            <a:endParaRPr lang="en-US" sz="2400" i="1" dirty="0"/>
          </a:p>
          <a:p>
            <a:pPr marL="0" indent="0">
              <a:buNone/>
            </a:pPr>
            <a:endParaRPr lang="en-US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38297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748" y="3765102"/>
            <a:ext cx="8163252" cy="30928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33166" y="841225"/>
            <a:ext cx="8658833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+mj-lt"/>
              </a:rPr>
              <a:t>Conformity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800" dirty="0" smtClean="0"/>
              <a:t>adjusting </a:t>
            </a:r>
            <a:r>
              <a:rPr lang="en-US" sz="2800" dirty="0"/>
              <a:t>our behavior or </a:t>
            </a:r>
            <a:r>
              <a:rPr lang="en-US" sz="2800" dirty="0" smtClean="0"/>
              <a:t>thinking to coincide </a:t>
            </a:r>
            <a:r>
              <a:rPr lang="en-US" sz="2800" dirty="0"/>
              <a:t>with </a:t>
            </a:r>
            <a:r>
              <a:rPr lang="en-US" sz="2800" dirty="0" smtClean="0"/>
              <a:t>a group standard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+mj-lt"/>
              </a:rPr>
              <a:t>Solomon Asch’s research showed that people will conform within a group under certain circumstances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845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9" y="1438336"/>
            <a:ext cx="8770571" cy="1560716"/>
          </a:xfrm>
        </p:spPr>
        <p:txBody>
          <a:bodyPr/>
          <a:lstStyle/>
          <a:p>
            <a:r>
              <a:rPr lang="en-US" dirty="0" smtClean="0"/>
              <a:t>Obedience: Following Orders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7029" y="2269738"/>
            <a:ext cx="8770571" cy="478536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Stanley Milgram researched </a:t>
            </a:r>
            <a:r>
              <a:rPr lang="en-US" sz="3200" dirty="0">
                <a:solidFill>
                  <a:schemeClr val="tx1"/>
                </a:solidFill>
              </a:rPr>
              <a:t>how far people would go in obeying </a:t>
            </a:r>
            <a:r>
              <a:rPr lang="en-US" sz="3200" dirty="0" smtClean="0">
                <a:solidFill>
                  <a:schemeClr val="tx1"/>
                </a:solidFill>
              </a:rPr>
              <a:t>an authority figure if </a:t>
            </a:r>
            <a:r>
              <a:rPr lang="en-US" sz="3200" dirty="0">
                <a:solidFill>
                  <a:schemeClr val="tx1"/>
                </a:solidFill>
              </a:rPr>
              <a:t>it involved harming another person. 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257205"/>
              </p:ext>
            </p:extLst>
          </p:nvPr>
        </p:nvGraphicFramePr>
        <p:xfrm>
          <a:off x="3270738" y="3985846"/>
          <a:ext cx="8576862" cy="2872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6862"/>
              </a:tblGrid>
              <a:tr h="495912">
                <a:tc>
                  <a:txBody>
                    <a:bodyPr/>
                    <a:lstStyle/>
                    <a:p>
                      <a:r>
                        <a:rPr lang="en-US" dirty="0" smtClean="0"/>
                        <a:t>When obedience is highest according to Milgram:</a:t>
                      </a:r>
                      <a:endParaRPr lang="en-US" dirty="0"/>
                    </a:p>
                  </a:txBody>
                  <a:tcPr/>
                </a:tc>
              </a:tr>
              <a:tr h="867846">
                <a:tc>
                  <a:txBody>
                    <a:bodyPr/>
                    <a:lstStyle/>
                    <a:p>
                      <a:r>
                        <a:rPr lang="en-US" dirty="0" smtClean="0"/>
                        <a:t>*the</a:t>
                      </a:r>
                      <a:r>
                        <a:rPr lang="en-US" baseline="0" dirty="0" smtClean="0"/>
                        <a:t> person giving the orders was close at hand and was perceived to be a legitimate authority figure</a:t>
                      </a:r>
                      <a:endParaRPr lang="en-US" dirty="0"/>
                    </a:p>
                  </a:txBody>
                  <a:tcPr/>
                </a:tc>
              </a:tr>
              <a:tr h="502799">
                <a:tc>
                  <a:txBody>
                    <a:bodyPr/>
                    <a:lstStyle/>
                    <a:p>
                      <a:r>
                        <a:rPr lang="en-US" dirty="0" smtClean="0"/>
                        <a:t>*the authority</a:t>
                      </a:r>
                      <a:r>
                        <a:rPr lang="en-US" baseline="0" dirty="0" smtClean="0"/>
                        <a:t> figure was supported by a prestigious institution</a:t>
                      </a:r>
                      <a:endParaRPr lang="en-US" dirty="0"/>
                    </a:p>
                  </a:txBody>
                  <a:tcPr/>
                </a:tc>
              </a:tr>
              <a:tr h="502799">
                <a:tc>
                  <a:txBody>
                    <a:bodyPr/>
                    <a:lstStyle/>
                    <a:p>
                      <a:r>
                        <a:rPr lang="en-US" dirty="0" smtClean="0"/>
                        <a:t>*the victim</a:t>
                      </a:r>
                      <a:r>
                        <a:rPr lang="en-US" baseline="0" dirty="0" smtClean="0"/>
                        <a:t> was depersonalized or at a distance, even in another room</a:t>
                      </a:r>
                      <a:endParaRPr lang="en-US" dirty="0"/>
                    </a:p>
                  </a:txBody>
                  <a:tcPr/>
                </a:tc>
              </a:tr>
              <a:tr h="502799">
                <a:tc>
                  <a:txBody>
                    <a:bodyPr/>
                    <a:lstStyle/>
                    <a:p>
                      <a:r>
                        <a:rPr lang="en-US" dirty="0" smtClean="0"/>
                        <a:t>*there were no role models for defiance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489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700" y="697299"/>
            <a:ext cx="8770571" cy="1560716"/>
          </a:xfrm>
        </p:spPr>
        <p:txBody>
          <a:bodyPr/>
          <a:lstStyle/>
          <a:p>
            <a:r>
              <a:rPr lang="en-US" dirty="0" smtClean="0"/>
              <a:t>Stereotypes, Prejudice, &amp; 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Stereotypes-ideas about what members of different groups are like</a:t>
            </a:r>
          </a:p>
          <a:p>
            <a:r>
              <a:rPr lang="en-US" sz="2400" dirty="0" smtClean="0"/>
              <a:t>Prejudice-an undeserved (usually negative) attitude toward a group of people</a:t>
            </a:r>
          </a:p>
          <a:p>
            <a:r>
              <a:rPr lang="en-US" sz="2400" dirty="0" smtClean="0"/>
              <a:t>Discrimination-an undeserved (usually negative) action towards a person/group based upon a prejudice</a:t>
            </a:r>
          </a:p>
          <a:p>
            <a:pPr lvl="2"/>
            <a:r>
              <a:rPr lang="en-US" sz="2200" dirty="0" smtClean="0"/>
              <a:t>Ethnocentrism-the belief that one’s culture is superior to others</a:t>
            </a:r>
            <a:endParaRPr lang="en-US" sz="2200" dirty="0"/>
          </a:p>
          <a:p>
            <a:r>
              <a:rPr lang="en-US" sz="2400" dirty="0" smtClean="0"/>
              <a:t>Prejudice is a negative </a:t>
            </a:r>
            <a:r>
              <a:rPr lang="en-US" sz="2400" b="1" i="1" dirty="0" smtClean="0"/>
              <a:t>attitude </a:t>
            </a:r>
            <a:r>
              <a:rPr lang="en-US" sz="2400" dirty="0" smtClean="0"/>
              <a:t>while </a:t>
            </a:r>
            <a:r>
              <a:rPr lang="en-US" sz="2400" dirty="0" smtClean="0">
                <a:solidFill>
                  <a:srgbClr val="FF0000"/>
                </a:solidFill>
              </a:rPr>
              <a:t>discrimination</a:t>
            </a:r>
            <a:r>
              <a:rPr lang="en-US" sz="2400" dirty="0" smtClean="0"/>
              <a:t> is a negative </a:t>
            </a:r>
            <a:r>
              <a:rPr lang="en-US" sz="2400" b="1" i="1" dirty="0" smtClean="0"/>
              <a:t>behavior.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14083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662</TotalTime>
  <Words>651</Words>
  <Application>Microsoft Office PowerPoint</Application>
  <PresentationFormat>Widescreen</PresentationFormat>
  <Paragraphs>69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Calibri</vt:lpstr>
      <vt:lpstr>Century Schoolbook</vt:lpstr>
      <vt:lpstr>Corbel</vt:lpstr>
      <vt:lpstr>Wingdings</vt:lpstr>
      <vt:lpstr>Feathered</vt:lpstr>
      <vt:lpstr>AP Psychology: Unit 14-Social Psychology</vt:lpstr>
      <vt:lpstr>Social Psychology</vt:lpstr>
      <vt:lpstr>Attribution theory</vt:lpstr>
      <vt:lpstr>Attitudes &amp; Actions</vt:lpstr>
      <vt:lpstr>Cognitive Dissonance</vt:lpstr>
      <vt:lpstr>Compliance strategies</vt:lpstr>
      <vt:lpstr>PowerPoint Presentation</vt:lpstr>
      <vt:lpstr>Obedience: Following Orders</vt:lpstr>
      <vt:lpstr>Stereotypes, Prejudice, &amp; Discrimination</vt:lpstr>
      <vt:lpstr>How Prejudiced Are People?</vt:lpstr>
      <vt:lpstr>How Prejudiced Are People?</vt:lpstr>
      <vt:lpstr>Aggression &amp; anti-social behavior</vt:lpstr>
      <vt:lpstr>Theories about what causes  Aggression</vt:lpstr>
      <vt:lpstr>The Psychology of Attraction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14</dc:title>
  <dc:creator>Henry N. Strohm</dc:creator>
  <cp:lastModifiedBy>Debes John</cp:lastModifiedBy>
  <cp:revision>69</cp:revision>
  <cp:lastPrinted>2016-04-13T10:24:06Z</cp:lastPrinted>
  <dcterms:created xsi:type="dcterms:W3CDTF">2016-03-19T13:16:54Z</dcterms:created>
  <dcterms:modified xsi:type="dcterms:W3CDTF">2017-03-30T12:26:58Z</dcterms:modified>
</cp:coreProperties>
</file>