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4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A2F7"/>
    <a:srgbClr val="15A4F7"/>
    <a:srgbClr val="15A4AF"/>
    <a:srgbClr val="19C8D5"/>
    <a:srgbClr val="FE8851"/>
    <a:srgbClr val="F58C50"/>
    <a:srgbClr val="F58851"/>
    <a:srgbClr val="F591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44" autoAdjust="0"/>
    <p:restoredTop sz="94660"/>
  </p:normalViewPr>
  <p:slideViewPr>
    <p:cSldViewPr>
      <p:cViewPr varScale="1">
        <p:scale>
          <a:sx n="109" d="100"/>
          <a:sy n="109" d="100"/>
        </p:scale>
        <p:origin x="420" y="10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2591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numCol="1"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numCol="1" rtlCol="0"/>
          <a:lstStyle>
            <a:lvl1pPr algn="r" eaLnBrk="1" hangingPunct="1">
              <a:defRPr sz="1200">
                <a:latin typeface="Arial" charset="0"/>
              </a:defRPr>
            </a:lvl1pPr>
          </a:lstStyle>
          <a:p>
            <a:pPr>
              <a:defRPr/>
            </a:pPr>
            <a:fld id="{82C1A870-FFDE-514A-B227-7D51AA6725E9}" type="datetimeFigureOut">
              <a:rPr lang="en-US"/>
              <a:pPr>
                <a:defRPr/>
              </a:pPr>
              <a:t>3/3/2016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numCol="1"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numCol="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numCol="1" rtlCol="0" anchor="b"/>
          <a:lstStyle>
            <a:lvl1pPr algn="l" eaLnBrk="1" hangingPunct="1">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Arial" panose="020B0604020202020204" pitchFamily="34" charset="0"/>
              </a:defRPr>
            </a:lvl1pPr>
          </a:lstStyle>
          <a:p>
            <a:pPr>
              <a:defRPr/>
            </a:pPr>
            <a:fld id="{86E6320A-752A-B844-8DF3-0229C8416E5C}" type="slidenum">
              <a:rPr lang="en-US"/>
              <a:pPr>
                <a:defRPr/>
              </a:pPr>
              <a:t>‹#›</a:t>
            </a:fld>
            <a:endParaRPr lang="en-US"/>
          </a:p>
        </p:txBody>
      </p:sp>
    </p:spTree>
    <p:extLst>
      <p:ext uri="{BB962C8B-B14F-4D97-AF65-F5344CB8AC3E}">
        <p14:creationId xmlns:p14="http://schemas.microsoft.com/office/powerpoint/2010/main" val="7649136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numCol="1"/>
          <a:lstStyle>
            <a:extLst/>
          </a:lstStyle>
          <a:p>
            <a:pPr>
              <a:defRPr/>
            </a:pPr>
            <a:fld id="{5FFBA7F3-97B9-B24F-9063-E932DE5518FC}" type="datetimeFigureOut">
              <a:rPr lang="en-US" smtClean="0"/>
              <a:pPr>
                <a:defRPr/>
              </a:pPr>
              <a:t>3/3/2016</a:t>
            </a:fld>
            <a:endParaRPr lang="en-US"/>
          </a:p>
        </p:txBody>
      </p:sp>
      <p:sp>
        <p:nvSpPr>
          <p:cNvPr id="17" name="Footer Placeholder 16"/>
          <p:cNvSpPr>
            <a:spLocks noGrp="1"/>
          </p:cNvSpPr>
          <p:nvPr>
            <p:ph type="ftr" sz="quarter" idx="11"/>
          </p:nvPr>
        </p:nvSpPr>
        <p:spPr/>
        <p:txBody>
          <a:bodyPr numCol="1"/>
          <a:lstStyle>
            <a:extLst/>
          </a:lstStyle>
          <a:p>
            <a:pPr>
              <a:defRPr/>
            </a:pPr>
            <a:endParaRPr lang="en-US"/>
          </a:p>
        </p:txBody>
      </p:sp>
      <p:sp>
        <p:nvSpPr>
          <p:cNvPr id="29" name="Slide Number Placeholder 28"/>
          <p:cNvSpPr>
            <a:spLocks noGrp="1"/>
          </p:cNvSpPr>
          <p:nvPr>
            <p:ph type="sldNum" sz="quarter" idx="12"/>
          </p:nvPr>
        </p:nvSpPr>
        <p:spPr/>
        <p:txBody>
          <a:bodyPr numCol="1"/>
          <a:lstStyle>
            <a:extLst/>
          </a:lstStyle>
          <a:p>
            <a:pPr>
              <a:defRPr/>
            </a:pPr>
            <a:fld id="{065C07DE-6A0B-B34D-914D-C5207235DF57}" type="slidenum">
              <a:rPr lang="en-US" smtClean="0"/>
              <a:pPr>
                <a:defRPr/>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numCol="1"/>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numCol="1"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numCol="1"/>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numCol="1"/>
          <a:lstStyle>
            <a:extLst/>
          </a:lstStyle>
          <a:p>
            <a:pPr>
              <a:defRPr/>
            </a:pPr>
            <a:fld id="{BAC7BAB2-31CF-CC4B-9D4B-BEAA9EA30910}" type="datetimeFigureOut">
              <a:rPr lang="en-US" smtClean="0"/>
              <a:pPr>
                <a:defRPr/>
              </a:pPr>
              <a:t>3/3/2016</a:t>
            </a:fld>
            <a:endParaRPr lang="en-US"/>
          </a:p>
        </p:txBody>
      </p:sp>
      <p:sp>
        <p:nvSpPr>
          <p:cNvPr id="5" name="Footer Placeholder 4"/>
          <p:cNvSpPr>
            <a:spLocks noGrp="1"/>
          </p:cNvSpPr>
          <p:nvPr>
            <p:ph type="ftr" sz="quarter" idx="11"/>
          </p:nvPr>
        </p:nvSpPr>
        <p:spPr/>
        <p:txBody>
          <a:bodyPr numCol="1"/>
          <a:lstStyle>
            <a:extLst/>
          </a:lstStyle>
          <a:p>
            <a:pPr>
              <a:defRPr/>
            </a:pPr>
            <a:endParaRPr lang="en-US"/>
          </a:p>
        </p:txBody>
      </p:sp>
      <p:sp>
        <p:nvSpPr>
          <p:cNvPr id="6" name="Slide Number Placeholder 5"/>
          <p:cNvSpPr>
            <a:spLocks noGrp="1"/>
          </p:cNvSpPr>
          <p:nvPr>
            <p:ph type="sldNum" sz="quarter" idx="12"/>
          </p:nvPr>
        </p:nvSpPr>
        <p:spPr/>
        <p:txBody>
          <a:bodyPr numCol="1"/>
          <a:lstStyle>
            <a:extLst/>
          </a:lstStyle>
          <a:p>
            <a:pPr>
              <a:defRPr/>
            </a:pPr>
            <a:fld id="{F4ED90E2-1AE6-AC41-8A12-1904D806EC01}"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numCol="1"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numCol="1"/>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numCol="1"/>
          <a:lstStyle>
            <a:extLst/>
          </a:lstStyle>
          <a:p>
            <a:pPr>
              <a:defRPr/>
            </a:pPr>
            <a:fld id="{77A495F0-D389-9449-A4A0-D1A521F8BFD1}" type="datetimeFigureOut">
              <a:rPr lang="en-US" smtClean="0"/>
              <a:pPr>
                <a:defRPr/>
              </a:pPr>
              <a:t>3/3/2016</a:t>
            </a:fld>
            <a:endParaRPr lang="en-US"/>
          </a:p>
        </p:txBody>
      </p:sp>
      <p:sp>
        <p:nvSpPr>
          <p:cNvPr id="5" name="Footer Placeholder 4"/>
          <p:cNvSpPr>
            <a:spLocks noGrp="1"/>
          </p:cNvSpPr>
          <p:nvPr>
            <p:ph type="ftr" sz="quarter" idx="11"/>
          </p:nvPr>
        </p:nvSpPr>
        <p:spPr/>
        <p:txBody>
          <a:bodyPr numCol="1"/>
          <a:lstStyle>
            <a:extLst/>
          </a:lstStyle>
          <a:p>
            <a:pPr>
              <a:defRPr/>
            </a:pPr>
            <a:endParaRPr lang="en-US"/>
          </a:p>
        </p:txBody>
      </p:sp>
      <p:sp>
        <p:nvSpPr>
          <p:cNvPr id="6" name="Slide Number Placeholder 5"/>
          <p:cNvSpPr>
            <a:spLocks noGrp="1"/>
          </p:cNvSpPr>
          <p:nvPr>
            <p:ph type="sldNum" sz="quarter" idx="12"/>
          </p:nvPr>
        </p:nvSpPr>
        <p:spPr/>
        <p:txBody>
          <a:bodyPr numCol="1"/>
          <a:lstStyle>
            <a:extLst/>
          </a:lstStyle>
          <a:p>
            <a:pPr>
              <a:defRPr/>
            </a:pPr>
            <a:fld id="{1D30C87F-4520-9E4C-926B-7C5F5697A6AF}"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numCol="1"/>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numCol="1"/>
          <a:lstStyle>
            <a:extLst/>
          </a:lstStyle>
          <a:p>
            <a:pPr>
              <a:defRPr/>
            </a:pPr>
            <a:fld id="{D53658C3-A781-3046-83D1-72A6F85AE329}" type="datetimeFigureOut">
              <a:rPr lang="en-US" smtClean="0"/>
              <a:pPr>
                <a:defRPr/>
              </a:pPr>
              <a:t>3/3/2016</a:t>
            </a:fld>
            <a:endParaRPr lang="en-US"/>
          </a:p>
        </p:txBody>
      </p:sp>
      <p:sp>
        <p:nvSpPr>
          <p:cNvPr id="5" name="Footer Placeholder 4"/>
          <p:cNvSpPr>
            <a:spLocks noGrp="1"/>
          </p:cNvSpPr>
          <p:nvPr>
            <p:ph type="ftr" sz="quarter" idx="11"/>
          </p:nvPr>
        </p:nvSpPr>
        <p:spPr/>
        <p:txBody>
          <a:bodyPr numCol="1"/>
          <a:lstStyle>
            <a:extLst/>
          </a:lstStyle>
          <a:p>
            <a:pPr>
              <a:defRPr/>
            </a:pPr>
            <a:endParaRPr lang="en-US"/>
          </a:p>
        </p:txBody>
      </p:sp>
      <p:sp>
        <p:nvSpPr>
          <p:cNvPr id="6" name="Slide Number Placeholder 5"/>
          <p:cNvSpPr>
            <a:spLocks noGrp="1"/>
          </p:cNvSpPr>
          <p:nvPr>
            <p:ph type="sldNum" sz="quarter" idx="12"/>
          </p:nvPr>
        </p:nvSpPr>
        <p:spPr/>
        <p:txBody>
          <a:bodyPr numCol="1"/>
          <a:lstStyle>
            <a:extLst/>
          </a:lstStyle>
          <a:p>
            <a:pPr>
              <a:defRPr/>
            </a:pPr>
            <a:fld id="{278D972C-1CF7-2F41-9088-EDC3DF885B10}"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5" name="Freeform 14"/>
          <p:cNvSpPr>
            <a:spLocks/>
          </p:cNvSpPr>
          <p:nvPr/>
        </p:nvSpPr>
        <p:spPr>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3" name="Freeform 12"/>
          <p:cNvSpPr>
            <a:spLocks/>
          </p:cNvSpPr>
          <p:nvPr/>
        </p:nvSpPr>
        <p:spPr>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6" name="Freeform 15"/>
          <p:cNvSpPr>
            <a:spLocks/>
          </p:cNvSpPr>
          <p:nvPr/>
        </p:nvSpPr>
        <p:spPr>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7" name="Freeform 16"/>
          <p:cNvSpPr>
            <a:spLocks/>
          </p:cNvSpPr>
          <p:nvPr/>
        </p:nvSpPr>
        <p:spPr>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8" name="Freeform 17"/>
          <p:cNvSpPr>
            <a:spLocks/>
          </p:cNvSpPr>
          <p:nvPr/>
        </p:nvSpPr>
        <p:spPr>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19" name="Freeform 18"/>
          <p:cNvSpPr>
            <a:spLocks/>
          </p:cNvSpPr>
          <p:nvPr/>
        </p:nvSpPr>
        <p:spPr>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0" name="Freeform 19"/>
          <p:cNvSpPr>
            <a:spLocks/>
          </p:cNvSpPr>
          <p:nvPr/>
        </p:nvSpPr>
        <p:spPr>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1" name="Freeform 20"/>
          <p:cNvSpPr>
            <a:spLocks/>
          </p:cNvSpPr>
          <p:nvPr/>
        </p:nvSpPr>
        <p:spPr>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2" name="Freeform 21"/>
          <p:cNvSpPr>
            <a:spLocks/>
          </p:cNvSpPr>
          <p:nvPr/>
        </p:nvSpPr>
        <p:spPr>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3" name="Freeform 22"/>
          <p:cNvSpPr>
            <a:spLocks/>
          </p:cNvSpPr>
          <p:nvPr/>
        </p:nvSpPr>
        <p:spPr>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4" name="Freeform 23"/>
          <p:cNvSpPr>
            <a:spLocks/>
          </p:cNvSpPr>
          <p:nvPr/>
        </p:nvSpPr>
        <p:spPr>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5" name="Freeform 24"/>
          <p:cNvSpPr>
            <a:spLocks/>
          </p:cNvSpPr>
          <p:nvPr/>
        </p:nvSpPr>
        <p:spPr>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6" name="Freeform 25"/>
          <p:cNvSpPr>
            <a:spLocks/>
          </p:cNvSpPr>
          <p:nvPr/>
        </p:nvSpPr>
        <p:spPr>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27" name="Freeform 26"/>
          <p:cNvSpPr>
            <a:spLocks/>
          </p:cNvSpPr>
          <p:nvPr/>
        </p:nvSpPr>
        <p:spPr>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numCol="1"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numCol="1"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numCol="1"/>
          <a:lstStyle>
            <a:extLst/>
          </a:lstStyle>
          <a:p>
            <a:pPr>
              <a:defRPr/>
            </a:pPr>
            <a:fld id="{DCE6F25C-63AC-B647-A6B8-251C0AE2970D}" type="datetimeFigureOut">
              <a:rPr lang="en-US" smtClean="0"/>
              <a:pPr>
                <a:defRPr/>
              </a:pPr>
              <a:t>3/3/2016</a:t>
            </a:fld>
            <a:endParaRPr lang="en-US"/>
          </a:p>
        </p:txBody>
      </p:sp>
      <p:sp>
        <p:nvSpPr>
          <p:cNvPr id="5" name="Footer Placeholder 4"/>
          <p:cNvSpPr>
            <a:spLocks noGrp="1"/>
          </p:cNvSpPr>
          <p:nvPr>
            <p:ph type="ftr" sz="quarter" idx="11"/>
          </p:nvPr>
        </p:nvSpPr>
        <p:spPr/>
        <p:txBody>
          <a:bodyPr numCol="1"/>
          <a:lstStyle>
            <a:extLst/>
          </a:lstStyle>
          <a:p>
            <a:pPr>
              <a:defRPr/>
            </a:pPr>
            <a:endParaRPr lang="en-US"/>
          </a:p>
        </p:txBody>
      </p:sp>
      <p:sp>
        <p:nvSpPr>
          <p:cNvPr id="6" name="Slide Number Placeholder 5"/>
          <p:cNvSpPr>
            <a:spLocks noGrp="1"/>
          </p:cNvSpPr>
          <p:nvPr>
            <p:ph type="sldNum" sz="quarter" idx="12"/>
          </p:nvPr>
        </p:nvSpPr>
        <p:spPr/>
        <p:txBody>
          <a:bodyPr numCol="1"/>
          <a:lstStyle>
            <a:extLst/>
          </a:lstStyle>
          <a:p>
            <a:pPr>
              <a:defRPr/>
            </a:pPr>
            <a:fld id="{334BE192-5CC4-6F4B-9DF6-9AC5E02DCD38}" type="slidenum">
              <a:rPr lang="en-US" smtClean="0"/>
              <a:pPr>
                <a:defRPr/>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numCol="1"/>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numCol="1"/>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numCol="1"/>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numCol="1"/>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numCol="1"/>
          <a:lstStyle>
            <a:extLst/>
          </a:lstStyle>
          <a:p>
            <a:pPr>
              <a:defRPr/>
            </a:pPr>
            <a:fld id="{8B48B3AE-368D-E841-A8F9-E9A1CA0AE39E}" type="datetimeFigureOut">
              <a:rPr lang="en-US" smtClean="0"/>
              <a:pPr>
                <a:defRPr/>
              </a:pPr>
              <a:t>3/3/2016</a:t>
            </a:fld>
            <a:endParaRPr lang="en-US"/>
          </a:p>
        </p:txBody>
      </p:sp>
      <p:sp>
        <p:nvSpPr>
          <p:cNvPr id="6" name="Footer Placeholder 5"/>
          <p:cNvSpPr>
            <a:spLocks noGrp="1"/>
          </p:cNvSpPr>
          <p:nvPr>
            <p:ph type="ftr" sz="quarter" idx="11"/>
          </p:nvPr>
        </p:nvSpPr>
        <p:spPr/>
        <p:txBody>
          <a:bodyPr numCol="1"/>
          <a:lstStyle>
            <a:extLst/>
          </a:lstStyle>
          <a:p>
            <a:pPr>
              <a:defRPr/>
            </a:pPr>
            <a:endParaRPr lang="en-US"/>
          </a:p>
        </p:txBody>
      </p:sp>
      <p:sp>
        <p:nvSpPr>
          <p:cNvPr id="7" name="Slide Number Placeholder 6"/>
          <p:cNvSpPr>
            <a:spLocks noGrp="1"/>
          </p:cNvSpPr>
          <p:nvPr>
            <p:ph type="sldNum" sz="quarter" idx="12"/>
          </p:nvPr>
        </p:nvSpPr>
        <p:spPr/>
        <p:txBody>
          <a:bodyPr numCol="1"/>
          <a:lstStyle>
            <a:extLst/>
          </a:lstStyle>
          <a:p>
            <a:pPr>
              <a:defRPr/>
            </a:pPr>
            <a:fld id="{F2A7A175-22EE-5C4D-9E0E-EE1FBCA181CC}"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numCol="1"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numCol="1"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numCol="1"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numCol="1"/>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numCol="1"/>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numCol="1"/>
          <a:lstStyle>
            <a:extLst/>
          </a:lstStyle>
          <a:p>
            <a:pPr>
              <a:defRPr/>
            </a:pPr>
            <a:fld id="{782E5123-813E-0744-B0A3-9725C2546F8E}" type="datetimeFigureOut">
              <a:rPr lang="en-US" smtClean="0"/>
              <a:pPr>
                <a:defRPr/>
              </a:pPr>
              <a:t>3/3/2016</a:t>
            </a:fld>
            <a:endParaRPr lang="en-US"/>
          </a:p>
        </p:txBody>
      </p:sp>
      <p:sp>
        <p:nvSpPr>
          <p:cNvPr id="8" name="Footer Placeholder 7"/>
          <p:cNvSpPr>
            <a:spLocks noGrp="1"/>
          </p:cNvSpPr>
          <p:nvPr>
            <p:ph type="ftr" sz="quarter" idx="11"/>
          </p:nvPr>
        </p:nvSpPr>
        <p:spPr/>
        <p:txBody>
          <a:bodyPr numCol="1"/>
          <a:lstStyle>
            <a:extLst/>
          </a:lstStyle>
          <a:p>
            <a:pPr>
              <a:defRPr/>
            </a:pPr>
            <a:endParaRPr lang="en-US"/>
          </a:p>
        </p:txBody>
      </p:sp>
      <p:sp>
        <p:nvSpPr>
          <p:cNvPr id="9" name="Slide Number Placeholder 8"/>
          <p:cNvSpPr>
            <a:spLocks noGrp="1"/>
          </p:cNvSpPr>
          <p:nvPr>
            <p:ph type="sldNum" sz="quarter" idx="12"/>
          </p:nvPr>
        </p:nvSpPr>
        <p:spPr/>
        <p:txBody>
          <a:bodyPr numCol="1"/>
          <a:lstStyle>
            <a:extLst/>
          </a:lstStyle>
          <a:p>
            <a:pPr>
              <a:defRPr/>
            </a:pPr>
            <a:fld id="{62FDBB16-40F3-674B-8DA6-44604E62112D}" type="slidenum">
              <a:rPr lang="en-US" smtClean="0"/>
              <a:pPr>
                <a:defRPr/>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numCol="1"/>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numCol="1"/>
          <a:lstStyle>
            <a:extLst/>
          </a:lstStyle>
          <a:p>
            <a:pPr>
              <a:defRPr/>
            </a:pPr>
            <a:fld id="{ABE990AA-0CB4-F148-8A92-6A662DD4E267}" type="datetimeFigureOut">
              <a:rPr lang="en-US" smtClean="0"/>
              <a:pPr>
                <a:defRPr/>
              </a:pPr>
              <a:t>3/3/2016</a:t>
            </a:fld>
            <a:endParaRPr lang="en-US"/>
          </a:p>
        </p:txBody>
      </p:sp>
      <p:sp>
        <p:nvSpPr>
          <p:cNvPr id="4" name="Footer Placeholder 3"/>
          <p:cNvSpPr>
            <a:spLocks noGrp="1"/>
          </p:cNvSpPr>
          <p:nvPr>
            <p:ph type="ftr" sz="quarter" idx="11"/>
          </p:nvPr>
        </p:nvSpPr>
        <p:spPr/>
        <p:txBody>
          <a:bodyPr numCol="1"/>
          <a:lstStyle>
            <a:extLst/>
          </a:lstStyle>
          <a:p>
            <a:pPr>
              <a:defRPr/>
            </a:pPr>
            <a:endParaRPr lang="en-US"/>
          </a:p>
        </p:txBody>
      </p:sp>
      <p:sp>
        <p:nvSpPr>
          <p:cNvPr id="5" name="Slide Number Placeholder 4"/>
          <p:cNvSpPr>
            <a:spLocks noGrp="1"/>
          </p:cNvSpPr>
          <p:nvPr>
            <p:ph type="sldNum" sz="quarter" idx="12"/>
          </p:nvPr>
        </p:nvSpPr>
        <p:spPr/>
        <p:txBody>
          <a:bodyPr numCol="1"/>
          <a:lstStyle>
            <a:extLst/>
          </a:lstStyle>
          <a:p>
            <a:pPr>
              <a:defRPr/>
            </a:pPr>
            <a:fld id="{DF8CE8DF-5210-4D4C-8A92-7B1D35D556CC}"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numCol="1"/>
          <a:lstStyle>
            <a:extLst/>
          </a:lstStyle>
          <a:p>
            <a:pPr>
              <a:defRPr/>
            </a:pPr>
            <a:fld id="{6575CA15-160A-AE4B-A93D-47D0773B1C91}" type="datetimeFigureOut">
              <a:rPr lang="en-US" smtClean="0"/>
              <a:pPr>
                <a:defRPr/>
              </a:pPr>
              <a:t>3/3/2016</a:t>
            </a:fld>
            <a:endParaRPr lang="en-US"/>
          </a:p>
        </p:txBody>
      </p:sp>
      <p:sp>
        <p:nvSpPr>
          <p:cNvPr id="3" name="Footer Placeholder 2"/>
          <p:cNvSpPr>
            <a:spLocks noGrp="1"/>
          </p:cNvSpPr>
          <p:nvPr>
            <p:ph type="ftr" sz="quarter" idx="11"/>
          </p:nvPr>
        </p:nvSpPr>
        <p:spPr/>
        <p:txBody>
          <a:bodyPr numCol="1"/>
          <a:lstStyle>
            <a:extLst/>
          </a:lstStyle>
          <a:p>
            <a:pPr>
              <a:defRPr/>
            </a:pPr>
            <a:endParaRPr lang="en-US"/>
          </a:p>
        </p:txBody>
      </p:sp>
      <p:sp>
        <p:nvSpPr>
          <p:cNvPr id="4" name="Slide Number Placeholder 3"/>
          <p:cNvSpPr>
            <a:spLocks noGrp="1"/>
          </p:cNvSpPr>
          <p:nvPr>
            <p:ph type="sldNum" sz="quarter" idx="12"/>
          </p:nvPr>
        </p:nvSpPr>
        <p:spPr/>
        <p:txBody>
          <a:bodyPr numCol="1"/>
          <a:lstStyle>
            <a:extLst/>
          </a:lstStyle>
          <a:p>
            <a:pPr>
              <a:defRPr/>
            </a:pPr>
            <a:fld id="{FA94155E-9514-8146-8C6C-D2146ADD23F1}"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numCol="1"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numCol="1"/>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numCol="1"/>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numCol="1"/>
          <a:lstStyle>
            <a:extLst/>
          </a:lstStyle>
          <a:p>
            <a:pPr>
              <a:defRPr/>
            </a:pPr>
            <a:fld id="{491A0053-E83F-CC49-AE0F-FB189B11D6DB}" type="datetimeFigureOut">
              <a:rPr lang="en-US" smtClean="0"/>
              <a:pPr>
                <a:defRPr/>
              </a:pPr>
              <a:t>3/3/2016</a:t>
            </a:fld>
            <a:endParaRPr lang="en-US"/>
          </a:p>
        </p:txBody>
      </p:sp>
      <p:sp>
        <p:nvSpPr>
          <p:cNvPr id="6" name="Footer Placeholder 5"/>
          <p:cNvSpPr>
            <a:spLocks noGrp="1"/>
          </p:cNvSpPr>
          <p:nvPr>
            <p:ph type="ftr" sz="quarter" idx="11"/>
          </p:nvPr>
        </p:nvSpPr>
        <p:spPr/>
        <p:txBody>
          <a:bodyPr numCol="1"/>
          <a:lstStyle>
            <a:extLst/>
          </a:lstStyle>
          <a:p>
            <a:pPr>
              <a:defRPr/>
            </a:pPr>
            <a:endParaRPr lang="en-US"/>
          </a:p>
        </p:txBody>
      </p:sp>
      <p:sp>
        <p:nvSpPr>
          <p:cNvPr id="7" name="Slide Number Placeholder 6"/>
          <p:cNvSpPr>
            <a:spLocks noGrp="1"/>
          </p:cNvSpPr>
          <p:nvPr>
            <p:ph type="sldNum" sz="quarter" idx="12"/>
          </p:nvPr>
        </p:nvSpPr>
        <p:spPr/>
        <p:txBody>
          <a:bodyPr numCol="1"/>
          <a:lstStyle>
            <a:extLst/>
          </a:lstStyle>
          <a:p>
            <a:pPr>
              <a:defRPr/>
            </a:pPr>
            <a:fld id="{A82FF8E8-61A2-0944-9934-BF9233DC6F94}"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numCol="1"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numCol="1"/>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numCol="1"/>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numCol="1"/>
          <a:lstStyle>
            <a:extLst/>
          </a:lstStyle>
          <a:p>
            <a:pPr>
              <a:defRPr/>
            </a:pPr>
            <a:fld id="{011F7761-3CE0-D94D-9A51-EB7A243E1342}" type="datetimeFigureOut">
              <a:rPr lang="en-US" smtClean="0"/>
              <a:pPr>
                <a:defRPr/>
              </a:pPr>
              <a:t>3/3/2016</a:t>
            </a:fld>
            <a:endParaRPr lang="en-US"/>
          </a:p>
        </p:txBody>
      </p:sp>
      <p:sp>
        <p:nvSpPr>
          <p:cNvPr id="6" name="Footer Placeholder 5"/>
          <p:cNvSpPr>
            <a:spLocks noGrp="1"/>
          </p:cNvSpPr>
          <p:nvPr>
            <p:ph type="ftr" sz="quarter" idx="11"/>
          </p:nvPr>
        </p:nvSpPr>
        <p:spPr>
          <a:xfrm>
            <a:off x="914400" y="55499"/>
            <a:ext cx="5562600" cy="365125"/>
          </a:xfrm>
        </p:spPr>
        <p:txBody>
          <a:bodyPr numCol="1"/>
          <a:lstStyle>
            <a:extLst/>
          </a:lstStyle>
          <a:p>
            <a:pPr>
              <a:defRPr/>
            </a:pPr>
            <a:endParaRPr lang="en-US"/>
          </a:p>
        </p:txBody>
      </p:sp>
      <p:sp>
        <p:nvSpPr>
          <p:cNvPr id="7" name="Slide Number Placeholder 6"/>
          <p:cNvSpPr>
            <a:spLocks noGrp="1"/>
          </p:cNvSpPr>
          <p:nvPr>
            <p:ph type="sldNum" sz="quarter" idx="12"/>
          </p:nvPr>
        </p:nvSpPr>
        <p:spPr>
          <a:xfrm>
            <a:off x="8610600" y="55499"/>
            <a:ext cx="457200" cy="365125"/>
          </a:xfrm>
        </p:spPr>
        <p:txBody>
          <a:bodyPr numCol="1"/>
          <a:lstStyle>
            <a:extLst/>
          </a:lstStyle>
          <a:p>
            <a:pPr>
              <a:defRPr/>
            </a:pPr>
            <a:fld id="{9FC2B63D-D986-2C46-8013-D8D6C3C29491}"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numCol="1"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numCol="1"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numCol="1">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numCol="1" anchor="b"/>
          <a:lstStyle>
            <a:lvl1pPr algn="l" eaLnBrk="1" latinLnBrk="0" hangingPunct="1">
              <a:defRPr kumimoji="0" sz="1100">
                <a:solidFill>
                  <a:schemeClr val="tx2"/>
                </a:solidFill>
              </a:defRPr>
            </a:lvl1pPr>
            <a:extLst/>
          </a:lstStyle>
          <a:p>
            <a:pPr>
              <a:defRPr/>
            </a:pPr>
            <a:fld id="{37A26DD8-4289-9446-B3B5-426D98DB34F0}" type="datetimeFigureOut">
              <a:rPr lang="en-US" smtClean="0"/>
              <a:pPr>
                <a:defRPr/>
              </a:pPr>
              <a:t>3/3/2016</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numCol="1" anchor="b"/>
          <a:lstStyle>
            <a:lvl1pPr algn="r" eaLnBrk="1" latinLnBrk="0" hangingPunct="1">
              <a:defRPr kumimoji="0" sz="1100">
                <a:solidFill>
                  <a:schemeClr val="tx2"/>
                </a:solidFill>
              </a:defRPr>
            </a:lvl1pPr>
            <a:extLst/>
          </a:lstStyle>
          <a:p>
            <a:pPr>
              <a:defRPr/>
            </a:pP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numCol="1" anchor="b"/>
          <a:lstStyle>
            <a:lvl1pPr algn="l" eaLnBrk="1" latinLnBrk="0" hangingPunct="1">
              <a:defRPr kumimoji="0" sz="1200">
                <a:solidFill>
                  <a:schemeClr val="tx2"/>
                </a:solidFill>
              </a:defRPr>
            </a:lvl1pPr>
            <a:extLst/>
          </a:lstStyle>
          <a:p>
            <a:pPr>
              <a:defRPr/>
            </a:pPr>
            <a:fld id="{6AEA705A-B6CE-7541-B70E-90BDEF6C7CA5}"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_8SomUHo3-Q" TargetMode="External"/><Relationship Id="rId2" Type="http://schemas.openxmlformats.org/officeDocument/2006/relationships/hyperlink" Target="https://www.youtube.com/watch?v=0ALWey8QEzw"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numCol="1" rtlCol="0"/>
          <a:lstStyle/>
          <a:p>
            <a:pPr>
              <a:spcAft>
                <a:spcPts val="0"/>
              </a:spcAft>
              <a:defRPr/>
            </a:pPr>
            <a:r>
              <a:rPr lang="en-US" sz="6600" dirty="0" smtClean="0"/>
              <a:t>Day</a:t>
            </a:r>
            <a:r>
              <a:rPr lang="en-US" dirty="0" smtClean="0"/>
              <a:t> </a:t>
            </a:r>
            <a:r>
              <a:rPr lang="en-US" sz="6600" dirty="0" smtClean="0"/>
              <a:t>One</a:t>
            </a:r>
            <a:endParaRPr lang="en-US" dirty="0"/>
          </a:p>
        </p:txBody>
      </p:sp>
      <p:sp>
        <p:nvSpPr>
          <p:cNvPr id="7171" name="Subtitle 2"/>
          <p:cNvSpPr>
            <a:spLocks noGrp="1"/>
          </p:cNvSpPr>
          <p:nvPr>
            <p:ph type="subTitle" idx="1"/>
          </p:nvPr>
        </p:nvSpPr>
        <p:spPr/>
        <p:txBody>
          <a:bodyPr numCol="1"/>
          <a:lstStyle/>
          <a:p>
            <a:pPr>
              <a:spcBef>
                <a:spcPct val="0"/>
              </a:spcBef>
              <a:spcAft>
                <a:spcPct val="0"/>
              </a:spcAft>
            </a:pPr>
            <a:r>
              <a:rPr lang="en-US"/>
              <a:t>First set of notes &amp; video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txBox="1">
            <a:spLocks/>
          </p:cNvSpPr>
          <p:nvPr/>
        </p:nvSpPr>
        <p:spPr>
          <a:xfrm>
            <a:off x="278027" y="1"/>
            <a:ext cx="91440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Bef>
                <a:spcPct val="20000"/>
              </a:spcBef>
            </a:pPr>
            <a:r>
              <a:rPr lang="en-US" sz="4000" dirty="0" smtClean="0">
                <a:ea typeface="Arial" charset="0"/>
                <a:cs typeface="Arial" charset="0"/>
              </a:rPr>
              <a:t>Emotional intelligence</a:t>
            </a:r>
          </a:p>
          <a:p>
            <a:pPr lvl="1" eaLnBrk="1" hangingPunct="1">
              <a:spcBef>
                <a:spcPct val="20000"/>
              </a:spcBef>
              <a:buFont typeface="Arial" charset="0"/>
              <a:buChar char="–"/>
            </a:pPr>
            <a:r>
              <a:rPr lang="en-US" sz="2800" dirty="0" smtClean="0">
                <a:ea typeface="Arial" charset="0"/>
                <a:cs typeface="Arial" charset="0"/>
              </a:rPr>
              <a:t>Perceive emotions: recognize them in faces, music, and stories</a:t>
            </a:r>
          </a:p>
          <a:p>
            <a:pPr lvl="1" eaLnBrk="1" hangingPunct="1">
              <a:spcBef>
                <a:spcPct val="20000"/>
              </a:spcBef>
              <a:buFont typeface="Arial" charset="0"/>
              <a:buChar char="–"/>
            </a:pPr>
            <a:r>
              <a:rPr lang="en-US" sz="2800" dirty="0" smtClean="0">
                <a:ea typeface="Arial" charset="0"/>
                <a:cs typeface="Arial" charset="0"/>
              </a:rPr>
              <a:t>Understand emotions: to predict them and how they change and blend</a:t>
            </a:r>
            <a:endParaRPr lang="en-US" sz="2800" dirty="0">
              <a:ea typeface="Arial" charset="0"/>
              <a:cs typeface="Arial" charset="0"/>
            </a:endParaRPr>
          </a:p>
          <a:p>
            <a:pPr lvl="1" eaLnBrk="1" hangingPunct="1">
              <a:spcBef>
                <a:spcPct val="20000"/>
              </a:spcBef>
              <a:buFont typeface="Arial" charset="0"/>
              <a:buChar char="–"/>
            </a:pPr>
            <a:r>
              <a:rPr lang="en-US" sz="2800" dirty="0">
                <a:ea typeface="Arial" charset="0"/>
                <a:cs typeface="Arial" charset="0"/>
              </a:rPr>
              <a:t>Manage </a:t>
            </a:r>
            <a:r>
              <a:rPr lang="en-US" sz="2800" dirty="0" smtClean="0">
                <a:ea typeface="Arial" charset="0"/>
                <a:cs typeface="Arial" charset="0"/>
              </a:rPr>
              <a:t>emotions: to know how to express them in varied situations</a:t>
            </a:r>
            <a:endParaRPr lang="en-US" sz="2800" dirty="0">
              <a:ea typeface="Arial" charset="0"/>
              <a:cs typeface="Arial" charset="0"/>
            </a:endParaRPr>
          </a:p>
          <a:p>
            <a:pPr lvl="1" eaLnBrk="1" hangingPunct="1">
              <a:spcBef>
                <a:spcPct val="20000"/>
              </a:spcBef>
              <a:buFont typeface="Arial" charset="0"/>
              <a:buChar char="–"/>
            </a:pPr>
            <a:r>
              <a:rPr lang="en-US" sz="2800" dirty="0">
                <a:ea typeface="Arial" charset="0"/>
                <a:cs typeface="Arial" charset="0"/>
              </a:rPr>
              <a:t>Use </a:t>
            </a:r>
            <a:r>
              <a:rPr lang="en-US" sz="2800" dirty="0" smtClean="0">
                <a:ea typeface="Arial" charset="0"/>
                <a:cs typeface="Arial" charset="0"/>
              </a:rPr>
              <a:t>emotions: </a:t>
            </a:r>
            <a:r>
              <a:rPr lang="en-US" sz="2800" dirty="0">
                <a:ea typeface="Arial" charset="0"/>
                <a:cs typeface="Arial" charset="0"/>
              </a:rPr>
              <a:t>for adaptive or creative </a:t>
            </a:r>
            <a:r>
              <a:rPr lang="en-US" sz="2800" dirty="0" smtClean="0">
                <a:ea typeface="Arial" charset="0"/>
                <a:cs typeface="Arial" charset="0"/>
              </a:rPr>
              <a:t>thinking</a:t>
            </a:r>
            <a:endParaRPr lang="en-US" sz="2000" dirty="0">
              <a:ea typeface="Arial" charset="0"/>
              <a:cs typeface="Arial" charset="0"/>
            </a:endParaRPr>
          </a:p>
        </p:txBody>
      </p:sp>
      <p:pic>
        <p:nvPicPr>
          <p:cNvPr id="2" name="Picture 1"/>
          <p:cNvPicPr>
            <a:picLocks noChangeAspect="1"/>
          </p:cNvPicPr>
          <p:nvPr/>
        </p:nvPicPr>
        <p:blipFill>
          <a:blip r:embed="rId2" cstate="print"/>
          <a:stretch>
            <a:fillRect/>
          </a:stretch>
        </p:blipFill>
        <p:spPr>
          <a:xfrm>
            <a:off x="7162800" y="4989349"/>
            <a:ext cx="1828800" cy="1836964"/>
          </a:xfrm>
          <a:prstGeom prst="rect">
            <a:avLst/>
          </a:prstGeom>
        </p:spPr>
      </p:pic>
      <p:sp>
        <p:nvSpPr>
          <p:cNvPr id="3" name="TextBox 2"/>
          <p:cNvSpPr txBox="1"/>
          <p:nvPr/>
        </p:nvSpPr>
        <p:spPr>
          <a:xfrm>
            <a:off x="582827" y="4114800"/>
            <a:ext cx="8534400" cy="1384995"/>
          </a:xfrm>
          <a:prstGeom prst="rect">
            <a:avLst/>
          </a:prstGeom>
          <a:noFill/>
        </p:spPr>
        <p:txBody>
          <a:bodyPr wrap="square" numCol="1" rtlCol="0">
            <a:spAutoFit/>
          </a:bodyPr>
          <a:lstStyle/>
          <a:p>
            <a:r>
              <a:rPr lang="en-US" sz="2800" dirty="0" smtClean="0"/>
              <a:t>Brain damage has been shown to diminish emotional intelligence in people with high general intelligence</a:t>
            </a: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4"/>
          <p:cNvSpPr>
            <a:spLocks noGrp="1"/>
          </p:cNvSpPr>
          <p:nvPr>
            <p:ph type="title"/>
          </p:nvPr>
        </p:nvSpPr>
        <p:spPr>
          <a:xfrm>
            <a:off x="0" y="152400"/>
            <a:ext cx="9144000" cy="1295400"/>
          </a:xfrm>
        </p:spPr>
        <p:txBody>
          <a:bodyPr numCol="1"/>
          <a:lstStyle/>
          <a:p>
            <a:pPr algn="ctr"/>
            <a:r>
              <a:rPr lang="en-US" sz="3200" dirty="0">
                <a:latin typeface="Arial" charset="0"/>
                <a:ea typeface="Arial" charset="0"/>
                <a:cs typeface="Arial" charset="0"/>
              </a:rPr>
              <a:t>Is Intelligence Neurologically Measurable?</a:t>
            </a:r>
            <a:r>
              <a:rPr lang="en-US" sz="4800" dirty="0">
                <a:latin typeface="Arial" charset="0"/>
                <a:ea typeface="Arial" charset="0"/>
                <a:cs typeface="Arial" charset="0"/>
              </a:rPr>
              <a:t/>
            </a:r>
            <a:br>
              <a:rPr lang="en-US" sz="4800" dirty="0">
                <a:latin typeface="Arial" charset="0"/>
                <a:ea typeface="Arial" charset="0"/>
                <a:cs typeface="Arial" charset="0"/>
              </a:rPr>
            </a:br>
            <a:r>
              <a:rPr lang="en-US" sz="4400" dirty="0">
                <a:latin typeface="Arial" charset="0"/>
                <a:ea typeface="Arial" charset="0"/>
                <a:cs typeface="Arial" charset="0"/>
              </a:rPr>
              <a:t>Brain Size and Complexity</a:t>
            </a:r>
            <a:endParaRPr lang="en-US" sz="4800" dirty="0">
              <a:latin typeface="Arial" charset="0"/>
              <a:ea typeface="Arial" charset="0"/>
              <a:cs typeface="Arial" charset="0"/>
            </a:endParaRPr>
          </a:p>
        </p:txBody>
      </p:sp>
      <p:sp>
        <p:nvSpPr>
          <p:cNvPr id="19459" name="Content Placeholder 2"/>
          <p:cNvSpPr txBox="1">
            <a:spLocks/>
          </p:cNvSpPr>
          <p:nvPr/>
        </p:nvSpPr>
        <p:spPr>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200" dirty="0">
                <a:ea typeface="Arial" charset="0"/>
                <a:cs typeface="Arial" charset="0"/>
              </a:rPr>
              <a:t>Brain size </a:t>
            </a:r>
            <a:r>
              <a:rPr lang="en-US" sz="3200" dirty="0" smtClean="0">
                <a:ea typeface="Arial" charset="0"/>
                <a:cs typeface="Arial" charset="0"/>
              </a:rPr>
              <a:t>studies: </a:t>
            </a:r>
            <a:r>
              <a:rPr lang="en-US" sz="2800" dirty="0" smtClean="0">
                <a:ea typeface="Arial" charset="0"/>
                <a:cs typeface="Arial" charset="0"/>
              </a:rPr>
              <a:t>Einstein’s brain was 15% larger in the parietal lobe’s lower region</a:t>
            </a:r>
            <a:endParaRPr lang="en-US" sz="2800" dirty="0">
              <a:ea typeface="Arial" charset="0"/>
              <a:cs typeface="Arial" charset="0"/>
            </a:endParaRPr>
          </a:p>
          <a:p>
            <a:pPr eaLnBrk="1" hangingPunct="1">
              <a:spcBef>
                <a:spcPct val="20000"/>
              </a:spcBef>
              <a:buFont typeface="Arial" charset="0"/>
              <a:buChar char="•"/>
            </a:pPr>
            <a:r>
              <a:rPr lang="en-US" sz="3600" dirty="0">
                <a:ea typeface="Arial" charset="0"/>
                <a:cs typeface="Arial" charset="0"/>
              </a:rPr>
              <a:t>Brain complexity                      studies</a:t>
            </a:r>
          </a:p>
          <a:p>
            <a:pPr lvl="1" eaLnBrk="1" hangingPunct="1">
              <a:spcBef>
                <a:spcPct val="20000"/>
              </a:spcBef>
              <a:buFont typeface="Arial" charset="0"/>
              <a:buChar char="–"/>
            </a:pPr>
            <a:r>
              <a:rPr lang="en-US" sz="2800" dirty="0">
                <a:ea typeface="Arial" charset="0"/>
                <a:cs typeface="Arial" charset="0"/>
              </a:rPr>
              <a:t>Neural plasticity</a:t>
            </a:r>
          </a:p>
          <a:p>
            <a:pPr lvl="1" eaLnBrk="1" hangingPunct="1">
              <a:spcBef>
                <a:spcPct val="20000"/>
              </a:spcBef>
              <a:buFont typeface="Arial" charset="0"/>
              <a:buChar char="–"/>
            </a:pPr>
            <a:r>
              <a:rPr lang="en-US" sz="2800" dirty="0">
                <a:ea typeface="Arial" charset="0"/>
                <a:cs typeface="Arial" charset="0"/>
              </a:rPr>
              <a:t>Gray matter                                   versus                                       white matter</a:t>
            </a:r>
            <a:endParaRPr lang="en-US" sz="2000" dirty="0">
              <a:ea typeface="Arial" charset="0"/>
              <a:cs typeface="Arial" charset="0"/>
            </a:endParaRPr>
          </a:p>
        </p:txBody>
      </p:sp>
      <p:pic>
        <p:nvPicPr>
          <p:cNvPr id="19460" name="Picture 2" descr="C:\Users\KKorek\Documents\ABCFiles\2013 Myers AP 2e\Images\Total Images\MyAP2e_9UN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400800" y="2863913"/>
            <a:ext cx="2583815"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numCol="1"/>
          <a:lstStyle/>
          <a:p>
            <a:r>
              <a:rPr lang="en-US" dirty="0" smtClean="0"/>
              <a:t>Day two</a:t>
            </a:r>
            <a:endParaRPr lang="en-US" dirty="0"/>
          </a:p>
        </p:txBody>
      </p:sp>
      <p:sp>
        <p:nvSpPr>
          <p:cNvPr id="3" name="Subtitle 2"/>
          <p:cNvSpPr>
            <a:spLocks noGrp="1"/>
          </p:cNvSpPr>
          <p:nvPr>
            <p:ph type="subTitle" idx="1"/>
          </p:nvPr>
        </p:nvSpPr>
        <p:spPr/>
        <p:txBody>
          <a:bodyPr numCol="1"/>
          <a:lstStyle/>
          <a:p>
            <a:r>
              <a:rPr lang="en-US" dirty="0" smtClean="0"/>
              <a:t>Take IQ test in computer lab</a:t>
            </a:r>
            <a:endParaRPr lang="en-US" dirty="0"/>
          </a:p>
        </p:txBody>
      </p:sp>
      <p:sp>
        <p:nvSpPr>
          <p:cNvPr id="4" name="TextBox 3"/>
          <p:cNvSpPr txBox="1"/>
          <p:nvPr/>
        </p:nvSpPr>
        <p:spPr>
          <a:xfrm>
            <a:off x="533400" y="879931"/>
            <a:ext cx="8077200" cy="646331"/>
          </a:xfrm>
          <a:prstGeom prst="rect">
            <a:avLst/>
          </a:prstGeom>
          <a:noFill/>
        </p:spPr>
        <p:txBody>
          <a:bodyPr wrap="square" numCol="1" rtlCol="0">
            <a:spAutoFit/>
          </a:bodyPr>
          <a:lstStyle/>
          <a:p>
            <a:r>
              <a:rPr lang="en-US" sz="3600" dirty="0">
                <a:latin typeface="Georgia" panose="02040502050405020303" pitchFamily="18" charset="0"/>
              </a:rPr>
              <a:t>http://www.free-iqtest.net/score.asp</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numCol="1"/>
          <a:lstStyle/>
          <a:p>
            <a:r>
              <a:rPr lang="en-US" dirty="0" smtClean="0"/>
              <a:t>Day </a:t>
            </a:r>
            <a:r>
              <a:rPr lang="en-US" dirty="0" smtClean="0"/>
              <a:t>three, Four, &amp; Five</a:t>
            </a:r>
            <a:endParaRPr lang="en-US" dirty="0"/>
          </a:p>
        </p:txBody>
      </p:sp>
      <p:sp>
        <p:nvSpPr>
          <p:cNvPr id="3" name="Subtitle 2"/>
          <p:cNvSpPr>
            <a:spLocks noGrp="1"/>
          </p:cNvSpPr>
          <p:nvPr>
            <p:ph type="subTitle" idx="1"/>
          </p:nvPr>
        </p:nvSpPr>
        <p:spPr/>
        <p:txBody>
          <a:bodyPr numCol="1"/>
          <a:lstStyle/>
          <a:p>
            <a:r>
              <a:rPr lang="en-US" dirty="0" smtClean="0"/>
              <a:t>Notes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4"/>
          <p:cNvSpPr>
            <a:spLocks noGrp="1"/>
          </p:cNvSpPr>
          <p:nvPr>
            <p:ph type="title"/>
          </p:nvPr>
        </p:nvSpPr>
        <p:spPr>
          <a:xfrm>
            <a:off x="4648200" y="228600"/>
            <a:ext cx="4734027" cy="2847184"/>
          </a:xfrm>
        </p:spPr>
        <p:txBody>
          <a:bodyPr numCol="1"/>
          <a:lstStyle/>
          <a:p>
            <a:pPr algn="ctr"/>
            <a:r>
              <a:rPr lang="en-US" sz="4800" b="1" dirty="0">
                <a:ea typeface="Arial" charset="0"/>
                <a:cs typeface="Arial" charset="0"/>
              </a:rPr>
              <a:t>Module 61:</a:t>
            </a:r>
            <a:br>
              <a:rPr lang="en-US" sz="4800" b="1" dirty="0">
                <a:ea typeface="Arial" charset="0"/>
                <a:cs typeface="Arial" charset="0"/>
              </a:rPr>
            </a:br>
            <a:r>
              <a:rPr lang="en-US" sz="4800" b="1" dirty="0">
                <a:ea typeface="Arial" charset="0"/>
                <a:cs typeface="Arial" charset="0"/>
              </a:rPr>
              <a:t>Assessing Intelligence</a:t>
            </a:r>
          </a:p>
        </p:txBody>
      </p:sp>
      <p:pic>
        <p:nvPicPr>
          <p:cNvPr id="2150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85800" y="2438400"/>
            <a:ext cx="5108976" cy="3981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0" y="0"/>
            <a:ext cx="9144000" cy="933656"/>
          </a:xfrm>
        </p:spPr>
        <p:txBody>
          <a:bodyPr numCol="1"/>
          <a:lstStyle/>
          <a:p>
            <a:pPr algn="ctr"/>
            <a:r>
              <a:rPr lang="en-US" sz="4800" b="1" dirty="0">
                <a:latin typeface="Arial" charset="0"/>
                <a:ea typeface="Arial" charset="0"/>
                <a:cs typeface="Arial" charset="0"/>
              </a:rPr>
              <a:t>Origins of Intelligence Testing</a:t>
            </a:r>
          </a:p>
        </p:txBody>
      </p:sp>
      <p:sp>
        <p:nvSpPr>
          <p:cNvPr id="24579" name="Content Placeholder 2"/>
          <p:cNvSpPr txBox="1">
            <a:spLocks/>
          </p:cNvSpPr>
          <p:nvPr/>
        </p:nvSpPr>
        <p:spPr>
          <a:xfrm>
            <a:off x="457200" y="838200"/>
            <a:ext cx="8686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200" dirty="0">
                <a:ea typeface="Arial" charset="0"/>
                <a:cs typeface="Arial" charset="0"/>
              </a:rPr>
              <a:t>Francis Galton’s intelligence testing</a:t>
            </a:r>
          </a:p>
          <a:p>
            <a:pPr lvl="1" eaLnBrk="1" hangingPunct="1">
              <a:spcBef>
                <a:spcPct val="20000"/>
              </a:spcBef>
              <a:buFont typeface="Arial" charset="0"/>
              <a:buChar char="–"/>
            </a:pPr>
            <a:r>
              <a:rPr lang="en-US" sz="2800" dirty="0">
                <a:ea typeface="Arial" charset="0"/>
                <a:cs typeface="Arial" charset="0"/>
              </a:rPr>
              <a:t>Reaction time</a:t>
            </a:r>
          </a:p>
          <a:p>
            <a:pPr lvl="1" eaLnBrk="1" hangingPunct="1">
              <a:spcBef>
                <a:spcPct val="20000"/>
              </a:spcBef>
              <a:buFont typeface="Arial" charset="0"/>
              <a:buChar char="–"/>
            </a:pPr>
            <a:r>
              <a:rPr lang="en-US" sz="2800" dirty="0">
                <a:ea typeface="Arial" charset="0"/>
                <a:cs typeface="Arial" charset="0"/>
              </a:rPr>
              <a:t>Sensory acuity</a:t>
            </a:r>
          </a:p>
          <a:p>
            <a:pPr lvl="1" eaLnBrk="1" hangingPunct="1">
              <a:spcBef>
                <a:spcPct val="20000"/>
              </a:spcBef>
              <a:buFont typeface="Arial" charset="0"/>
              <a:buChar char="–"/>
            </a:pPr>
            <a:r>
              <a:rPr lang="en-US" sz="2800" dirty="0">
                <a:ea typeface="Arial" charset="0"/>
                <a:cs typeface="Arial" charset="0"/>
              </a:rPr>
              <a:t>Muscular power</a:t>
            </a:r>
          </a:p>
          <a:p>
            <a:pPr lvl="1" eaLnBrk="1" hangingPunct="1">
              <a:spcBef>
                <a:spcPct val="20000"/>
              </a:spcBef>
              <a:buFont typeface="Arial" charset="0"/>
              <a:buChar char="–"/>
            </a:pPr>
            <a:r>
              <a:rPr lang="en-US" sz="2800" dirty="0" smtClean="0">
                <a:ea typeface="Arial" charset="0"/>
                <a:cs typeface="Arial" charset="0"/>
              </a:rPr>
              <a:t>Body </a:t>
            </a:r>
            <a:r>
              <a:rPr lang="en-US" sz="2800" dirty="0">
                <a:ea typeface="Arial" charset="0"/>
                <a:cs typeface="Arial" charset="0"/>
              </a:rPr>
              <a:t>proportions</a:t>
            </a:r>
          </a:p>
          <a:p>
            <a:pPr eaLnBrk="1" hangingPunct="1">
              <a:spcBef>
                <a:spcPct val="20000"/>
              </a:spcBef>
              <a:buFont typeface="Arial" charset="0"/>
              <a:buChar char="•"/>
            </a:pPr>
            <a:r>
              <a:rPr lang="en-US" sz="2800" dirty="0" smtClean="0">
                <a:ea typeface="Arial" charset="0"/>
                <a:cs typeface="Arial" charset="0"/>
              </a:rPr>
              <a:t>“Although science itself strives for objectivity, individual scientists are affected by their own assumptions and attitudes.”</a:t>
            </a:r>
            <a:endParaRPr lang="en-US" sz="2800" dirty="0">
              <a:ea typeface="Arial" charset="0"/>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2" descr="C:\Users\KKorek\Documents\ABCFiles\2013 Myers AP 2e\Images\ImageJPGs_Module61\ImageJPGs_Module61\MyAP2e_61UN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5410200" y="2133600"/>
            <a:ext cx="3362325" cy="44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itle 4"/>
          <p:cNvSpPr>
            <a:spLocks noGrp="1"/>
          </p:cNvSpPr>
          <p:nvPr>
            <p:ph type="title"/>
          </p:nvPr>
        </p:nvSpPr>
        <p:spPr>
          <a:xfrm>
            <a:off x="0" y="304800"/>
            <a:ext cx="9144000" cy="1630363"/>
          </a:xfrm>
        </p:spPr>
        <p:txBody>
          <a:bodyPr numCol="1" rtlCol="0">
            <a:normAutofit fontScale="90000"/>
          </a:bodyPr>
          <a:lstStyle/>
          <a:p>
            <a:pPr algn="ctr">
              <a:spcAft>
                <a:spcPts val="0"/>
              </a:spcAft>
              <a:defRPr/>
            </a:pPr>
            <a:r>
              <a:rPr lang="en-US" sz="3200" dirty="0" smtClean="0">
                <a:latin typeface="Arial" panose="020B0604020202020204" pitchFamily="34" charset="0"/>
                <a:cs typeface="Arial" panose="020B0604020202020204" pitchFamily="34" charset="0"/>
              </a:rPr>
              <a:t>Origins of Intelligence Testing</a:t>
            </a:r>
            <a:r>
              <a:rPr lang="en-US" sz="4800" dirty="0" smtClean="0">
                <a:latin typeface="Arial" panose="020B0604020202020204" pitchFamily="34" charset="0"/>
                <a:cs typeface="Arial" panose="020B0604020202020204" pitchFamily="34" charset="0"/>
              </a:rPr>
              <a:t/>
            </a:r>
            <a:br>
              <a:rPr lang="en-US" sz="4800" dirty="0" smtClean="0">
                <a:latin typeface="Arial" panose="020B0604020202020204" pitchFamily="34" charset="0"/>
                <a:cs typeface="Arial" panose="020B0604020202020204" pitchFamily="34" charset="0"/>
              </a:rPr>
            </a:br>
            <a:r>
              <a:rPr lang="en-US" sz="4800" dirty="0" smtClean="0">
                <a:latin typeface="Arial" panose="020B0604020202020204" pitchFamily="34" charset="0"/>
                <a:cs typeface="Arial" panose="020B0604020202020204" pitchFamily="34" charset="0"/>
              </a:rPr>
              <a:t>Alfred </a:t>
            </a:r>
            <a:r>
              <a:rPr lang="en-US" sz="4800" dirty="0" err="1" smtClean="0">
                <a:latin typeface="Arial" panose="020B0604020202020204" pitchFamily="34" charset="0"/>
                <a:cs typeface="Arial" panose="020B0604020202020204" pitchFamily="34" charset="0"/>
              </a:rPr>
              <a:t>Binet</a:t>
            </a:r>
            <a:r>
              <a:rPr lang="en-US" sz="4800" dirty="0" smtClean="0">
                <a:latin typeface="Arial" panose="020B0604020202020204" pitchFamily="34" charset="0"/>
                <a:cs typeface="Arial" panose="020B0604020202020204" pitchFamily="34" charset="0"/>
              </a:rPr>
              <a:t>: Predicting School Achievement</a:t>
            </a:r>
          </a:p>
        </p:txBody>
      </p:sp>
      <p:sp>
        <p:nvSpPr>
          <p:cNvPr id="25603" name="Content Placeholder 2"/>
          <p:cNvSpPr txBox="1">
            <a:spLocks/>
          </p:cNvSpPr>
          <p:nvPr/>
        </p:nvSpPr>
        <p:spPr>
          <a:xfrm>
            <a:off x="152400" y="21796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2800" dirty="0">
                <a:ea typeface="Arial" charset="0"/>
                <a:cs typeface="Arial" charset="0"/>
              </a:rPr>
              <a:t>Alfred Binet</a:t>
            </a:r>
          </a:p>
          <a:p>
            <a:pPr lvl="1" eaLnBrk="1" hangingPunct="1">
              <a:spcBef>
                <a:spcPct val="20000"/>
              </a:spcBef>
              <a:buFont typeface="Arial" charset="0"/>
              <a:buChar char="–"/>
            </a:pPr>
            <a:r>
              <a:rPr lang="en-US" sz="2800" dirty="0">
                <a:ea typeface="Arial" charset="0"/>
                <a:cs typeface="Arial" charset="0"/>
              </a:rPr>
              <a:t>Identifying </a:t>
            </a:r>
            <a:r>
              <a:rPr lang="en-US" sz="2800" dirty="0" smtClean="0">
                <a:ea typeface="Arial" charset="0"/>
                <a:cs typeface="Arial" charset="0"/>
              </a:rPr>
              <a:t>French </a:t>
            </a:r>
            <a:r>
              <a:rPr lang="en-US" sz="2800" dirty="0">
                <a:ea typeface="Arial" charset="0"/>
                <a:cs typeface="Arial" charset="0"/>
              </a:rPr>
              <a:t>school children </a:t>
            </a:r>
            <a:r>
              <a:rPr lang="en-US" sz="2800" dirty="0" smtClean="0">
                <a:ea typeface="Arial" charset="0"/>
                <a:cs typeface="Arial" charset="0"/>
              </a:rPr>
              <a:t>in need </a:t>
            </a:r>
            <a:r>
              <a:rPr lang="en-US" sz="2800" dirty="0">
                <a:ea typeface="Arial" charset="0"/>
                <a:cs typeface="Arial" charset="0"/>
              </a:rPr>
              <a:t>of assistance</a:t>
            </a:r>
          </a:p>
          <a:p>
            <a:pPr lvl="1" eaLnBrk="1" hangingPunct="1">
              <a:spcBef>
                <a:spcPct val="20000"/>
              </a:spcBef>
              <a:buFont typeface="Arial" charset="0"/>
              <a:buChar char="–"/>
            </a:pPr>
            <a:r>
              <a:rPr lang="en-US" sz="2800" dirty="0">
                <a:ea typeface="Arial" charset="0"/>
                <a:cs typeface="Arial" charset="0"/>
              </a:rPr>
              <a:t>Mental </a:t>
            </a:r>
            <a:r>
              <a:rPr lang="en-US" sz="2800" dirty="0" smtClean="0">
                <a:ea typeface="Arial" charset="0"/>
                <a:cs typeface="Arial" charset="0"/>
              </a:rPr>
              <a:t>age: the level of performance typically associated with a certain chronological age.</a:t>
            </a:r>
            <a:endParaRPr lang="en-US" sz="2800" dirty="0">
              <a:ea typeface="Arial" charset="0"/>
              <a:cs typeface="Arial" charset="0"/>
            </a:endParaRPr>
          </a:p>
          <a:p>
            <a:pPr lvl="1" eaLnBrk="1" hangingPunct="1">
              <a:spcBef>
                <a:spcPct val="20000"/>
              </a:spcBef>
              <a:buFont typeface="Arial" charset="0"/>
              <a:buChar char="–"/>
            </a:pPr>
            <a:r>
              <a:rPr lang="en-US" sz="2800" dirty="0">
                <a:ea typeface="Arial" charset="0"/>
                <a:cs typeface="Arial" charset="0"/>
              </a:rPr>
              <a:t>Chronological age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4"/>
          <p:cNvSpPr>
            <a:spLocks noGrp="1"/>
          </p:cNvSpPr>
          <p:nvPr>
            <p:ph type="title"/>
          </p:nvPr>
        </p:nvSpPr>
        <p:spPr>
          <a:xfrm>
            <a:off x="0" y="-76200"/>
            <a:ext cx="9144000" cy="1630363"/>
          </a:xfrm>
        </p:spPr>
        <p:txBody>
          <a:bodyPr numCol="1"/>
          <a:lstStyle/>
          <a:p>
            <a:pPr algn="ctr"/>
            <a:r>
              <a:rPr lang="en-US" sz="3200" dirty="0">
                <a:latin typeface="Arial" charset="0"/>
                <a:ea typeface="Arial" charset="0"/>
                <a:cs typeface="Arial" charset="0"/>
              </a:rPr>
              <a:t>Origins of Intelligence Testing</a:t>
            </a:r>
            <a:r>
              <a:rPr lang="en-US" sz="4800" dirty="0">
                <a:latin typeface="Arial" charset="0"/>
                <a:ea typeface="Arial" charset="0"/>
                <a:cs typeface="Arial" charset="0"/>
              </a:rPr>
              <a:t/>
            </a:r>
            <a:br>
              <a:rPr lang="en-US" sz="4800" dirty="0">
                <a:latin typeface="Arial" charset="0"/>
                <a:ea typeface="Arial" charset="0"/>
                <a:cs typeface="Arial" charset="0"/>
              </a:rPr>
            </a:br>
            <a:r>
              <a:rPr lang="en-US" sz="4800" dirty="0">
                <a:latin typeface="Arial" charset="0"/>
                <a:ea typeface="Arial" charset="0"/>
                <a:cs typeface="Arial" charset="0"/>
              </a:rPr>
              <a:t>Lewis </a:t>
            </a:r>
            <a:r>
              <a:rPr lang="en-US" sz="4800" dirty="0" err="1">
                <a:latin typeface="Arial" charset="0"/>
                <a:ea typeface="Arial" charset="0"/>
                <a:cs typeface="Arial" charset="0"/>
              </a:rPr>
              <a:t>Terman</a:t>
            </a:r>
            <a:r>
              <a:rPr lang="en-US" sz="4800" dirty="0">
                <a:latin typeface="Arial" charset="0"/>
                <a:ea typeface="Arial" charset="0"/>
                <a:cs typeface="Arial" charset="0"/>
              </a:rPr>
              <a:t>: The Innate IQ</a:t>
            </a:r>
          </a:p>
        </p:txBody>
      </p:sp>
      <p:sp>
        <p:nvSpPr>
          <p:cNvPr id="26627" name="Content Placeholder 2"/>
          <p:cNvSpPr txBox="1">
            <a:spLocks/>
          </p:cNvSpPr>
          <p:nvPr/>
        </p:nvSpPr>
        <p:spPr>
          <a:xfrm>
            <a:off x="76200" y="1447800"/>
            <a:ext cx="9067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200" dirty="0">
                <a:ea typeface="Arial" charset="0"/>
                <a:cs typeface="Arial" charset="0"/>
              </a:rPr>
              <a:t>Stanford-</a:t>
            </a:r>
            <a:r>
              <a:rPr lang="en-US" sz="3200" dirty="0" err="1">
                <a:ea typeface="Arial" charset="0"/>
                <a:cs typeface="Arial" charset="0"/>
              </a:rPr>
              <a:t>Binet</a:t>
            </a:r>
            <a:r>
              <a:rPr lang="en-US" sz="3200" dirty="0">
                <a:ea typeface="Arial" charset="0"/>
                <a:cs typeface="Arial" charset="0"/>
              </a:rPr>
              <a:t> </a:t>
            </a:r>
            <a:r>
              <a:rPr lang="en-US" sz="3200" dirty="0" smtClean="0">
                <a:ea typeface="Arial" charset="0"/>
                <a:cs typeface="Arial" charset="0"/>
              </a:rPr>
              <a:t>Test: American revision of the original test </a:t>
            </a:r>
            <a:endParaRPr lang="en-US" sz="3200" dirty="0">
              <a:ea typeface="Arial" charset="0"/>
              <a:cs typeface="Arial" charset="0"/>
            </a:endParaRPr>
          </a:p>
          <a:p>
            <a:pPr lvl="1" eaLnBrk="1" hangingPunct="1">
              <a:spcBef>
                <a:spcPct val="20000"/>
              </a:spcBef>
              <a:buFont typeface="Arial" charset="0"/>
              <a:buChar char="–"/>
            </a:pPr>
            <a:r>
              <a:rPr lang="en-US" sz="3200" dirty="0">
                <a:ea typeface="Arial" charset="0"/>
                <a:cs typeface="Arial" charset="0"/>
              </a:rPr>
              <a:t>Lewis </a:t>
            </a:r>
            <a:r>
              <a:rPr lang="en-US" sz="3200" dirty="0" err="1" smtClean="0">
                <a:ea typeface="Arial" charset="0"/>
                <a:cs typeface="Arial" charset="0"/>
              </a:rPr>
              <a:t>Terman</a:t>
            </a:r>
            <a:r>
              <a:rPr lang="en-US" sz="3200" dirty="0" smtClean="0">
                <a:ea typeface="Arial" charset="0"/>
                <a:cs typeface="Arial" charset="0"/>
              </a:rPr>
              <a:t>: revised the test for California schoolchildren</a:t>
            </a:r>
            <a:endParaRPr lang="en-US" sz="3200" dirty="0">
              <a:ea typeface="Arial" charset="0"/>
              <a:cs typeface="Arial" charset="0"/>
            </a:endParaRPr>
          </a:p>
          <a:p>
            <a:pPr lvl="1" eaLnBrk="1" hangingPunct="1">
              <a:spcBef>
                <a:spcPct val="20000"/>
              </a:spcBef>
              <a:buFont typeface="Arial" charset="0"/>
              <a:buChar char="–"/>
            </a:pPr>
            <a:r>
              <a:rPr lang="en-US" sz="3200" dirty="0">
                <a:ea typeface="Arial" charset="0"/>
                <a:cs typeface="Arial" charset="0"/>
              </a:rPr>
              <a:t>Adding superior </a:t>
            </a:r>
            <a:r>
              <a:rPr lang="en-US" sz="3200" dirty="0" smtClean="0">
                <a:ea typeface="Arial" charset="0"/>
                <a:cs typeface="Arial" charset="0"/>
              </a:rPr>
              <a:t>end for higher scores </a:t>
            </a:r>
          </a:p>
          <a:p>
            <a:pPr eaLnBrk="1" hangingPunct="1">
              <a:spcBef>
                <a:spcPct val="20000"/>
              </a:spcBef>
              <a:buFont typeface="Arial" charset="0"/>
              <a:buChar char="•"/>
            </a:pPr>
            <a:r>
              <a:rPr lang="en-US" sz="4000" dirty="0" smtClean="0">
                <a:ea typeface="Arial" charset="0"/>
                <a:cs typeface="Arial" charset="0"/>
              </a:rPr>
              <a:t>Intelligence quotient (IQ)</a:t>
            </a:r>
          </a:p>
          <a:p>
            <a:pPr lvl="2" eaLnBrk="1" hangingPunct="1">
              <a:spcBef>
                <a:spcPct val="20000"/>
              </a:spcBef>
              <a:buFont typeface="Arial" charset="0"/>
              <a:buChar char="•"/>
            </a:pPr>
            <a:r>
              <a:rPr lang="en-US" sz="3200" dirty="0" smtClean="0">
                <a:ea typeface="Arial" charset="0"/>
                <a:cs typeface="Arial" charset="0"/>
              </a:rPr>
              <a:t>IQ = (mental age/chronological age) X 100</a:t>
            </a:r>
          </a:p>
          <a:p>
            <a:pPr lvl="2" eaLnBrk="1" hangingPunct="1">
              <a:spcBef>
                <a:spcPct val="20000"/>
              </a:spcBef>
              <a:buFont typeface="Arial" charset="0"/>
              <a:buChar char="•"/>
            </a:pPr>
            <a:r>
              <a:rPr lang="en-US" sz="3200" dirty="0" smtClean="0">
                <a:ea typeface="Arial" charset="0"/>
                <a:cs typeface="Arial" charset="0"/>
              </a:rPr>
              <a:t>IQ of 100 is considered average</a:t>
            </a:r>
          </a:p>
          <a:p>
            <a:pPr lvl="1" eaLnBrk="1" hangingPunct="1">
              <a:spcBef>
                <a:spcPct val="20000"/>
              </a:spcBef>
            </a:pPr>
            <a:endParaRPr lang="en-US" sz="3200" dirty="0">
              <a:ea typeface="Arial" charset="0"/>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4"/>
          <p:cNvSpPr>
            <a:spLocks noGrp="1"/>
          </p:cNvSpPr>
          <p:nvPr>
            <p:ph type="title"/>
          </p:nvPr>
        </p:nvSpPr>
        <p:spPr>
          <a:xfrm>
            <a:off x="0" y="1"/>
            <a:ext cx="9144000" cy="1049338"/>
          </a:xfrm>
        </p:spPr>
        <p:txBody>
          <a:bodyPr numCol="1"/>
          <a:lstStyle/>
          <a:p>
            <a:pPr algn="ctr"/>
            <a:r>
              <a:rPr lang="en-US" sz="4400" b="1" dirty="0">
                <a:latin typeface="Arial" charset="0"/>
                <a:ea typeface="Arial" charset="0"/>
                <a:cs typeface="Arial" charset="0"/>
              </a:rPr>
              <a:t>Modern Tests of Mental Abilities</a:t>
            </a:r>
          </a:p>
        </p:txBody>
      </p:sp>
      <p:sp>
        <p:nvSpPr>
          <p:cNvPr id="30723" name="Content Placeholder 2"/>
          <p:cNvSpPr txBox="1">
            <a:spLocks/>
          </p:cNvSpPr>
          <p:nvPr/>
        </p:nvSpPr>
        <p:spPr>
          <a:xfrm>
            <a:off x="457200" y="1049339"/>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200" dirty="0" smtClean="0">
                <a:ea typeface="Arial" charset="0"/>
                <a:cs typeface="Arial" charset="0"/>
              </a:rPr>
              <a:t>Achievement tests: measure what you learned</a:t>
            </a:r>
            <a:endParaRPr lang="en-US" sz="3200" dirty="0">
              <a:ea typeface="Arial" charset="0"/>
              <a:cs typeface="Arial" charset="0"/>
            </a:endParaRPr>
          </a:p>
          <a:p>
            <a:pPr eaLnBrk="1" hangingPunct="1">
              <a:spcBef>
                <a:spcPct val="20000"/>
              </a:spcBef>
              <a:buFont typeface="Arial" charset="0"/>
              <a:buChar char="•"/>
            </a:pPr>
            <a:r>
              <a:rPr lang="en-US" sz="3200" dirty="0">
                <a:ea typeface="Arial" charset="0"/>
                <a:cs typeface="Arial" charset="0"/>
              </a:rPr>
              <a:t>Aptitude </a:t>
            </a:r>
            <a:r>
              <a:rPr lang="en-US" sz="3200" dirty="0" smtClean="0">
                <a:ea typeface="Arial" charset="0"/>
                <a:cs typeface="Arial" charset="0"/>
              </a:rPr>
              <a:t>tests: predict your ability to learn a new skill</a:t>
            </a:r>
            <a:endParaRPr lang="en-US" sz="2400" dirty="0">
              <a:ea typeface="Arial" charset="0"/>
              <a:cs typeface="Arial" charset="0"/>
            </a:endParaRPr>
          </a:p>
        </p:txBody>
      </p:sp>
      <p:pic>
        <p:nvPicPr>
          <p:cNvPr id="3072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3048000" y="3048000"/>
            <a:ext cx="5715000" cy="362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2" descr="C:\Users\KKorek\Documents\ABCFiles\2013 Myers AP 2e\Images\ImageJPGs_Module61\ImageJPGs_Module61\MyAP2e_61UN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553200" y="3310551"/>
            <a:ext cx="2359594" cy="3410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Title 4"/>
          <p:cNvSpPr>
            <a:spLocks noGrp="1"/>
          </p:cNvSpPr>
          <p:nvPr>
            <p:ph type="title"/>
          </p:nvPr>
        </p:nvSpPr>
        <p:spPr>
          <a:xfrm>
            <a:off x="228600" y="-3048"/>
            <a:ext cx="9144000" cy="838200"/>
          </a:xfrm>
        </p:spPr>
        <p:txBody>
          <a:bodyPr numCol="1"/>
          <a:lstStyle/>
          <a:p>
            <a:pPr algn="ctr"/>
            <a:r>
              <a:rPr lang="en-US" sz="4400" b="1" dirty="0">
                <a:latin typeface="Arial" charset="0"/>
                <a:ea typeface="Arial" charset="0"/>
                <a:cs typeface="Arial" charset="0"/>
              </a:rPr>
              <a:t>Modern Tests of Mental Abilities</a:t>
            </a:r>
          </a:p>
        </p:txBody>
      </p:sp>
      <p:sp>
        <p:nvSpPr>
          <p:cNvPr id="31747" name="Content Placeholder 2"/>
          <p:cNvSpPr txBox="1">
            <a:spLocks/>
          </p:cNvSpPr>
          <p:nvPr/>
        </p:nvSpPr>
        <p:spPr>
          <a:xfrm>
            <a:off x="381000" y="82296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4000" dirty="0">
                <a:ea typeface="Arial" charset="0"/>
                <a:cs typeface="Arial" charset="0"/>
              </a:rPr>
              <a:t>Wechsler Adult Intelligence Scale (WAIS</a:t>
            </a:r>
            <a:r>
              <a:rPr lang="en-US" sz="4000" dirty="0" smtClean="0">
                <a:ea typeface="Arial" charset="0"/>
                <a:cs typeface="Arial" charset="0"/>
              </a:rPr>
              <a:t>): tests </a:t>
            </a:r>
            <a:r>
              <a:rPr lang="en-US" sz="4000" i="1" dirty="0">
                <a:ea typeface="Arial" charset="0"/>
                <a:cs typeface="Arial" charset="0"/>
              </a:rPr>
              <a:t>s</a:t>
            </a:r>
            <a:r>
              <a:rPr lang="en-US" sz="4000" i="1" dirty="0" smtClean="0">
                <a:ea typeface="Arial" charset="0"/>
                <a:cs typeface="Arial" charset="0"/>
              </a:rPr>
              <a:t>imilarities, vocabulary, block design, letter- number sequencing, and more.</a:t>
            </a:r>
            <a:endParaRPr lang="en-US" sz="4000" dirty="0">
              <a:ea typeface="Arial" charset="0"/>
              <a:cs typeface="Arial" charset="0"/>
            </a:endParaRPr>
          </a:p>
          <a:p>
            <a:pPr lvl="1" eaLnBrk="1" hangingPunct="1">
              <a:spcBef>
                <a:spcPct val="20000"/>
              </a:spcBef>
              <a:buFont typeface="Arial" charset="0"/>
              <a:buChar char="–"/>
            </a:pPr>
            <a:r>
              <a:rPr lang="en-US" sz="3600" dirty="0">
                <a:ea typeface="Arial" charset="0"/>
                <a:cs typeface="Arial" charset="0"/>
              </a:rPr>
              <a:t>Wechsler Intelligence                Scale for Children                  (WISC)</a:t>
            </a:r>
            <a:endParaRPr lang="en-US" sz="2800" dirty="0">
              <a:ea typeface="Arial"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6685" y="1143295"/>
            <a:ext cx="7682118" cy="1682224"/>
          </a:xfrm>
        </p:spPr>
        <p:txBody>
          <a:bodyPr numCol="1" rtlCol="0"/>
          <a:lstStyle/>
          <a:p>
            <a:pPr>
              <a:spcAft>
                <a:spcPts val="0"/>
              </a:spcAft>
              <a:defRPr/>
            </a:pPr>
            <a:r>
              <a:rPr lang="en-US" dirty="0" smtClean="0"/>
              <a:t>Unit</a:t>
            </a:r>
            <a:r>
              <a:rPr lang="en-US" sz="3200" dirty="0" smtClean="0"/>
              <a:t> </a:t>
            </a:r>
            <a:r>
              <a:rPr lang="en-US" dirty="0" smtClean="0"/>
              <a:t>11</a:t>
            </a:r>
            <a:r>
              <a:rPr lang="en-US" sz="3200" dirty="0"/>
              <a:t>:</a:t>
            </a:r>
            <a:br>
              <a:rPr lang="en-US" sz="3200" dirty="0"/>
            </a:br>
            <a:r>
              <a:rPr lang="en-US" dirty="0"/>
              <a:t>Testing</a:t>
            </a:r>
            <a:r>
              <a:rPr lang="en-US" sz="3200" dirty="0"/>
              <a:t> </a:t>
            </a:r>
            <a:r>
              <a:rPr lang="en-US" dirty="0"/>
              <a:t>and</a:t>
            </a:r>
            <a:r>
              <a:rPr lang="en-US" sz="3200" dirty="0"/>
              <a:t> </a:t>
            </a:r>
            <a:r>
              <a:rPr lang="en-US" dirty="0"/>
              <a:t>Individual</a:t>
            </a:r>
            <a:r>
              <a:rPr lang="en-US" sz="3200" dirty="0"/>
              <a:t> </a:t>
            </a:r>
            <a:r>
              <a:rPr lang="en-US" dirty="0"/>
              <a:t>Differences</a:t>
            </a:r>
            <a:endParaRPr lang="en-US" sz="3200" dirty="0"/>
          </a:p>
        </p:txBody>
      </p:sp>
      <p:sp>
        <p:nvSpPr>
          <p:cNvPr id="8195" name="Subtitle 2"/>
          <p:cNvSpPr>
            <a:spLocks noGrp="1"/>
          </p:cNvSpPr>
          <p:nvPr>
            <p:ph type="subTitle" idx="1"/>
          </p:nvPr>
        </p:nvSpPr>
        <p:spPr>
          <a:xfrm>
            <a:off x="816685" y="2895600"/>
            <a:ext cx="5275772" cy="706355"/>
          </a:xfrm>
        </p:spPr>
        <p:txBody>
          <a:bodyPr numCol="1">
            <a:normAutofit/>
          </a:bodyPr>
          <a:lstStyle/>
          <a:p>
            <a:pPr>
              <a:spcBef>
                <a:spcPct val="0"/>
              </a:spcBef>
              <a:spcAft>
                <a:spcPct val="0"/>
              </a:spcAft>
            </a:pPr>
            <a:r>
              <a:rPr lang="en-US" dirty="0" smtClean="0"/>
              <a:t>3-7-16 </a:t>
            </a:r>
            <a:r>
              <a:rPr lang="en-US" dirty="0"/>
              <a:t>– </a:t>
            </a:r>
            <a:r>
              <a:rPr lang="en-US" dirty="0" smtClean="0"/>
              <a:t>3-11-16 </a:t>
            </a:r>
            <a:endParaRPr lang="en-US" dirty="0"/>
          </a:p>
          <a:p>
            <a:pPr>
              <a:spcBef>
                <a:spcPct val="0"/>
              </a:spcBef>
              <a:spcAft>
                <a:spcPct val="0"/>
              </a:spcAft>
            </a:pPr>
            <a:r>
              <a:rPr lang="en-US" dirty="0"/>
              <a:t>Nadirah Valentine &amp; Peter Storms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4"/>
          <p:cNvSpPr>
            <a:spLocks noGrp="1"/>
          </p:cNvSpPr>
          <p:nvPr>
            <p:ph type="title"/>
          </p:nvPr>
        </p:nvSpPr>
        <p:spPr>
          <a:xfrm>
            <a:off x="0" y="-76200"/>
            <a:ext cx="9144000" cy="1630363"/>
          </a:xfrm>
        </p:spPr>
        <p:txBody>
          <a:bodyPr numCol="1"/>
          <a:lstStyle/>
          <a:p>
            <a:pPr algn="ctr"/>
            <a:r>
              <a:rPr lang="en-US" sz="3200" dirty="0">
                <a:latin typeface="Arial" charset="0"/>
                <a:ea typeface="Arial" charset="0"/>
                <a:cs typeface="Arial" charset="0"/>
              </a:rPr>
              <a:t>Principles of Test Construction</a:t>
            </a:r>
            <a:r>
              <a:rPr lang="en-US" sz="4800" dirty="0">
                <a:latin typeface="Arial" charset="0"/>
                <a:ea typeface="Arial" charset="0"/>
                <a:cs typeface="Arial" charset="0"/>
              </a:rPr>
              <a:t/>
            </a:r>
            <a:br>
              <a:rPr lang="en-US" sz="4800" dirty="0">
                <a:latin typeface="Arial" charset="0"/>
                <a:ea typeface="Arial" charset="0"/>
                <a:cs typeface="Arial" charset="0"/>
              </a:rPr>
            </a:br>
            <a:r>
              <a:rPr lang="en-US" sz="4800" dirty="0">
                <a:latin typeface="Arial" charset="0"/>
                <a:ea typeface="Arial" charset="0"/>
                <a:cs typeface="Arial" charset="0"/>
              </a:rPr>
              <a:t>Standardization</a:t>
            </a:r>
          </a:p>
        </p:txBody>
      </p:sp>
      <p:pic>
        <p:nvPicPr>
          <p:cNvPr id="4096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0" y="1304925"/>
            <a:ext cx="9163050"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Content Placeholder 2"/>
          <p:cNvSpPr txBox="1">
            <a:spLocks/>
          </p:cNvSpPr>
          <p:nvPr/>
        </p:nvSpPr>
        <p:spPr>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600">
                <a:ea typeface="Arial" charset="0"/>
                <a:cs typeface="Arial" charset="0"/>
                <a:hlinkClick r:id="" action="ppaction://noaction"/>
              </a:rPr>
              <a:t>Normal curve</a:t>
            </a:r>
            <a:r>
              <a:rPr lang="en-US" sz="3600">
                <a:ea typeface="Arial" charset="0"/>
                <a:cs typeface="Arial" charset="0"/>
              </a:rPr>
              <a:t>                                  (bell curve)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4"/>
          <p:cNvSpPr>
            <a:spLocks noGrp="1"/>
          </p:cNvSpPr>
          <p:nvPr>
            <p:ph type="title"/>
          </p:nvPr>
        </p:nvSpPr>
        <p:spPr>
          <a:xfrm>
            <a:off x="0" y="-76200"/>
            <a:ext cx="9144000" cy="1630363"/>
          </a:xfrm>
        </p:spPr>
        <p:txBody>
          <a:bodyPr numCol="1"/>
          <a:lstStyle/>
          <a:p>
            <a:pPr algn="ctr"/>
            <a:r>
              <a:rPr lang="en-US" sz="3200" dirty="0">
                <a:latin typeface="Arial" charset="0"/>
                <a:ea typeface="Arial" charset="0"/>
                <a:cs typeface="Arial" charset="0"/>
              </a:rPr>
              <a:t>Principles of Test Construction</a:t>
            </a:r>
            <a:r>
              <a:rPr lang="en-US" sz="4800" dirty="0">
                <a:latin typeface="Arial" charset="0"/>
                <a:ea typeface="Arial" charset="0"/>
                <a:cs typeface="Arial" charset="0"/>
              </a:rPr>
              <a:t/>
            </a:r>
            <a:br>
              <a:rPr lang="en-US" sz="4800" dirty="0">
                <a:latin typeface="Arial" charset="0"/>
                <a:ea typeface="Arial" charset="0"/>
                <a:cs typeface="Arial" charset="0"/>
              </a:rPr>
            </a:br>
            <a:r>
              <a:rPr lang="en-US" sz="4800" dirty="0">
                <a:latin typeface="Arial" charset="0"/>
                <a:ea typeface="Arial" charset="0"/>
                <a:cs typeface="Arial" charset="0"/>
              </a:rPr>
              <a:t>Standardization</a:t>
            </a:r>
          </a:p>
        </p:txBody>
      </p:sp>
      <p:sp>
        <p:nvSpPr>
          <p:cNvPr id="43011" name="Content Placeholder 2"/>
          <p:cNvSpPr txBox="1">
            <a:spLocks/>
          </p:cNvSpPr>
          <p:nvPr/>
        </p:nvSpPr>
        <p:spPr>
          <a:xfrm>
            <a:off x="381000" y="1219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200" dirty="0">
                <a:ea typeface="Arial" charset="0"/>
                <a:cs typeface="Arial" charset="0"/>
              </a:rPr>
              <a:t>Flynn </a:t>
            </a:r>
            <a:r>
              <a:rPr lang="en-US" sz="3200" dirty="0" smtClean="0">
                <a:ea typeface="Arial" charset="0"/>
                <a:cs typeface="Arial" charset="0"/>
              </a:rPr>
              <a:t>effect: where test scores improve on average over time</a:t>
            </a:r>
            <a:endParaRPr lang="en-US" sz="3200" dirty="0">
              <a:ea typeface="Arial" charset="0"/>
              <a:cs typeface="Arial" charset="0"/>
            </a:endParaRPr>
          </a:p>
        </p:txBody>
      </p:sp>
      <p:pic>
        <p:nvPicPr>
          <p:cNvPr id="43012"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1014413" y="2343150"/>
            <a:ext cx="7115175" cy="443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4"/>
          <p:cNvSpPr>
            <a:spLocks noGrp="1"/>
          </p:cNvSpPr>
          <p:nvPr>
            <p:ph type="title"/>
          </p:nvPr>
        </p:nvSpPr>
        <p:spPr>
          <a:xfrm>
            <a:off x="0" y="-76200"/>
            <a:ext cx="9144000" cy="1630363"/>
          </a:xfrm>
        </p:spPr>
        <p:txBody>
          <a:bodyPr numCol="1"/>
          <a:lstStyle/>
          <a:p>
            <a:pPr algn="ctr"/>
            <a:r>
              <a:rPr lang="en-US" sz="3200" dirty="0">
                <a:latin typeface="Arial" charset="0"/>
                <a:ea typeface="Arial" charset="0"/>
                <a:cs typeface="Arial" charset="0"/>
              </a:rPr>
              <a:t>Principles of Test Construction</a:t>
            </a:r>
            <a:r>
              <a:rPr lang="en-US" sz="4800" dirty="0">
                <a:latin typeface="Arial" charset="0"/>
                <a:ea typeface="Arial" charset="0"/>
                <a:cs typeface="Arial" charset="0"/>
              </a:rPr>
              <a:t/>
            </a:r>
            <a:br>
              <a:rPr lang="en-US" sz="4800" dirty="0">
                <a:latin typeface="Arial" charset="0"/>
                <a:ea typeface="Arial" charset="0"/>
                <a:cs typeface="Arial" charset="0"/>
              </a:rPr>
            </a:br>
            <a:r>
              <a:rPr lang="en-US" sz="4800" dirty="0">
                <a:latin typeface="Arial" charset="0"/>
                <a:ea typeface="Arial" charset="0"/>
                <a:cs typeface="Arial" charset="0"/>
              </a:rPr>
              <a:t>Reliability</a:t>
            </a:r>
          </a:p>
        </p:txBody>
      </p:sp>
      <p:sp>
        <p:nvSpPr>
          <p:cNvPr id="44035" name="Content Placeholder 2"/>
          <p:cNvSpPr txBox="1">
            <a:spLocks/>
          </p:cNvSpPr>
          <p:nvPr/>
        </p:nvSpPr>
        <p:spPr>
          <a:xfrm>
            <a:off x="457200" y="1575499"/>
            <a:ext cx="8229600" cy="4901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600" dirty="0" smtClean="0">
                <a:ea typeface="Arial" charset="0"/>
                <a:cs typeface="Arial" charset="0"/>
              </a:rPr>
              <a:t>Reliability: tests have to yield dependably consistent scores</a:t>
            </a:r>
          </a:p>
          <a:p>
            <a:pPr eaLnBrk="1" hangingPunct="1">
              <a:spcBef>
                <a:spcPct val="20000"/>
              </a:spcBef>
              <a:buFont typeface="Arial" charset="0"/>
              <a:buChar char="•"/>
            </a:pPr>
            <a:r>
              <a:rPr lang="en-US" sz="3600" dirty="0" smtClean="0">
                <a:ea typeface="Arial" charset="0"/>
                <a:cs typeface="Arial" charset="0"/>
              </a:rPr>
              <a:t>The higher the correlation between the scores, the higher the test’s </a:t>
            </a:r>
            <a:r>
              <a:rPr lang="en-US" sz="3600" dirty="0" smtClean="0">
                <a:ea typeface="Arial" charset="0"/>
                <a:cs typeface="Arial" charset="0"/>
              </a:rPr>
              <a:t>reliability</a:t>
            </a:r>
            <a:endParaRPr lang="en-US" sz="3600" dirty="0">
              <a:ea typeface="Arial" charset="0"/>
              <a:cs typeface="Arial" charset="0"/>
            </a:endParaRPr>
          </a:p>
          <a:p>
            <a:pPr eaLnBrk="1" hangingPunct="1">
              <a:spcBef>
                <a:spcPct val="20000"/>
              </a:spcBef>
              <a:buFont typeface="Arial" charset="0"/>
              <a:buChar char="•"/>
            </a:pPr>
            <a:r>
              <a:rPr lang="en-US" sz="3200" dirty="0" smtClean="0">
                <a:ea typeface="Arial" charset="0"/>
                <a:cs typeface="Arial" charset="0"/>
              </a:rPr>
              <a:t>Scores </a:t>
            </a:r>
            <a:r>
              <a:rPr lang="en-US" sz="3200" dirty="0">
                <a:ea typeface="Arial" charset="0"/>
                <a:cs typeface="Arial" charset="0"/>
              </a:rPr>
              <a:t>correlate</a:t>
            </a:r>
            <a:endParaRPr lang="en-US" sz="2800" dirty="0">
              <a:ea typeface="Arial" charset="0"/>
              <a:cs typeface="Arial" charset="0"/>
            </a:endParaRPr>
          </a:p>
          <a:p>
            <a:pPr lvl="1" eaLnBrk="1" hangingPunct="1">
              <a:spcBef>
                <a:spcPct val="20000"/>
              </a:spcBef>
              <a:buFont typeface="Arial" charset="0"/>
              <a:buChar char="–"/>
            </a:pPr>
            <a:r>
              <a:rPr lang="en-US" sz="3200" dirty="0">
                <a:ea typeface="Arial" charset="0"/>
                <a:cs typeface="Arial" charset="0"/>
              </a:rPr>
              <a:t>Test-retest </a:t>
            </a:r>
            <a:r>
              <a:rPr lang="en-US" sz="3200" dirty="0" smtClean="0">
                <a:ea typeface="Arial" charset="0"/>
                <a:cs typeface="Arial" charset="0"/>
              </a:rPr>
              <a:t>reliability</a:t>
            </a:r>
            <a:endParaRPr lang="en-US" sz="3200" dirty="0">
              <a:ea typeface="Arial" charset="0"/>
              <a:cs typeface="Arial" charset="0"/>
            </a:endParaRPr>
          </a:p>
          <a:p>
            <a:pPr lvl="1" eaLnBrk="1" hangingPunct="1">
              <a:spcBef>
                <a:spcPct val="20000"/>
              </a:spcBef>
              <a:buFont typeface="Arial" charset="0"/>
              <a:buChar char="–"/>
            </a:pPr>
            <a:r>
              <a:rPr lang="en-US" sz="3200" dirty="0">
                <a:ea typeface="Arial" charset="0"/>
                <a:cs typeface="Arial" charset="0"/>
              </a:rPr>
              <a:t>Split-half </a:t>
            </a:r>
            <a:r>
              <a:rPr lang="en-US" sz="3200" dirty="0" smtClean="0">
                <a:ea typeface="Arial" charset="0"/>
                <a:cs typeface="Arial" charset="0"/>
              </a:rPr>
              <a:t>reliability</a:t>
            </a:r>
            <a:endParaRPr lang="en-US" sz="2400" dirty="0">
              <a:ea typeface="Arial" charset="0"/>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4"/>
          <p:cNvSpPr>
            <a:spLocks noGrp="1"/>
          </p:cNvSpPr>
          <p:nvPr>
            <p:ph type="title"/>
          </p:nvPr>
        </p:nvSpPr>
        <p:spPr>
          <a:xfrm>
            <a:off x="-76200" y="-27432"/>
            <a:ext cx="9144000" cy="1295400"/>
          </a:xfrm>
        </p:spPr>
        <p:txBody>
          <a:bodyPr numCol="1"/>
          <a:lstStyle/>
          <a:p>
            <a:pPr algn="ctr"/>
            <a:r>
              <a:rPr lang="en-US" sz="3200" dirty="0">
                <a:latin typeface="Arial" charset="0"/>
                <a:ea typeface="Arial" charset="0"/>
                <a:cs typeface="Arial" charset="0"/>
              </a:rPr>
              <a:t>Principles of Test Construction</a:t>
            </a:r>
            <a:r>
              <a:rPr lang="en-US" sz="4800" dirty="0">
                <a:latin typeface="Arial" charset="0"/>
                <a:ea typeface="Arial" charset="0"/>
                <a:cs typeface="Arial" charset="0"/>
              </a:rPr>
              <a:t/>
            </a:r>
            <a:br>
              <a:rPr lang="en-US" sz="4800" dirty="0">
                <a:latin typeface="Arial" charset="0"/>
                <a:ea typeface="Arial" charset="0"/>
                <a:cs typeface="Arial" charset="0"/>
              </a:rPr>
            </a:br>
            <a:r>
              <a:rPr lang="en-US" sz="4800" dirty="0">
                <a:latin typeface="Arial" charset="0"/>
                <a:ea typeface="Arial" charset="0"/>
                <a:cs typeface="Arial" charset="0"/>
              </a:rPr>
              <a:t>Validity</a:t>
            </a:r>
          </a:p>
        </p:txBody>
      </p:sp>
      <p:sp>
        <p:nvSpPr>
          <p:cNvPr id="45059" name="Content Placeholder 2"/>
          <p:cNvSpPr txBox="1">
            <a:spLocks/>
          </p:cNvSpPr>
          <p:nvPr/>
        </p:nvSpPr>
        <p:spPr>
          <a:xfrm>
            <a:off x="457200" y="1377696"/>
            <a:ext cx="82296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600" dirty="0" smtClean="0">
                <a:ea typeface="Arial" charset="0"/>
                <a:cs typeface="Arial" charset="0"/>
              </a:rPr>
              <a:t>Validity: the extent to which a test measures or predicts what it is supposed to</a:t>
            </a:r>
            <a:endParaRPr lang="en-US" sz="3600" dirty="0">
              <a:ea typeface="Arial" charset="0"/>
              <a:cs typeface="Arial" charset="0"/>
            </a:endParaRPr>
          </a:p>
          <a:p>
            <a:pPr lvl="1" eaLnBrk="1" hangingPunct="1">
              <a:spcBef>
                <a:spcPct val="20000"/>
              </a:spcBef>
              <a:buFont typeface="Arial" charset="0"/>
              <a:buChar char="–"/>
            </a:pPr>
            <a:r>
              <a:rPr lang="en-US" sz="3600" dirty="0">
                <a:ea typeface="Arial" charset="0"/>
                <a:cs typeface="Arial" charset="0"/>
              </a:rPr>
              <a:t>Content </a:t>
            </a:r>
            <a:r>
              <a:rPr lang="en-US" sz="3600" dirty="0" smtClean="0">
                <a:ea typeface="Arial" charset="0"/>
                <a:cs typeface="Arial" charset="0"/>
              </a:rPr>
              <a:t>validity: the test samples the behavior that is of interest</a:t>
            </a:r>
            <a:endParaRPr lang="en-US" sz="3600" dirty="0">
              <a:ea typeface="Arial" charset="0"/>
              <a:cs typeface="Arial" charset="0"/>
            </a:endParaRPr>
          </a:p>
          <a:p>
            <a:pPr lvl="2" eaLnBrk="1" hangingPunct="1">
              <a:spcBef>
                <a:spcPct val="20000"/>
              </a:spcBef>
              <a:buFont typeface="Arial" charset="0"/>
              <a:buChar char="•"/>
            </a:pPr>
            <a:r>
              <a:rPr lang="en-US" sz="3200" dirty="0">
                <a:ea typeface="Arial" charset="0"/>
                <a:cs typeface="Arial" charset="0"/>
              </a:rPr>
              <a:t>Criterion</a:t>
            </a:r>
          </a:p>
          <a:p>
            <a:pPr lvl="1" eaLnBrk="1" hangingPunct="1">
              <a:spcBef>
                <a:spcPct val="20000"/>
              </a:spcBef>
              <a:buFont typeface="Arial" charset="0"/>
              <a:buChar char="–"/>
            </a:pPr>
            <a:r>
              <a:rPr lang="en-US" sz="3600" dirty="0" smtClean="0">
                <a:ea typeface="Arial" charset="0"/>
                <a:cs typeface="Arial" charset="0"/>
              </a:rPr>
              <a:t>Predictive validity: the success with which a test predicts the behavior it is designed to predict</a:t>
            </a:r>
            <a:endParaRPr lang="en-US" sz="2800" dirty="0">
              <a:ea typeface="Arial" charset="0"/>
              <a:cs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4"/>
          <p:cNvSpPr>
            <a:spLocks noGrp="1"/>
          </p:cNvSpPr>
          <p:nvPr>
            <p:ph type="title"/>
          </p:nvPr>
        </p:nvSpPr>
        <p:spPr>
          <a:xfrm>
            <a:off x="0" y="0"/>
            <a:ext cx="9144000" cy="1630363"/>
          </a:xfrm>
        </p:spPr>
        <p:txBody>
          <a:bodyPr numCol="1"/>
          <a:lstStyle/>
          <a:p>
            <a:pPr algn="ctr"/>
            <a:r>
              <a:rPr lang="en-US" sz="4800" b="1" dirty="0">
                <a:latin typeface="Arial" charset="0"/>
                <a:ea typeface="Arial" charset="0"/>
                <a:cs typeface="Arial" charset="0"/>
              </a:rPr>
              <a:t>Module 62:</a:t>
            </a:r>
            <a:br>
              <a:rPr lang="en-US" sz="4800" b="1" dirty="0">
                <a:latin typeface="Arial" charset="0"/>
                <a:ea typeface="Arial" charset="0"/>
                <a:cs typeface="Arial" charset="0"/>
              </a:rPr>
            </a:br>
            <a:r>
              <a:rPr lang="en-US" sz="4800" b="1" dirty="0">
                <a:latin typeface="Arial" charset="0"/>
                <a:ea typeface="Arial" charset="0"/>
                <a:cs typeface="Arial" charset="0"/>
              </a:rPr>
              <a:t>The Dynamics of Intelligence</a:t>
            </a:r>
          </a:p>
        </p:txBody>
      </p:sp>
      <p:pic>
        <p:nvPicPr>
          <p:cNvPr id="4608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2700338" y="1582738"/>
            <a:ext cx="3852862" cy="5122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4"/>
          <p:cNvSpPr>
            <a:spLocks noGrp="1"/>
          </p:cNvSpPr>
          <p:nvPr>
            <p:ph type="title"/>
          </p:nvPr>
        </p:nvSpPr>
        <p:spPr>
          <a:xfrm>
            <a:off x="0" y="-76200"/>
            <a:ext cx="9144000" cy="1630363"/>
          </a:xfrm>
        </p:spPr>
        <p:txBody>
          <a:bodyPr numCol="1"/>
          <a:lstStyle/>
          <a:p>
            <a:pPr algn="ctr"/>
            <a:r>
              <a:rPr lang="en-US" sz="3200" dirty="0">
                <a:latin typeface="Arial" charset="0"/>
                <a:ea typeface="Arial" charset="0"/>
                <a:cs typeface="Arial" charset="0"/>
              </a:rPr>
              <a:t>Stability or Change?</a:t>
            </a:r>
            <a:r>
              <a:rPr lang="en-US" sz="4800" dirty="0">
                <a:latin typeface="Arial" charset="0"/>
                <a:ea typeface="Arial" charset="0"/>
                <a:cs typeface="Arial" charset="0"/>
              </a:rPr>
              <a:t/>
            </a:r>
            <a:br>
              <a:rPr lang="en-US" sz="4800" dirty="0">
                <a:latin typeface="Arial" charset="0"/>
                <a:ea typeface="Arial" charset="0"/>
                <a:cs typeface="Arial" charset="0"/>
              </a:rPr>
            </a:br>
            <a:r>
              <a:rPr lang="en-US" sz="4800" dirty="0">
                <a:latin typeface="Arial" charset="0"/>
                <a:ea typeface="Arial" charset="0"/>
                <a:cs typeface="Arial" charset="0"/>
              </a:rPr>
              <a:t>Aging and Intelligence</a:t>
            </a:r>
          </a:p>
        </p:txBody>
      </p:sp>
      <p:sp>
        <p:nvSpPr>
          <p:cNvPr id="49155" name="Content Placeholder 2"/>
          <p:cNvSpPr txBox="1">
            <a:spLocks/>
          </p:cNvSpPr>
          <p:nvPr/>
        </p:nvSpPr>
        <p:spPr>
          <a:xfrm>
            <a:off x="304800" y="1219200"/>
            <a:ext cx="85344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571500" indent="-571500" eaLnBrk="1" hangingPunct="1">
              <a:spcBef>
                <a:spcPct val="20000"/>
              </a:spcBef>
              <a:buFont typeface="Arial" panose="020B0604020202020204" pitchFamily="34" charset="0"/>
              <a:buChar char="•"/>
            </a:pPr>
            <a:r>
              <a:rPr lang="en-US" sz="3400" dirty="0" smtClean="0">
                <a:ea typeface="Arial" charset="0"/>
                <a:cs typeface="Arial" charset="0"/>
              </a:rPr>
              <a:t>Studies have shown that older adults score lower on intelligence tests than younger adults</a:t>
            </a:r>
          </a:p>
          <a:p>
            <a:pPr marL="571500" indent="-571500" eaLnBrk="1" hangingPunct="1">
              <a:spcBef>
                <a:spcPct val="20000"/>
              </a:spcBef>
              <a:buFont typeface="Arial" panose="020B0604020202020204" pitchFamily="34" charset="0"/>
              <a:buChar char="•"/>
            </a:pPr>
            <a:r>
              <a:rPr lang="en-US" sz="3400" dirty="0" smtClean="0">
                <a:ea typeface="Arial" charset="0"/>
                <a:cs typeface="Arial" charset="0"/>
              </a:rPr>
              <a:t>The cross-sectional method shows declining scores with age</a:t>
            </a:r>
          </a:p>
          <a:p>
            <a:pPr marL="571500" indent="-571500" eaLnBrk="1" hangingPunct="1">
              <a:spcBef>
                <a:spcPct val="20000"/>
              </a:spcBef>
              <a:buFont typeface="Arial" panose="020B0604020202020204" pitchFamily="34" charset="0"/>
              <a:buChar char="•"/>
            </a:pPr>
            <a:r>
              <a:rPr lang="en-US" sz="3400" dirty="0" smtClean="0">
                <a:ea typeface="Arial" charset="0"/>
                <a:cs typeface="Arial" charset="0"/>
              </a:rPr>
              <a:t>The longitudinal method shows a slight rise in scores</a:t>
            </a:r>
            <a:endParaRPr lang="en-US" sz="3400" dirty="0">
              <a:ea typeface="Arial" charset="0"/>
              <a:cs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905000" y="1143000"/>
            <a:ext cx="5867400" cy="4817607"/>
          </a:xfrm>
          <a:prstGeom prst="rect">
            <a:avLst/>
          </a:prstGeom>
        </p:spPr>
      </p:pic>
    </p:spTree>
    <p:extLst>
      <p:ext uri="{BB962C8B-B14F-4D97-AF65-F5344CB8AC3E}">
        <p14:creationId xmlns:p14="http://schemas.microsoft.com/office/powerpoint/2010/main" val="37404160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4"/>
          <p:cNvSpPr>
            <a:spLocks noGrp="1"/>
          </p:cNvSpPr>
          <p:nvPr>
            <p:ph type="title"/>
          </p:nvPr>
        </p:nvSpPr>
        <p:spPr>
          <a:xfrm>
            <a:off x="0" y="-76200"/>
            <a:ext cx="9144000" cy="1630363"/>
          </a:xfrm>
        </p:spPr>
        <p:txBody>
          <a:bodyPr numCol="1"/>
          <a:lstStyle/>
          <a:p>
            <a:pPr algn="ctr"/>
            <a:r>
              <a:rPr lang="en-US" sz="3200" dirty="0">
                <a:latin typeface="Arial" charset="0"/>
                <a:ea typeface="Arial" charset="0"/>
                <a:cs typeface="Arial" charset="0"/>
              </a:rPr>
              <a:t>Stability or Change?</a:t>
            </a:r>
            <a:r>
              <a:rPr lang="en-US" sz="4800" dirty="0">
                <a:latin typeface="Arial" charset="0"/>
                <a:ea typeface="Arial" charset="0"/>
                <a:cs typeface="Arial" charset="0"/>
              </a:rPr>
              <a:t/>
            </a:r>
            <a:br>
              <a:rPr lang="en-US" sz="4800" dirty="0">
                <a:latin typeface="Arial" charset="0"/>
                <a:ea typeface="Arial" charset="0"/>
                <a:cs typeface="Arial" charset="0"/>
              </a:rPr>
            </a:br>
            <a:r>
              <a:rPr lang="en-US" sz="4800" dirty="0">
                <a:latin typeface="Arial" charset="0"/>
                <a:ea typeface="Arial" charset="0"/>
                <a:cs typeface="Arial" charset="0"/>
              </a:rPr>
              <a:t>Aging and Intelligence</a:t>
            </a:r>
          </a:p>
        </p:txBody>
      </p:sp>
      <p:sp>
        <p:nvSpPr>
          <p:cNvPr id="50179" name="Content Placeholder 2"/>
          <p:cNvSpPr txBox="1">
            <a:spLocks/>
          </p:cNvSpPr>
          <p:nvPr/>
        </p:nvSpPr>
        <p:spPr>
          <a:xfrm>
            <a:off x="228600" y="1295400"/>
            <a:ext cx="86868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028700" lvl="1" indent="-571500" eaLnBrk="1" hangingPunct="1">
              <a:spcBef>
                <a:spcPct val="20000"/>
              </a:spcBef>
              <a:buFont typeface="Arial" panose="020B0604020202020204" pitchFamily="34" charset="0"/>
              <a:buChar char="•"/>
            </a:pPr>
            <a:r>
              <a:rPr lang="en-US" sz="3400" dirty="0" smtClean="0">
                <a:ea typeface="Arial" charset="0"/>
                <a:cs typeface="Arial" charset="0"/>
              </a:rPr>
              <a:t>It all depends on what we assess and how we assess it</a:t>
            </a:r>
          </a:p>
          <a:p>
            <a:pPr marL="1028700" lvl="1" indent="-571500" eaLnBrk="1" hangingPunct="1">
              <a:spcBef>
                <a:spcPct val="20000"/>
              </a:spcBef>
              <a:buFont typeface="Arial" panose="020B0604020202020204" pitchFamily="34" charset="0"/>
              <a:buChar char="•"/>
            </a:pPr>
            <a:r>
              <a:rPr lang="en-US" sz="3400" dirty="0" smtClean="0">
                <a:ea typeface="Arial" charset="0"/>
                <a:cs typeface="Arial" charset="0"/>
              </a:rPr>
              <a:t>Crystallized intelligence- our accumulated knowledge as reflected in vocabulary and analogies test (INCREASES in old age) </a:t>
            </a:r>
            <a:endParaRPr lang="en-US" sz="3400" dirty="0">
              <a:ea typeface="Arial" charset="0"/>
              <a:cs typeface="Arial" charset="0"/>
            </a:endParaRPr>
          </a:p>
          <a:p>
            <a:pPr marL="914400" lvl="1" indent="-457200" eaLnBrk="1" hangingPunct="1">
              <a:spcBef>
                <a:spcPct val="20000"/>
              </a:spcBef>
              <a:buFont typeface="Arial" panose="020B0604020202020204" pitchFamily="34" charset="0"/>
              <a:buChar char="•"/>
            </a:pPr>
            <a:r>
              <a:rPr lang="en-US" sz="3400" dirty="0" smtClean="0">
                <a:ea typeface="Arial" charset="0"/>
                <a:cs typeface="Arial" charset="0"/>
              </a:rPr>
              <a:t>Fluid intelligence- our ability to reason speedily and abstractly </a:t>
            </a:r>
          </a:p>
          <a:p>
            <a:pPr marL="457200" lvl="1" indent="0" eaLnBrk="1" hangingPunct="1">
              <a:spcBef>
                <a:spcPct val="20000"/>
              </a:spcBef>
            </a:pPr>
            <a:r>
              <a:rPr lang="en-US" sz="3400" dirty="0" smtClean="0">
                <a:ea typeface="Arial" charset="0"/>
                <a:cs typeface="Arial" charset="0"/>
              </a:rPr>
              <a:t>(DECREASES in old age)</a:t>
            </a:r>
            <a:endParaRPr lang="en-US" sz="3400" dirty="0">
              <a:ea typeface="Arial" charset="0"/>
              <a:cs typeface="Arial"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3292" y="36552"/>
            <a:ext cx="7843004" cy="1887477"/>
          </a:xfrm>
        </p:spPr>
        <p:txBody>
          <a:bodyPr numCol="1"/>
          <a:lstStyle/>
          <a:p>
            <a:pPr algn="ctr"/>
            <a:r>
              <a:rPr lang="en-US" sz="3200" dirty="0" smtClean="0">
                <a:latin typeface="Arial" panose="020B0604020202020204" pitchFamily="34" charset="0"/>
                <a:cs typeface="Arial" panose="020B0604020202020204" pitchFamily="34" charset="0"/>
              </a:rPr>
              <a:t>Stability or Change?</a:t>
            </a:r>
            <a:br>
              <a:rPr lang="en-US" sz="3200" dirty="0" smtClean="0">
                <a:latin typeface="Arial" panose="020B0604020202020204" pitchFamily="34" charset="0"/>
                <a:cs typeface="Arial" panose="020B0604020202020204" pitchFamily="34" charset="0"/>
              </a:rPr>
            </a:br>
            <a:r>
              <a:rPr lang="en-US" sz="4800" dirty="0" smtClean="0">
                <a:latin typeface="Arial" panose="020B0604020202020204" pitchFamily="34" charset="0"/>
                <a:cs typeface="Arial" panose="020B0604020202020204" pitchFamily="34" charset="0"/>
              </a:rPr>
              <a:t>Stability Over The Life Span</a:t>
            </a:r>
            <a:endParaRPr lang="en-US"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21849" y="1363860"/>
            <a:ext cx="7863848" cy="4847064"/>
          </a:xfrm>
        </p:spPr>
        <p:txBody>
          <a:bodyPr numCol="1"/>
          <a:lstStyle/>
          <a:p>
            <a:pPr>
              <a:buFont typeface="Arial" panose="020B0604020202020204" pitchFamily="34" charset="0"/>
              <a:buChar char="•"/>
            </a:pPr>
            <a:r>
              <a:rPr lang="en-US" dirty="0" smtClean="0">
                <a:latin typeface="Arial" panose="020B0604020202020204" pitchFamily="34" charset="0"/>
                <a:cs typeface="Arial" panose="020B0604020202020204" pitchFamily="34" charset="0"/>
              </a:rPr>
              <a:t>In 1932, Ian </a:t>
            </a:r>
            <a:r>
              <a:rPr lang="en-US" dirty="0" err="1" smtClean="0">
                <a:latin typeface="Arial" panose="020B0604020202020204" pitchFamily="34" charset="0"/>
                <a:cs typeface="Arial" panose="020B0604020202020204" pitchFamily="34" charset="0"/>
              </a:rPr>
              <a:t>Deary</a:t>
            </a:r>
            <a:r>
              <a:rPr lang="en-US" dirty="0" smtClean="0">
                <a:latin typeface="Arial" panose="020B0604020202020204" pitchFamily="34" charset="0"/>
                <a:cs typeface="Arial" panose="020B0604020202020204" pitchFamily="34" charset="0"/>
              </a:rPr>
              <a:t> and his colleagues set a record for long-term follow-up. They essentially were able to test every child born in Scotland of 1921 on their intelligence.</a:t>
            </a:r>
          </a:p>
          <a:p>
            <a:pPr>
              <a:buFont typeface="Arial" panose="020B0604020202020204" pitchFamily="34" charset="0"/>
              <a:buChar char="•"/>
            </a:pPr>
            <a:r>
              <a:rPr lang="en-US" dirty="0" smtClean="0">
                <a:latin typeface="Arial" panose="020B0604020202020204" pitchFamily="34" charset="0"/>
                <a:cs typeface="Arial" panose="020B0604020202020204" pitchFamily="34" charset="0"/>
              </a:rPr>
              <a:t>65 years later, Patricia </a:t>
            </a:r>
            <a:r>
              <a:rPr lang="en-US" dirty="0" err="1" smtClean="0">
                <a:latin typeface="Arial" panose="020B0604020202020204" pitchFamily="34" charset="0"/>
                <a:cs typeface="Arial" panose="020B0604020202020204" pitchFamily="34" charset="0"/>
              </a:rPr>
              <a:t>Whalley</a:t>
            </a:r>
            <a:r>
              <a:rPr lang="en-US" dirty="0" smtClean="0">
                <a:latin typeface="Arial" panose="020B0604020202020204" pitchFamily="34" charset="0"/>
                <a:cs typeface="Arial" panose="020B0604020202020204" pitchFamily="34" charset="0"/>
              </a:rPr>
              <a:t>, found the studies and </a:t>
            </a:r>
            <a:r>
              <a:rPr lang="en-US" dirty="0" err="1" smtClean="0">
                <a:latin typeface="Arial" panose="020B0604020202020204" pitchFamily="34" charset="0"/>
                <a:cs typeface="Arial" panose="020B0604020202020204" pitchFamily="34" charset="0"/>
              </a:rPr>
              <a:t>re-administered</a:t>
            </a:r>
            <a:r>
              <a:rPr lang="en-US" dirty="0" smtClean="0">
                <a:latin typeface="Arial" panose="020B0604020202020204" pitchFamily="34" charset="0"/>
                <a:cs typeface="Arial" panose="020B0604020202020204" pitchFamily="34" charset="0"/>
              </a:rPr>
              <a:t> the tests to the survivors of the study their results correlated +.66.</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48025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4"/>
          <p:cNvSpPr>
            <a:spLocks noGrp="1"/>
          </p:cNvSpPr>
          <p:nvPr>
            <p:ph type="title"/>
          </p:nvPr>
        </p:nvSpPr>
        <p:spPr>
          <a:xfrm>
            <a:off x="0" y="-177465"/>
            <a:ext cx="9144000" cy="1630328"/>
          </a:xfrm>
        </p:spPr>
        <p:txBody>
          <a:bodyPr numCol="1"/>
          <a:lstStyle/>
          <a:p>
            <a:pPr algn="ctr"/>
            <a:r>
              <a:rPr lang="en-US" sz="3200" dirty="0">
                <a:latin typeface="Arial" charset="0"/>
                <a:ea typeface="Arial" charset="0"/>
                <a:cs typeface="Arial" charset="0"/>
              </a:rPr>
              <a:t>Extremes of Intelligence</a:t>
            </a:r>
            <a:r>
              <a:rPr lang="en-US" sz="4800" dirty="0">
                <a:latin typeface="Arial" charset="0"/>
                <a:ea typeface="Arial" charset="0"/>
                <a:cs typeface="Arial" charset="0"/>
              </a:rPr>
              <a:t/>
            </a:r>
            <a:br>
              <a:rPr lang="en-US" sz="4800" dirty="0">
                <a:latin typeface="Arial" charset="0"/>
                <a:ea typeface="Arial" charset="0"/>
                <a:cs typeface="Arial" charset="0"/>
              </a:rPr>
            </a:br>
            <a:r>
              <a:rPr lang="en-US" sz="4800" dirty="0">
                <a:latin typeface="Arial" charset="0"/>
                <a:ea typeface="Arial" charset="0"/>
                <a:cs typeface="Arial" charset="0"/>
              </a:rPr>
              <a:t>The Low Extreme</a:t>
            </a:r>
          </a:p>
        </p:txBody>
      </p:sp>
      <p:sp>
        <p:nvSpPr>
          <p:cNvPr id="53251" name="Content Placeholder 2"/>
          <p:cNvSpPr txBox="1">
            <a:spLocks/>
          </p:cNvSpPr>
          <p:nvPr/>
        </p:nvSpPr>
        <p:spPr>
          <a:xfrm>
            <a:off x="468839" y="1392542"/>
            <a:ext cx="8288779" cy="5174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3600" dirty="0">
                <a:ea typeface="Arial" charset="0"/>
                <a:cs typeface="Arial" charset="0"/>
              </a:rPr>
              <a:t>Intellectual disability- they have unusually low intelligence scores</a:t>
            </a:r>
          </a:p>
          <a:p>
            <a:pPr lvl="1" eaLnBrk="1" hangingPunct="1">
              <a:spcBef>
                <a:spcPct val="20000"/>
              </a:spcBef>
              <a:buFont typeface="Arial" charset="0"/>
              <a:buChar char="–"/>
            </a:pPr>
            <a:r>
              <a:rPr lang="en-US" sz="3600" dirty="0">
                <a:ea typeface="Arial" charset="0"/>
                <a:cs typeface="Arial" charset="0"/>
              </a:rPr>
              <a:t>A person must have both a low test score and difficulty adapting to the normal demands of independent living to be labeled as  having mental retardation</a:t>
            </a:r>
          </a:p>
          <a:p>
            <a:pPr lvl="1" eaLnBrk="1" hangingPunct="1">
              <a:spcBef>
                <a:spcPct val="20000"/>
              </a:spcBef>
              <a:buFont typeface="Arial" charset="0"/>
              <a:buChar char="–"/>
            </a:pPr>
            <a:r>
              <a:rPr lang="en-US" sz="3600" dirty="0">
                <a:ea typeface="Arial" charset="0"/>
                <a:cs typeface="Arial" charset="0"/>
              </a:rPr>
              <a:t>Down syndrome</a:t>
            </a:r>
          </a:p>
          <a:p>
            <a:pPr lvl="2" eaLnBrk="1" hangingPunct="1">
              <a:spcBef>
                <a:spcPct val="20000"/>
              </a:spcBef>
              <a:buFont typeface="Arial" charset="0"/>
              <a:buChar char="•"/>
            </a:pPr>
            <a:r>
              <a:rPr lang="en-US" sz="3200" dirty="0">
                <a:ea typeface="Arial" charset="0"/>
                <a:cs typeface="Arial" charset="0"/>
              </a:rPr>
              <a:t>21</a:t>
            </a:r>
            <a:r>
              <a:rPr lang="en-US" sz="3200" baseline="30000" dirty="0">
                <a:ea typeface="Arial" charset="0"/>
                <a:cs typeface="Arial" charset="0"/>
              </a:rPr>
              <a:t>st</a:t>
            </a:r>
            <a:r>
              <a:rPr lang="en-US" sz="3200" dirty="0">
                <a:ea typeface="Arial" charset="0"/>
                <a:cs typeface="Arial" charset="0"/>
              </a:rPr>
              <a:t> chromosome</a:t>
            </a:r>
          </a:p>
          <a:p>
            <a:pPr lvl="1" eaLnBrk="1" hangingPunct="1">
              <a:spcBef>
                <a:spcPct val="20000"/>
              </a:spcBef>
              <a:buFont typeface="Arial" charset="0"/>
              <a:buChar char="–"/>
            </a:pPr>
            <a:r>
              <a:rPr lang="en-US" sz="3600" dirty="0">
                <a:ea typeface="Arial" charset="0"/>
                <a:cs typeface="Arial" charset="0"/>
              </a:rPr>
              <a:t>Mainstreamed</a:t>
            </a:r>
            <a:endParaRPr lang="en-US" sz="2800" dirty="0">
              <a:ea typeface="Arial" charset="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p:cNvSpPr>
            <a:spLocks noGrp="1"/>
          </p:cNvSpPr>
          <p:nvPr>
            <p:ph type="title"/>
          </p:nvPr>
        </p:nvSpPr>
        <p:spPr>
          <a:xfrm>
            <a:off x="1085850" y="304800"/>
            <a:ext cx="7200900" cy="762000"/>
          </a:xfrm>
        </p:spPr>
        <p:txBody>
          <a:bodyPr numCol="1"/>
          <a:lstStyle/>
          <a:p>
            <a:r>
              <a:rPr lang="en-US" sz="4800" b="1">
                <a:ea typeface="Arial" charset="0"/>
                <a:cs typeface="Arial" charset="0"/>
              </a:rPr>
              <a:t>Unit 11 - Overview</a:t>
            </a:r>
          </a:p>
        </p:txBody>
      </p:sp>
      <p:sp>
        <p:nvSpPr>
          <p:cNvPr id="9219" name="Content Placeholder 3"/>
          <p:cNvSpPr>
            <a:spLocks noGrp="1"/>
          </p:cNvSpPr>
          <p:nvPr>
            <p:ph sz="half" idx="1"/>
          </p:nvPr>
        </p:nvSpPr>
        <p:spPr>
          <a:xfrm>
            <a:off x="457200" y="1600200"/>
            <a:ext cx="8458200" cy="4525963"/>
          </a:xfrm>
        </p:spPr>
        <p:txBody>
          <a:bodyPr numCol="1"/>
          <a:lstStyle/>
          <a:p>
            <a:r>
              <a:rPr lang="en-US" sz="3200">
                <a:ea typeface="Arial" charset="0"/>
                <a:cs typeface="Arial" charset="0"/>
              </a:rPr>
              <a:t>Introduction to Intelligence</a:t>
            </a:r>
          </a:p>
          <a:p>
            <a:r>
              <a:rPr lang="en-US" sz="3200">
                <a:ea typeface="Arial" charset="0"/>
                <a:cs typeface="Arial" charset="0"/>
              </a:rPr>
              <a:t>Assessing Intelligence</a:t>
            </a:r>
          </a:p>
          <a:p>
            <a:r>
              <a:rPr lang="en-US" sz="3200">
                <a:ea typeface="Arial" charset="0"/>
                <a:cs typeface="Arial" charset="0"/>
              </a:rPr>
              <a:t>The Dynamics of Intelligence</a:t>
            </a:r>
          </a:p>
          <a:p>
            <a:r>
              <a:rPr lang="en-US" sz="3200">
                <a:ea typeface="Arial" charset="0"/>
                <a:cs typeface="Arial" charset="0"/>
              </a:rPr>
              <a:t>Studying Genetic and Environmental Influences on Intelligence</a:t>
            </a:r>
          </a:p>
          <a:p>
            <a:r>
              <a:rPr lang="en-US" sz="3200">
                <a:ea typeface="Arial" charset="0"/>
                <a:cs typeface="Arial" charset="0"/>
              </a:rPr>
              <a:t>Group Differences and the Question of Bias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4"/>
          <p:cNvSpPr>
            <a:spLocks noGrp="1"/>
          </p:cNvSpPr>
          <p:nvPr>
            <p:ph type="title"/>
          </p:nvPr>
        </p:nvSpPr>
        <p:spPr>
          <a:xfrm>
            <a:off x="533400" y="-30163"/>
            <a:ext cx="9144000" cy="1630363"/>
          </a:xfrm>
        </p:spPr>
        <p:txBody>
          <a:bodyPr numCol="1"/>
          <a:lstStyle/>
          <a:p>
            <a:r>
              <a:rPr lang="en-US" sz="3200" dirty="0">
                <a:latin typeface="Arial" charset="0"/>
                <a:ea typeface="Arial" charset="0"/>
                <a:cs typeface="Arial" charset="0"/>
              </a:rPr>
              <a:t>Extremes of Intelligence</a:t>
            </a:r>
            <a:r>
              <a:rPr lang="en-US" sz="4800" dirty="0">
                <a:latin typeface="Arial" charset="0"/>
                <a:ea typeface="Arial" charset="0"/>
                <a:cs typeface="Arial" charset="0"/>
              </a:rPr>
              <a:t/>
            </a:r>
            <a:br>
              <a:rPr lang="en-US" sz="4800" dirty="0">
                <a:latin typeface="Arial" charset="0"/>
                <a:ea typeface="Arial" charset="0"/>
                <a:cs typeface="Arial" charset="0"/>
              </a:rPr>
            </a:br>
            <a:r>
              <a:rPr lang="en-US" sz="4800" dirty="0">
                <a:latin typeface="Arial" charset="0"/>
                <a:ea typeface="Arial" charset="0"/>
                <a:cs typeface="Arial" charset="0"/>
              </a:rPr>
              <a:t>The High Extreme</a:t>
            </a:r>
          </a:p>
        </p:txBody>
      </p:sp>
      <p:sp>
        <p:nvSpPr>
          <p:cNvPr id="54275" name="Content Placeholder 2"/>
          <p:cNvSpPr txBox="1">
            <a:spLocks/>
          </p:cNvSpPr>
          <p:nvPr/>
        </p:nvSpPr>
        <p:spPr>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4000">
                <a:ea typeface="Arial" charset="0"/>
                <a:cs typeface="Arial" charset="0"/>
              </a:rPr>
              <a:t>Terman’s study of gifted</a:t>
            </a:r>
          </a:p>
          <a:p>
            <a:pPr eaLnBrk="1" hangingPunct="1">
              <a:spcBef>
                <a:spcPct val="20000"/>
              </a:spcBef>
              <a:buFont typeface="Arial" charset="0"/>
              <a:buChar char="•"/>
            </a:pPr>
            <a:r>
              <a:rPr lang="en-US" sz="4000">
                <a:ea typeface="Arial" charset="0"/>
                <a:cs typeface="Arial" charset="0"/>
              </a:rPr>
              <a:t>Self-fulfilling prophecy</a:t>
            </a:r>
          </a:p>
          <a:p>
            <a:pPr eaLnBrk="1" hangingPunct="1">
              <a:spcBef>
                <a:spcPct val="20000"/>
              </a:spcBef>
              <a:buFont typeface="Arial" charset="0"/>
              <a:buChar char="•"/>
            </a:pPr>
            <a:r>
              <a:rPr lang="en-US" sz="4000">
                <a:ea typeface="Arial" charset="0"/>
                <a:cs typeface="Arial" charset="0"/>
              </a:rPr>
              <a:t>Appropriate developmental placement</a:t>
            </a:r>
          </a:p>
        </p:txBody>
      </p:sp>
      <p:pic>
        <p:nvPicPr>
          <p:cNvPr id="54276" name="Picture 2" descr="C:\Users\KKorek\Documents\ABCFiles\2013 Myers AP 2e\Images\ImageJPGs_Module62\ImageJPGs_Module62\MyAP2e_62UN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4191000" y="3810000"/>
            <a:ext cx="4495800" cy="285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4"/>
          <p:cNvSpPr>
            <a:spLocks noGrp="1"/>
          </p:cNvSpPr>
          <p:nvPr>
            <p:ph type="title"/>
          </p:nvPr>
        </p:nvSpPr>
        <p:spPr>
          <a:xfrm>
            <a:off x="457200" y="731838"/>
            <a:ext cx="9144000" cy="1630362"/>
          </a:xfrm>
        </p:spPr>
        <p:txBody>
          <a:bodyPr numCol="1" rtlCol="0">
            <a:normAutofit fontScale="90000"/>
          </a:bodyPr>
          <a:lstStyle/>
          <a:p>
            <a:pPr>
              <a:spcAft>
                <a:spcPts val="0"/>
              </a:spcAft>
              <a:defRPr/>
            </a:pPr>
            <a:r>
              <a:rPr lang="en-US" sz="4800" b="1" dirty="0" smtClean="0">
                <a:latin typeface="Arial" panose="020B0604020202020204" pitchFamily="34" charset="0"/>
                <a:cs typeface="Arial" panose="020B0604020202020204" pitchFamily="34" charset="0"/>
              </a:rPr>
              <a:t>Module 63:</a:t>
            </a:r>
            <a:br>
              <a:rPr lang="en-US" sz="4800" b="1" dirty="0" smtClean="0">
                <a:latin typeface="Arial" panose="020B0604020202020204" pitchFamily="34" charset="0"/>
                <a:cs typeface="Arial" panose="020B0604020202020204" pitchFamily="34" charset="0"/>
              </a:rPr>
            </a:br>
            <a:r>
              <a:rPr lang="en-US" sz="4800" b="1" dirty="0" smtClean="0">
                <a:latin typeface="Arial" panose="020B0604020202020204" pitchFamily="34" charset="0"/>
                <a:cs typeface="Arial" panose="020B0604020202020204" pitchFamily="34" charset="0"/>
              </a:rPr>
              <a:t>Studying Genetic and Environmental Influences on Intelligence</a:t>
            </a:r>
          </a:p>
        </p:txBody>
      </p:sp>
      <p:pic>
        <p:nvPicPr>
          <p:cNvPr id="55299"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3632200" y="3048000"/>
            <a:ext cx="27686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4"/>
          <p:cNvSpPr>
            <a:spLocks noGrp="1"/>
          </p:cNvSpPr>
          <p:nvPr>
            <p:ph type="title"/>
          </p:nvPr>
        </p:nvSpPr>
        <p:spPr>
          <a:xfrm>
            <a:off x="381000" y="-29308"/>
            <a:ext cx="9144000" cy="1630363"/>
          </a:xfrm>
        </p:spPr>
        <p:txBody>
          <a:bodyPr numCol="1"/>
          <a:lstStyle/>
          <a:p>
            <a:r>
              <a:rPr lang="en-US" sz="4800" b="1" dirty="0">
                <a:latin typeface="Arial" charset="0"/>
                <a:ea typeface="Arial" charset="0"/>
                <a:cs typeface="Arial" charset="0"/>
              </a:rPr>
              <a:t>Twin and Adoption Studies</a:t>
            </a:r>
          </a:p>
        </p:txBody>
      </p:sp>
      <p:sp>
        <p:nvSpPr>
          <p:cNvPr id="58371" name="Content Placeholder 2"/>
          <p:cNvSpPr txBox="1">
            <a:spLocks/>
          </p:cNvSpPr>
          <p:nvPr/>
        </p:nvSpPr>
        <p:spPr>
          <a:xfrm>
            <a:off x="357554" y="160191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4000" dirty="0">
                <a:ea typeface="Arial" charset="0"/>
                <a:cs typeface="Arial" charset="0"/>
              </a:rPr>
              <a:t>Identical twin studies</a:t>
            </a:r>
          </a:p>
          <a:p>
            <a:pPr lvl="1" eaLnBrk="1" hangingPunct="1">
              <a:spcBef>
                <a:spcPct val="20000"/>
              </a:spcBef>
              <a:buFont typeface="Arial" charset="0"/>
              <a:buChar char="–"/>
            </a:pPr>
            <a:r>
              <a:rPr lang="en-US" sz="3600" dirty="0">
                <a:ea typeface="Arial" charset="0"/>
                <a:cs typeface="Arial" charset="0"/>
              </a:rPr>
              <a:t>Polygenetic</a:t>
            </a:r>
          </a:p>
          <a:p>
            <a:pPr lvl="1" eaLnBrk="1" hangingPunct="1">
              <a:spcBef>
                <a:spcPct val="20000"/>
              </a:spcBef>
              <a:buFont typeface="Arial" charset="0"/>
              <a:buChar char="–"/>
            </a:pPr>
            <a:r>
              <a:rPr lang="en-US" sz="3600" dirty="0">
                <a:ea typeface="Arial" charset="0"/>
                <a:cs typeface="Arial" charset="0"/>
                <a:hlinkClick r:id="" action="ppaction://noaction"/>
              </a:rPr>
              <a:t>Heritability</a:t>
            </a:r>
            <a:endParaRPr lang="en-US" sz="3600" dirty="0">
              <a:ea typeface="Arial" charset="0"/>
              <a:cs typeface="Arial" charset="0"/>
            </a:endParaRPr>
          </a:p>
          <a:p>
            <a:pPr eaLnBrk="1" hangingPunct="1">
              <a:spcBef>
                <a:spcPct val="20000"/>
              </a:spcBef>
              <a:buFont typeface="Arial" charset="0"/>
              <a:buChar char="•"/>
            </a:pPr>
            <a:r>
              <a:rPr lang="en-US" sz="4000" dirty="0">
                <a:ea typeface="Arial" charset="0"/>
                <a:cs typeface="Arial" charset="0"/>
              </a:rPr>
              <a:t>Adoptive children                     studies</a:t>
            </a:r>
            <a:endParaRPr lang="en-US" sz="3200" dirty="0">
              <a:ea typeface="Arial" charset="0"/>
              <a:cs typeface="Arial" charset="0"/>
            </a:endParaRPr>
          </a:p>
        </p:txBody>
      </p:sp>
      <p:pic>
        <p:nvPicPr>
          <p:cNvPr id="58372" name="Picture 2" descr="C:\Users\KKorek\Documents\ABCFiles\2013 Myers AP 2e\Images\ImageJPGs_Module63\ImageJPGs_Module63\MyAP2e_63UN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5535613" y="1524000"/>
            <a:ext cx="3227387"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4"/>
          <p:cNvSpPr>
            <a:spLocks noGrp="1"/>
          </p:cNvSpPr>
          <p:nvPr>
            <p:ph type="title"/>
          </p:nvPr>
        </p:nvSpPr>
        <p:spPr>
          <a:xfrm>
            <a:off x="762000" y="-2931"/>
            <a:ext cx="9144000" cy="1630363"/>
          </a:xfrm>
        </p:spPr>
        <p:txBody>
          <a:bodyPr numCol="1"/>
          <a:lstStyle/>
          <a:p>
            <a:r>
              <a:rPr lang="en-US" sz="4800" b="1" dirty="0">
                <a:latin typeface="Arial" charset="0"/>
                <a:ea typeface="Arial" charset="0"/>
                <a:cs typeface="Arial" charset="0"/>
              </a:rPr>
              <a:t>Heritability</a:t>
            </a:r>
          </a:p>
        </p:txBody>
      </p:sp>
      <p:pic>
        <p:nvPicPr>
          <p:cNvPr id="6451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490538" y="971550"/>
            <a:ext cx="8162925" cy="581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4"/>
          <p:cNvSpPr>
            <a:spLocks noGrp="1"/>
          </p:cNvSpPr>
          <p:nvPr>
            <p:ph type="title"/>
          </p:nvPr>
        </p:nvSpPr>
        <p:spPr>
          <a:xfrm>
            <a:off x="489438" y="76200"/>
            <a:ext cx="9144000" cy="1630363"/>
          </a:xfrm>
        </p:spPr>
        <p:txBody>
          <a:bodyPr numCol="1"/>
          <a:lstStyle/>
          <a:p>
            <a:r>
              <a:rPr lang="en-US" sz="4800" b="1" dirty="0">
                <a:latin typeface="Arial" charset="0"/>
                <a:ea typeface="Arial" charset="0"/>
                <a:cs typeface="Arial" charset="0"/>
              </a:rPr>
              <a:t>Environmental Influences</a:t>
            </a:r>
          </a:p>
        </p:txBody>
      </p:sp>
      <p:sp>
        <p:nvSpPr>
          <p:cNvPr id="66563" name="Content Placeholder 2"/>
          <p:cNvSpPr txBox="1">
            <a:spLocks/>
          </p:cNvSpPr>
          <p:nvPr/>
        </p:nvSpPr>
        <p:spPr>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4000">
                <a:ea typeface="Arial" charset="0"/>
                <a:cs typeface="Arial" charset="0"/>
              </a:rPr>
              <a:t>Early environmental influences</a:t>
            </a:r>
          </a:p>
          <a:p>
            <a:pPr lvl="1" eaLnBrk="1" hangingPunct="1">
              <a:spcBef>
                <a:spcPct val="20000"/>
              </a:spcBef>
              <a:buFont typeface="Arial" charset="0"/>
              <a:buChar char="–"/>
            </a:pPr>
            <a:r>
              <a:rPr lang="en-US" sz="3600">
                <a:ea typeface="Arial" charset="0"/>
                <a:cs typeface="Arial" charset="0"/>
              </a:rPr>
              <a:t>Tutored human enrichment</a:t>
            </a:r>
          </a:p>
          <a:p>
            <a:pPr lvl="1" eaLnBrk="1" hangingPunct="1">
              <a:spcBef>
                <a:spcPct val="20000"/>
              </a:spcBef>
              <a:buFont typeface="Arial" charset="0"/>
              <a:buChar char="–"/>
            </a:pPr>
            <a:r>
              <a:rPr lang="en-US" sz="3600">
                <a:ea typeface="Arial" charset="0"/>
                <a:cs typeface="Arial" charset="0"/>
              </a:rPr>
              <a:t>Targeted training</a:t>
            </a:r>
          </a:p>
          <a:p>
            <a:pPr eaLnBrk="1" hangingPunct="1">
              <a:spcBef>
                <a:spcPct val="20000"/>
              </a:spcBef>
              <a:buFont typeface="Arial" charset="0"/>
              <a:buChar char="•"/>
            </a:pPr>
            <a:r>
              <a:rPr lang="en-US" sz="4000">
                <a:ea typeface="Arial" charset="0"/>
                <a:cs typeface="Arial" charset="0"/>
              </a:rPr>
              <a:t>Schooling and                    intelligence</a:t>
            </a:r>
          </a:p>
          <a:p>
            <a:pPr lvl="1" eaLnBrk="1" hangingPunct="1">
              <a:spcBef>
                <a:spcPct val="20000"/>
              </a:spcBef>
              <a:buFont typeface="Arial" charset="0"/>
              <a:buChar char="–"/>
            </a:pPr>
            <a:r>
              <a:rPr lang="en-US" sz="3600">
                <a:ea typeface="Arial" charset="0"/>
                <a:cs typeface="Arial" charset="0"/>
              </a:rPr>
              <a:t>Project Head                              Start</a:t>
            </a:r>
            <a:endParaRPr lang="en-US" sz="2800">
              <a:ea typeface="Arial" charset="0"/>
              <a:cs typeface="Arial" charset="0"/>
            </a:endParaRPr>
          </a:p>
        </p:txBody>
      </p:sp>
      <p:pic>
        <p:nvPicPr>
          <p:cNvPr id="66564" name="Picture 2" descr="C:\Users\KKorek\Documents\ABCFiles\2013 Myers AP 2e\Images\ImageJPGs_Module63\ImageJPGs_Module63\MyAP2e_63UN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4876800" y="3233738"/>
            <a:ext cx="4114800" cy="331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4"/>
          <p:cNvSpPr>
            <a:spLocks noGrp="1"/>
          </p:cNvSpPr>
          <p:nvPr>
            <p:ph type="title"/>
          </p:nvPr>
        </p:nvSpPr>
        <p:spPr>
          <a:xfrm>
            <a:off x="609600" y="228600"/>
            <a:ext cx="9144000" cy="1630363"/>
          </a:xfrm>
        </p:spPr>
        <p:txBody>
          <a:bodyPr numCol="1" rtlCol="0">
            <a:normAutofit fontScale="90000"/>
          </a:bodyPr>
          <a:lstStyle/>
          <a:p>
            <a:pPr>
              <a:spcAft>
                <a:spcPts val="0"/>
              </a:spcAft>
              <a:defRPr/>
            </a:pPr>
            <a:r>
              <a:rPr lang="en-US" sz="4800" b="1" dirty="0" smtClean="0">
                <a:latin typeface="Arial" panose="020B0604020202020204" pitchFamily="34" charset="0"/>
                <a:cs typeface="Arial" panose="020B0604020202020204" pitchFamily="34" charset="0"/>
              </a:rPr>
              <a:t>Module 64:</a:t>
            </a:r>
            <a:br>
              <a:rPr lang="en-US" sz="4800" b="1" dirty="0" smtClean="0">
                <a:latin typeface="Arial" panose="020B0604020202020204" pitchFamily="34" charset="0"/>
                <a:cs typeface="Arial" panose="020B0604020202020204" pitchFamily="34" charset="0"/>
              </a:rPr>
            </a:br>
            <a:r>
              <a:rPr lang="en-US" sz="4800" b="1" dirty="0" smtClean="0">
                <a:latin typeface="Arial" panose="020B0604020202020204" pitchFamily="34" charset="0"/>
                <a:cs typeface="Arial" panose="020B0604020202020204" pitchFamily="34" charset="0"/>
              </a:rPr>
              <a:t>Group Differences on the Question of Bias</a:t>
            </a:r>
          </a:p>
        </p:txBody>
      </p:sp>
      <p:pic>
        <p:nvPicPr>
          <p:cNvPr id="6758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2743200" y="2286000"/>
            <a:ext cx="3671888" cy="443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4"/>
          <p:cNvSpPr>
            <a:spLocks noGrp="1"/>
          </p:cNvSpPr>
          <p:nvPr>
            <p:ph type="title"/>
          </p:nvPr>
        </p:nvSpPr>
        <p:spPr>
          <a:xfrm>
            <a:off x="533400" y="206375"/>
            <a:ext cx="9144000" cy="1630363"/>
          </a:xfrm>
        </p:spPr>
        <p:txBody>
          <a:bodyPr numCol="1" rtlCol="0">
            <a:normAutofit fontScale="90000"/>
          </a:bodyPr>
          <a:lstStyle/>
          <a:p>
            <a:pPr>
              <a:spcAft>
                <a:spcPts val="0"/>
              </a:spcAft>
              <a:defRPr/>
            </a:pPr>
            <a:r>
              <a:rPr lang="en-US" sz="3200" dirty="0" smtClean="0">
                <a:latin typeface="Arial" panose="020B0604020202020204" pitchFamily="34" charset="0"/>
                <a:cs typeface="Arial" panose="020B0604020202020204" pitchFamily="34" charset="0"/>
              </a:rPr>
              <a:t>Group Differences in Intelligence Test Scores</a:t>
            </a:r>
            <a:r>
              <a:rPr lang="en-US" sz="4800" dirty="0" smtClean="0">
                <a:latin typeface="Arial" panose="020B0604020202020204" pitchFamily="34" charset="0"/>
                <a:cs typeface="Arial" panose="020B0604020202020204" pitchFamily="34" charset="0"/>
              </a:rPr>
              <a:t/>
            </a:r>
            <a:br>
              <a:rPr lang="en-US" sz="4800" dirty="0" smtClean="0">
                <a:latin typeface="Arial" panose="020B0604020202020204" pitchFamily="34" charset="0"/>
                <a:cs typeface="Arial" panose="020B0604020202020204" pitchFamily="34" charset="0"/>
              </a:rPr>
            </a:br>
            <a:r>
              <a:rPr lang="en-US" sz="4800" dirty="0" smtClean="0">
                <a:latin typeface="Arial" panose="020B0604020202020204" pitchFamily="34" charset="0"/>
                <a:cs typeface="Arial" panose="020B0604020202020204" pitchFamily="34" charset="0"/>
              </a:rPr>
              <a:t>Gender Similarities and Differences</a:t>
            </a:r>
          </a:p>
        </p:txBody>
      </p:sp>
      <p:sp>
        <p:nvSpPr>
          <p:cNvPr id="70659" name="Content Placeholder 2"/>
          <p:cNvSpPr txBox="1">
            <a:spLocks/>
          </p:cNvSpPr>
          <p:nvPr/>
        </p:nvSpPr>
        <p:spPr>
          <a:xfrm>
            <a:off x="504092" y="1981200"/>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4000" dirty="0">
                <a:ea typeface="Arial" charset="0"/>
                <a:cs typeface="Arial" charset="0"/>
              </a:rPr>
              <a:t>Spelling</a:t>
            </a:r>
          </a:p>
          <a:p>
            <a:pPr eaLnBrk="1" hangingPunct="1">
              <a:spcBef>
                <a:spcPct val="20000"/>
              </a:spcBef>
              <a:buFont typeface="Arial" charset="0"/>
              <a:buChar char="•"/>
            </a:pPr>
            <a:r>
              <a:rPr lang="en-US" sz="4000" dirty="0">
                <a:ea typeface="Arial" charset="0"/>
                <a:cs typeface="Arial" charset="0"/>
              </a:rPr>
              <a:t>Verbal ability</a:t>
            </a:r>
          </a:p>
          <a:p>
            <a:pPr eaLnBrk="1" hangingPunct="1">
              <a:spcBef>
                <a:spcPct val="20000"/>
              </a:spcBef>
              <a:buFont typeface="Arial" charset="0"/>
              <a:buChar char="•"/>
            </a:pPr>
            <a:r>
              <a:rPr lang="en-US" sz="4000" dirty="0">
                <a:ea typeface="Arial" charset="0"/>
                <a:cs typeface="Arial" charset="0"/>
              </a:rPr>
              <a:t>Nonverbal ability</a:t>
            </a:r>
          </a:p>
          <a:p>
            <a:pPr eaLnBrk="1" hangingPunct="1">
              <a:spcBef>
                <a:spcPct val="20000"/>
              </a:spcBef>
              <a:buFont typeface="Arial" charset="0"/>
              <a:buChar char="•"/>
            </a:pPr>
            <a:r>
              <a:rPr lang="en-US" sz="4000" dirty="0">
                <a:ea typeface="Arial" charset="0"/>
                <a:cs typeface="Arial" charset="0"/>
              </a:rPr>
              <a:t>Sensation</a:t>
            </a:r>
          </a:p>
          <a:p>
            <a:pPr eaLnBrk="1" hangingPunct="1">
              <a:spcBef>
                <a:spcPct val="20000"/>
              </a:spcBef>
              <a:buFont typeface="Arial" charset="0"/>
              <a:buChar char="•"/>
            </a:pPr>
            <a:r>
              <a:rPr lang="en-US" sz="4000" dirty="0">
                <a:ea typeface="Arial" charset="0"/>
                <a:cs typeface="Arial" charset="0"/>
              </a:rPr>
              <a:t>Emotion-detecting ability</a:t>
            </a:r>
          </a:p>
          <a:p>
            <a:pPr eaLnBrk="1" hangingPunct="1">
              <a:spcBef>
                <a:spcPct val="20000"/>
              </a:spcBef>
              <a:buFont typeface="Arial" charset="0"/>
              <a:buChar char="•"/>
            </a:pPr>
            <a:r>
              <a:rPr lang="en-US" sz="4000" dirty="0">
                <a:ea typeface="Arial" charset="0"/>
                <a:cs typeface="Arial" charset="0"/>
              </a:rPr>
              <a:t>Math and spatial aptitudes</a:t>
            </a:r>
            <a:endParaRPr lang="en-US" sz="3200" dirty="0">
              <a:ea typeface="Arial" charset="0"/>
              <a:cs typeface="Arial" charset="0"/>
            </a:endParaRPr>
          </a:p>
        </p:txBody>
      </p:sp>
      <p:pic>
        <p:nvPicPr>
          <p:cNvPr id="70660" name="Picture 2" descr="C:\Users\KKorek\Documents\ABCFiles\2013 Myers AP 2e\Images\ImageJPGs_Module64\ImageJPGs_Module64\MyAP2e_64UN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4791075" y="2179638"/>
            <a:ext cx="3895725" cy="269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4"/>
          <p:cNvSpPr>
            <a:spLocks noGrp="1"/>
          </p:cNvSpPr>
          <p:nvPr>
            <p:ph type="title"/>
          </p:nvPr>
        </p:nvSpPr>
        <p:spPr>
          <a:xfrm>
            <a:off x="609600" y="152400"/>
            <a:ext cx="9144000" cy="1630363"/>
          </a:xfrm>
        </p:spPr>
        <p:txBody>
          <a:bodyPr numCol="1" rtlCol="0">
            <a:normAutofit fontScale="90000"/>
          </a:bodyPr>
          <a:lstStyle/>
          <a:p>
            <a:pPr>
              <a:spcAft>
                <a:spcPts val="0"/>
              </a:spcAft>
              <a:defRPr/>
            </a:pPr>
            <a:r>
              <a:rPr lang="en-US" sz="3200" dirty="0" smtClean="0">
                <a:latin typeface="Arial" panose="020B0604020202020204" pitchFamily="34" charset="0"/>
                <a:cs typeface="Arial" panose="020B0604020202020204" pitchFamily="34" charset="0"/>
              </a:rPr>
              <a:t>Group Differences in Intelligence Test Scores</a:t>
            </a:r>
            <a:r>
              <a:rPr lang="en-US" sz="4800" dirty="0" smtClean="0">
                <a:latin typeface="Arial" panose="020B0604020202020204" pitchFamily="34" charset="0"/>
                <a:cs typeface="Arial" panose="020B0604020202020204" pitchFamily="34" charset="0"/>
              </a:rPr>
              <a:t/>
            </a:r>
            <a:br>
              <a:rPr lang="en-US" sz="4800" dirty="0" smtClean="0">
                <a:latin typeface="Arial" panose="020B0604020202020204" pitchFamily="34" charset="0"/>
                <a:cs typeface="Arial" panose="020B0604020202020204" pitchFamily="34" charset="0"/>
              </a:rPr>
            </a:br>
            <a:r>
              <a:rPr lang="en-US" sz="4800" dirty="0" smtClean="0">
                <a:latin typeface="Arial" panose="020B0604020202020204" pitchFamily="34" charset="0"/>
                <a:cs typeface="Arial" panose="020B0604020202020204" pitchFamily="34" charset="0"/>
              </a:rPr>
              <a:t>Racial and Ethnic Similarities and Differences</a:t>
            </a:r>
          </a:p>
        </p:txBody>
      </p:sp>
      <p:pic>
        <p:nvPicPr>
          <p:cNvPr id="71683" name="Picture 2" descr="C:\Users\KKorek\Documents\ABCFiles\2013 Myers AP 2e\Images\ImageJPGs_Module64\ImageJPGs_Module64\MyAP2e_64UN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3839944" y="3352800"/>
            <a:ext cx="5304056"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4" name="Content Placeholder 2"/>
          <p:cNvSpPr txBox="1">
            <a:spLocks/>
          </p:cNvSpPr>
          <p:nvPr/>
        </p:nvSpPr>
        <p:spPr>
          <a:xfrm>
            <a:off x="457200" y="1905000"/>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4000" dirty="0">
                <a:ea typeface="Arial" charset="0"/>
                <a:cs typeface="Arial" charset="0"/>
              </a:rPr>
              <a:t>Ethnic similarities</a:t>
            </a:r>
          </a:p>
          <a:p>
            <a:pPr eaLnBrk="1" hangingPunct="1">
              <a:spcBef>
                <a:spcPct val="20000"/>
              </a:spcBef>
              <a:buFont typeface="Arial" charset="0"/>
              <a:buChar char="•"/>
            </a:pPr>
            <a:r>
              <a:rPr lang="en-US" sz="4000" dirty="0">
                <a:ea typeface="Arial" charset="0"/>
                <a:cs typeface="Arial" charset="0"/>
              </a:rPr>
              <a:t>Ethnic differences</a:t>
            </a:r>
            <a:endParaRPr lang="en-US" sz="3200" dirty="0">
              <a:ea typeface="Arial" charset="0"/>
              <a:cs typeface="Arial"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4"/>
          <p:cNvSpPr>
            <a:spLocks noGrp="1"/>
          </p:cNvSpPr>
          <p:nvPr>
            <p:ph type="title"/>
          </p:nvPr>
        </p:nvSpPr>
        <p:spPr>
          <a:xfrm>
            <a:off x="533400" y="82306"/>
            <a:ext cx="9144000" cy="1630363"/>
          </a:xfrm>
        </p:spPr>
        <p:txBody>
          <a:bodyPr numCol="1"/>
          <a:lstStyle/>
          <a:p>
            <a:r>
              <a:rPr lang="en-US" sz="4800" b="1" dirty="0">
                <a:latin typeface="Arial" charset="0"/>
                <a:ea typeface="Arial" charset="0"/>
                <a:cs typeface="Arial" charset="0"/>
              </a:rPr>
              <a:t>The Question of Bias</a:t>
            </a:r>
          </a:p>
        </p:txBody>
      </p:sp>
      <p:sp>
        <p:nvSpPr>
          <p:cNvPr id="73731" name="Content Placeholder 2"/>
          <p:cNvSpPr txBox="1">
            <a:spLocks/>
          </p:cNvSpPr>
          <p:nvPr/>
        </p:nvSpPr>
        <p:spPr>
          <a:xfrm>
            <a:off x="381000" y="14478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4000" dirty="0">
                <a:ea typeface="Arial" charset="0"/>
                <a:cs typeface="Arial" charset="0"/>
              </a:rPr>
              <a:t>Two meanings of bias</a:t>
            </a:r>
          </a:p>
          <a:p>
            <a:pPr lvl="1" eaLnBrk="1" hangingPunct="1">
              <a:spcBef>
                <a:spcPct val="20000"/>
              </a:spcBef>
              <a:buFont typeface="Arial" charset="0"/>
              <a:buChar char="–"/>
            </a:pPr>
            <a:r>
              <a:rPr lang="en-US" sz="3600" dirty="0">
                <a:ea typeface="Arial" charset="0"/>
                <a:cs typeface="Arial" charset="0"/>
              </a:rPr>
              <a:t>Popular sense</a:t>
            </a:r>
          </a:p>
          <a:p>
            <a:pPr lvl="1" eaLnBrk="1" hangingPunct="1">
              <a:spcBef>
                <a:spcPct val="20000"/>
              </a:spcBef>
              <a:buFont typeface="Arial" charset="0"/>
              <a:buChar char="–"/>
            </a:pPr>
            <a:r>
              <a:rPr lang="en-US" sz="3600" dirty="0">
                <a:ea typeface="Arial" charset="0"/>
                <a:cs typeface="Arial" charset="0"/>
              </a:rPr>
              <a:t>Scientific sense</a:t>
            </a:r>
          </a:p>
          <a:p>
            <a:pPr eaLnBrk="1" hangingPunct="1">
              <a:spcBef>
                <a:spcPct val="20000"/>
              </a:spcBef>
              <a:buFont typeface="Arial" charset="0"/>
              <a:buChar char="•"/>
            </a:pPr>
            <a:r>
              <a:rPr lang="en-US" sz="4000" dirty="0">
                <a:ea typeface="Arial" charset="0"/>
                <a:cs typeface="Arial" charset="0"/>
              </a:rPr>
              <a:t>Test-taker’s                       expectations</a:t>
            </a:r>
          </a:p>
          <a:p>
            <a:pPr lvl="1" eaLnBrk="1" hangingPunct="1">
              <a:spcBef>
                <a:spcPct val="20000"/>
              </a:spcBef>
              <a:buFont typeface="Arial" charset="0"/>
              <a:buChar char="–"/>
            </a:pPr>
            <a:r>
              <a:rPr lang="en-US" sz="3600" dirty="0">
                <a:ea typeface="Arial" charset="0"/>
                <a:cs typeface="Arial" charset="0"/>
                <a:hlinkClick r:id="" action="ppaction://noaction"/>
              </a:rPr>
              <a:t>Stereotype threat</a:t>
            </a:r>
            <a:endParaRPr lang="en-US" sz="3600" dirty="0">
              <a:ea typeface="Arial" charset="0"/>
              <a:cs typeface="Arial" charset="0"/>
            </a:endParaRPr>
          </a:p>
        </p:txBody>
      </p:sp>
      <p:pic>
        <p:nvPicPr>
          <p:cNvPr id="73732" name="Picture 2" descr="C:\Users\KKorek\Documents\ABCFiles\2013 Myers AP 2e\Images\ImageJPGs_Module64\ImageJPGs_Module64\MyAP2e_64UN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4876800" y="2365375"/>
            <a:ext cx="4210050" cy="426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Title 4"/>
          <p:cNvSpPr>
            <a:spLocks noGrp="1"/>
          </p:cNvSpPr>
          <p:nvPr>
            <p:ph type="title"/>
          </p:nvPr>
        </p:nvSpPr>
        <p:spPr>
          <a:xfrm>
            <a:off x="4104839" y="152400"/>
            <a:ext cx="5036230" cy="2286000"/>
          </a:xfrm>
        </p:spPr>
        <p:txBody>
          <a:bodyPr numCol="1"/>
          <a:lstStyle/>
          <a:p>
            <a:pPr algn="ctr"/>
            <a:r>
              <a:rPr lang="en-US" b="1" dirty="0">
                <a:ea typeface="Arial" charset="0"/>
                <a:cs typeface="Arial" charset="0"/>
              </a:rPr>
              <a:t>Module 60:</a:t>
            </a:r>
            <a:br>
              <a:rPr lang="en-US" b="1" dirty="0">
                <a:ea typeface="Arial" charset="0"/>
                <a:cs typeface="Arial" charset="0"/>
              </a:rPr>
            </a:br>
            <a:r>
              <a:rPr lang="en-US" b="1" dirty="0">
                <a:ea typeface="Arial" charset="0"/>
                <a:cs typeface="Arial" charset="0"/>
              </a:rPr>
              <a:t>Introduction to Intelligence</a:t>
            </a:r>
          </a:p>
        </p:txBody>
      </p:sp>
      <p:pic>
        <p:nvPicPr>
          <p:cNvPr id="1024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579124" y="1143000"/>
            <a:ext cx="3543300" cy="5184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numCol="1"/>
          <a:lstStyle/>
          <a:p>
            <a:r>
              <a:rPr lang="en-US" dirty="0" smtClean="0"/>
              <a:t>World's Smartest Kids?</a:t>
            </a:r>
            <a:endParaRPr lang="en-US" dirty="0"/>
          </a:p>
        </p:txBody>
      </p:sp>
      <p:sp>
        <p:nvSpPr>
          <p:cNvPr id="3" name="Content Placeholder 2"/>
          <p:cNvSpPr>
            <a:spLocks noGrp="1"/>
          </p:cNvSpPr>
          <p:nvPr>
            <p:ph sz="half" idx="1"/>
          </p:nvPr>
        </p:nvSpPr>
        <p:spPr>
          <a:xfrm>
            <a:off x="3997569" y="1793610"/>
            <a:ext cx="4686300" cy="672222"/>
          </a:xfrm>
        </p:spPr>
        <p:txBody>
          <a:bodyPr numCol="1"/>
          <a:lstStyle/>
          <a:p>
            <a:r>
              <a:rPr lang="en-US" dirty="0" smtClean="0">
                <a:solidFill>
                  <a:schemeClr val="tx2"/>
                </a:solidFill>
                <a:hlinkClick r:id="rId2"/>
              </a:rPr>
              <a:t>Adrian </a:t>
            </a:r>
            <a:r>
              <a:rPr lang="en-US" dirty="0" err="1" smtClean="0">
                <a:solidFill>
                  <a:schemeClr val="tx2"/>
                </a:solidFill>
                <a:hlinkClick r:id="rId2"/>
              </a:rPr>
              <a:t>Romoff</a:t>
            </a:r>
            <a:endParaRPr lang="en-US" dirty="0">
              <a:solidFill>
                <a:schemeClr val="tx2"/>
              </a:solidFill>
            </a:endParaRPr>
          </a:p>
        </p:txBody>
      </p:sp>
      <p:sp>
        <p:nvSpPr>
          <p:cNvPr id="4" name="Content Placeholder 3"/>
          <p:cNvSpPr>
            <a:spLocks noGrp="1"/>
          </p:cNvSpPr>
          <p:nvPr>
            <p:ph sz="half" idx="2"/>
          </p:nvPr>
        </p:nvSpPr>
        <p:spPr>
          <a:xfrm>
            <a:off x="4212292" y="3505200"/>
            <a:ext cx="4034116" cy="1305840"/>
          </a:xfrm>
        </p:spPr>
        <p:txBody>
          <a:bodyPr numCol="1"/>
          <a:lstStyle/>
          <a:p>
            <a:pPr marL="68580" indent="0">
              <a:buNone/>
            </a:pPr>
            <a:r>
              <a:rPr lang="en-US" dirty="0" smtClean="0">
                <a:solidFill>
                  <a:schemeClr val="tx2"/>
                </a:solidFill>
                <a:hlinkClick r:id="rId3"/>
              </a:rPr>
              <a:t>World's Smartest Kid</a:t>
            </a:r>
            <a:endParaRPr lang="en-US" dirty="0">
              <a:solidFill>
                <a:schemeClr val="tx2"/>
              </a:solidFill>
            </a:endParaRPr>
          </a:p>
        </p:txBody>
      </p:sp>
    </p:spTree>
    <p:extLst>
      <p:ext uri="{BB962C8B-B14F-4D97-AF65-F5344CB8AC3E}">
        <p14:creationId xmlns:p14="http://schemas.microsoft.com/office/powerpoint/2010/main" val="1969938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95400" y="228600"/>
            <a:ext cx="6301072" cy="819150"/>
          </a:xfrm>
        </p:spPr>
        <p:txBody>
          <a:bodyPr numCol="1">
            <a:normAutofit/>
          </a:bodyPr>
          <a:lstStyle/>
          <a:p>
            <a:r>
              <a:rPr lang="en-US" sz="2800" dirty="0" smtClean="0"/>
              <a:t>How is intelligence defined?</a:t>
            </a:r>
            <a:endParaRPr lang="en-US" sz="2800" dirty="0"/>
          </a:p>
        </p:txBody>
      </p:sp>
      <p:sp>
        <p:nvSpPr>
          <p:cNvPr id="2" name="Title 1"/>
          <p:cNvSpPr>
            <a:spLocks noGrp="1"/>
          </p:cNvSpPr>
          <p:nvPr>
            <p:ph type="title"/>
          </p:nvPr>
        </p:nvSpPr>
        <p:spPr>
          <a:xfrm>
            <a:off x="533401" y="1143001"/>
            <a:ext cx="8458200" cy="4714876"/>
          </a:xfrm>
        </p:spPr>
        <p:txBody>
          <a:bodyPr numCol="1">
            <a:normAutofit/>
          </a:bodyPr>
          <a:lstStyle/>
          <a:p>
            <a:pPr algn="l"/>
            <a:r>
              <a:rPr lang="en-US" sz="2800" dirty="0" smtClean="0">
                <a:latin typeface="Tahoma" pitchFamily="34" charset="0"/>
                <a:cs typeface="Tahoma" pitchFamily="34" charset="0"/>
              </a:rPr>
              <a:t>Intelligence is the mental quality consisting of the ability to learn from experience, solve problems, and use knowledge to adapt to new situations.</a:t>
            </a:r>
            <a:br>
              <a:rPr lang="en-US" sz="2800" dirty="0" smtClean="0">
                <a:latin typeface="Tahoma" pitchFamily="34" charset="0"/>
                <a:cs typeface="Tahoma" pitchFamily="34" charset="0"/>
              </a:rPr>
            </a:br>
            <a:r>
              <a:rPr lang="en-US" sz="2800" dirty="0" smtClean="0">
                <a:latin typeface="Tahoma" pitchFamily="34" charset="0"/>
                <a:cs typeface="Tahoma" pitchFamily="34" charset="0"/>
              </a:rPr>
              <a:t/>
            </a:r>
            <a:br>
              <a:rPr lang="en-US" sz="2800" dirty="0" smtClean="0">
                <a:latin typeface="Tahoma" pitchFamily="34" charset="0"/>
                <a:cs typeface="Tahoma" pitchFamily="34" charset="0"/>
              </a:rPr>
            </a:br>
            <a:r>
              <a:rPr lang="en-US" sz="2800" dirty="0" smtClean="0">
                <a:latin typeface="Tahoma" pitchFamily="34" charset="0"/>
                <a:cs typeface="Tahoma" pitchFamily="34" charset="0"/>
              </a:rPr>
              <a:t>An intelligence test assesses people’s mental abilities and compares them with others, using numerical scores. </a:t>
            </a:r>
            <a:r>
              <a:rPr lang="en-US" sz="3200" dirty="0" smtClean="0">
                <a:latin typeface="Tahoma" pitchFamily="34" charset="0"/>
                <a:cs typeface="Tahoma" pitchFamily="34" charset="0"/>
              </a:rPr>
              <a:t/>
            </a:r>
            <a:br>
              <a:rPr lang="en-US" sz="3200" dirty="0" smtClean="0">
                <a:latin typeface="Tahoma" pitchFamily="34" charset="0"/>
                <a:cs typeface="Tahoma" pitchFamily="34" charset="0"/>
              </a:rPr>
            </a:br>
            <a:r>
              <a:rPr lang="en-US" sz="3200" dirty="0" smtClean="0">
                <a:latin typeface="Tahoma" pitchFamily="34" charset="0"/>
                <a:cs typeface="Tahoma" pitchFamily="34" charset="0"/>
              </a:rPr>
              <a:t/>
            </a:r>
            <a:br>
              <a:rPr lang="en-US" sz="3200" dirty="0" smtClean="0">
                <a:latin typeface="Tahoma" pitchFamily="34" charset="0"/>
                <a:cs typeface="Tahoma" pitchFamily="34" charset="0"/>
              </a:rPr>
            </a:br>
            <a:endParaRPr lang="en-US" sz="3200"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Content Placeholder 2"/>
          <p:cNvSpPr txBox="1">
            <a:spLocks/>
          </p:cNvSpPr>
          <p:nvPr/>
        </p:nvSpPr>
        <p:spPr>
          <a:xfrm>
            <a:off x="304800" y="1245729"/>
            <a:ext cx="8686800" cy="5612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2800" dirty="0">
                <a:ea typeface="Arial" charset="0"/>
                <a:cs typeface="Arial" charset="0"/>
              </a:rPr>
              <a:t>Spearman’s General </a:t>
            </a:r>
            <a:r>
              <a:rPr lang="en-US" sz="2800" dirty="0" smtClean="0">
                <a:ea typeface="Arial" charset="0"/>
                <a:cs typeface="Arial" charset="0"/>
              </a:rPr>
              <a:t>intelligence </a:t>
            </a:r>
            <a:r>
              <a:rPr lang="en-US" sz="2800" dirty="0">
                <a:ea typeface="Arial" charset="0"/>
                <a:cs typeface="Arial" charset="0"/>
              </a:rPr>
              <a:t>(g</a:t>
            </a:r>
            <a:r>
              <a:rPr lang="en-US" sz="2800" dirty="0" smtClean="0">
                <a:ea typeface="Arial" charset="0"/>
                <a:cs typeface="Arial" charset="0"/>
              </a:rPr>
              <a:t>): underlies specific mental abilities and is therefore measured by every task on an intelligence test</a:t>
            </a:r>
            <a:endParaRPr lang="en-US" sz="2800" dirty="0">
              <a:ea typeface="Arial" charset="0"/>
              <a:cs typeface="Arial" charset="0"/>
            </a:endParaRPr>
          </a:p>
          <a:p>
            <a:pPr lvl="1" eaLnBrk="1" hangingPunct="1">
              <a:spcBef>
                <a:spcPct val="20000"/>
              </a:spcBef>
              <a:buFont typeface="Arial" charset="0"/>
              <a:buChar char="–"/>
            </a:pPr>
            <a:r>
              <a:rPr lang="en-US" sz="2400" dirty="0">
                <a:ea typeface="Arial" charset="0"/>
                <a:cs typeface="Arial" charset="0"/>
              </a:rPr>
              <a:t>Factor </a:t>
            </a:r>
            <a:r>
              <a:rPr lang="en-US" sz="2400" dirty="0" smtClean="0">
                <a:ea typeface="Arial" charset="0"/>
                <a:cs typeface="Arial" charset="0"/>
              </a:rPr>
              <a:t>analysis: used to identify different dimensions of performance that underlie a person’s total score</a:t>
            </a:r>
          </a:p>
          <a:p>
            <a:pPr lvl="1" eaLnBrk="1" hangingPunct="1">
              <a:spcBef>
                <a:spcPct val="20000"/>
              </a:spcBef>
              <a:buFont typeface="Arial" charset="0"/>
              <a:buChar char="–"/>
            </a:pPr>
            <a:r>
              <a:rPr lang="en-US" sz="2400" dirty="0" smtClean="0">
                <a:ea typeface="Arial" charset="0"/>
                <a:cs typeface="Arial" charset="0"/>
              </a:rPr>
              <a:t>Several distinct abilities tend to cluster together and to correlate enough to define a general intelligence factor</a:t>
            </a:r>
            <a:endParaRPr lang="en-US" sz="2800" dirty="0">
              <a:ea typeface="Arial" charset="0"/>
              <a:cs typeface="Arial" charset="0"/>
            </a:endParaRPr>
          </a:p>
          <a:p>
            <a:pPr eaLnBrk="1" hangingPunct="1">
              <a:spcBef>
                <a:spcPct val="20000"/>
              </a:spcBef>
              <a:buFont typeface="Arial" charset="0"/>
              <a:buChar char="•"/>
            </a:pPr>
            <a:r>
              <a:rPr lang="en-US" sz="2800" dirty="0">
                <a:ea typeface="Arial" charset="0"/>
                <a:cs typeface="Arial" charset="0"/>
              </a:rPr>
              <a:t>Thurstone’s counter </a:t>
            </a:r>
            <a:r>
              <a:rPr lang="en-US" sz="2800" dirty="0" smtClean="0">
                <a:ea typeface="Arial" charset="0"/>
                <a:cs typeface="Arial" charset="0"/>
              </a:rPr>
              <a:t>argument- Seven clusters of primary mental abilities: </a:t>
            </a:r>
          </a:p>
          <a:p>
            <a:pPr eaLnBrk="1" hangingPunct="1">
              <a:spcBef>
                <a:spcPct val="20000"/>
              </a:spcBef>
              <a:buFont typeface="Arial" charset="0"/>
              <a:buChar char="•"/>
            </a:pPr>
            <a:r>
              <a:rPr lang="en-US" sz="2600" dirty="0" smtClean="0">
                <a:ea typeface="Arial" charset="0"/>
                <a:cs typeface="Arial" charset="0"/>
              </a:rPr>
              <a:t>Word fluency, Verbal comprehension, Spatial ability, Perceptual speed, Numerical ability, Inductive reasoning, and Memory</a:t>
            </a:r>
            <a:endParaRPr lang="en-US" sz="2600" dirty="0">
              <a:ea typeface="Arial" charset="0"/>
              <a:cs typeface="Arial" charset="0"/>
            </a:endParaRPr>
          </a:p>
        </p:txBody>
      </p:sp>
      <p:sp>
        <p:nvSpPr>
          <p:cNvPr id="6" name="Title 4"/>
          <p:cNvSpPr>
            <a:spLocks noGrp="1"/>
          </p:cNvSpPr>
          <p:nvPr>
            <p:ph type="body" idx="1"/>
          </p:nvPr>
        </p:nvSpPr>
        <p:spPr>
          <a:xfrm>
            <a:off x="457200" y="0"/>
            <a:ext cx="8907808" cy="1245729"/>
          </a:xfrm>
        </p:spPr>
        <p:txBody>
          <a:bodyPr numCol="1"/>
          <a:lstStyle/>
          <a:p>
            <a:pPr algn="ctr"/>
            <a:r>
              <a:rPr lang="en-US" sz="3600" b="1" dirty="0">
                <a:latin typeface="Arial" charset="0"/>
                <a:ea typeface="Arial" charset="0"/>
                <a:cs typeface="Arial" charset="0"/>
              </a:rPr>
              <a:t>Is Intelligence One General Ability or Several Specific Abilities?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a:off x="6096000" y="4579545"/>
            <a:ext cx="2641600" cy="1981200"/>
          </a:xfrm>
          <a:prstGeom prst="rect">
            <a:avLst/>
          </a:prstGeom>
        </p:spPr>
      </p:pic>
      <p:sp>
        <p:nvSpPr>
          <p:cNvPr id="12290" name="Title 4"/>
          <p:cNvSpPr>
            <a:spLocks noGrp="1"/>
          </p:cNvSpPr>
          <p:nvPr>
            <p:ph type="title"/>
          </p:nvPr>
        </p:nvSpPr>
        <p:spPr>
          <a:xfrm>
            <a:off x="-742106" y="203199"/>
            <a:ext cx="9200306" cy="863601"/>
          </a:xfrm>
        </p:spPr>
        <p:txBody>
          <a:bodyPr numCol="1"/>
          <a:lstStyle/>
          <a:p>
            <a:pPr algn="ctr"/>
            <a:r>
              <a:rPr lang="en-US" dirty="0" smtClean="0">
                <a:latin typeface="Arial" charset="0"/>
                <a:ea typeface="Arial" charset="0"/>
                <a:cs typeface="Arial" charset="0"/>
              </a:rPr>
              <a:t>Gardner’s </a:t>
            </a:r>
            <a:r>
              <a:rPr lang="en-US" dirty="0" smtClean="0">
                <a:latin typeface="Arial" charset="0"/>
                <a:ea typeface="Arial" charset="0"/>
                <a:cs typeface="Arial" charset="0"/>
              </a:rPr>
              <a:t>Eight Intelligences</a:t>
            </a:r>
            <a:endParaRPr lang="en-US" sz="4800" dirty="0">
              <a:latin typeface="Arial" charset="0"/>
              <a:ea typeface="Arial" charset="0"/>
              <a:cs typeface="Arial" charset="0"/>
            </a:endParaRPr>
          </a:p>
        </p:txBody>
      </p:sp>
      <p:sp>
        <p:nvSpPr>
          <p:cNvPr id="12291" name="Content Placeholder 2"/>
          <p:cNvSpPr txBox="1">
            <a:spLocks/>
          </p:cNvSpPr>
          <p:nvPr/>
        </p:nvSpPr>
        <p:spPr>
          <a:xfrm>
            <a:off x="590550" y="881856"/>
            <a:ext cx="8229600" cy="5671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buFont typeface="Arial" charset="0"/>
              <a:buChar char="•"/>
            </a:pPr>
            <a:r>
              <a:rPr lang="en-US" sz="2400" dirty="0">
                <a:ea typeface="Arial" charset="0"/>
                <a:cs typeface="Arial" charset="0"/>
              </a:rPr>
              <a:t>Savant </a:t>
            </a:r>
            <a:r>
              <a:rPr lang="en-US" sz="2400" dirty="0" smtClean="0">
                <a:ea typeface="Arial" charset="0"/>
                <a:cs typeface="Arial" charset="0"/>
              </a:rPr>
              <a:t>syndrome- people who score low on intelligence tests but have a specific skill set in other areas.</a:t>
            </a:r>
            <a:endParaRPr lang="en-US" sz="2400" dirty="0">
              <a:ea typeface="Arial" charset="0"/>
              <a:cs typeface="Arial" charset="0"/>
            </a:endParaRPr>
          </a:p>
          <a:p>
            <a:pPr eaLnBrk="1" hangingPunct="1">
              <a:spcBef>
                <a:spcPct val="20000"/>
              </a:spcBef>
              <a:buFont typeface="Arial" charset="0"/>
              <a:buChar char="•"/>
            </a:pPr>
            <a:r>
              <a:rPr lang="en-US" sz="2400" dirty="0">
                <a:ea typeface="Arial" charset="0"/>
                <a:cs typeface="Arial" charset="0"/>
              </a:rPr>
              <a:t>Gardner’s Eight Intelligences</a:t>
            </a:r>
          </a:p>
          <a:p>
            <a:pPr lvl="1" eaLnBrk="1" hangingPunct="1">
              <a:spcBef>
                <a:spcPct val="20000"/>
              </a:spcBef>
              <a:buFont typeface="Arial" charset="0"/>
              <a:buChar char="–"/>
            </a:pPr>
            <a:r>
              <a:rPr lang="en-US" sz="2400" dirty="0">
                <a:ea typeface="Arial" charset="0"/>
                <a:cs typeface="Arial" charset="0"/>
              </a:rPr>
              <a:t>Linguistic</a:t>
            </a:r>
          </a:p>
          <a:p>
            <a:pPr lvl="1" eaLnBrk="1" hangingPunct="1">
              <a:spcBef>
                <a:spcPct val="20000"/>
              </a:spcBef>
              <a:buFont typeface="Arial" charset="0"/>
              <a:buChar char="–"/>
            </a:pPr>
            <a:r>
              <a:rPr lang="en-US" sz="2400" dirty="0">
                <a:ea typeface="Arial" charset="0"/>
                <a:cs typeface="Arial" charset="0"/>
              </a:rPr>
              <a:t>Logical-mathematical</a:t>
            </a:r>
          </a:p>
          <a:p>
            <a:pPr lvl="1" eaLnBrk="1" hangingPunct="1">
              <a:spcBef>
                <a:spcPct val="20000"/>
              </a:spcBef>
              <a:buFont typeface="Arial" charset="0"/>
              <a:buChar char="–"/>
            </a:pPr>
            <a:r>
              <a:rPr lang="en-US" sz="2400" dirty="0">
                <a:ea typeface="Arial" charset="0"/>
                <a:cs typeface="Arial" charset="0"/>
              </a:rPr>
              <a:t>Musical</a:t>
            </a:r>
          </a:p>
          <a:p>
            <a:pPr lvl="1" eaLnBrk="1" hangingPunct="1">
              <a:spcBef>
                <a:spcPct val="20000"/>
              </a:spcBef>
              <a:buFont typeface="Arial" charset="0"/>
              <a:buChar char="–"/>
            </a:pPr>
            <a:r>
              <a:rPr lang="en-US" sz="2400" dirty="0">
                <a:ea typeface="Arial" charset="0"/>
                <a:cs typeface="Arial" charset="0"/>
              </a:rPr>
              <a:t>Spatial</a:t>
            </a:r>
          </a:p>
          <a:p>
            <a:pPr lvl="1" eaLnBrk="1" hangingPunct="1">
              <a:spcBef>
                <a:spcPct val="20000"/>
              </a:spcBef>
              <a:buFont typeface="Arial" charset="0"/>
              <a:buChar char="–"/>
            </a:pPr>
            <a:r>
              <a:rPr lang="en-US" sz="2400" dirty="0">
                <a:ea typeface="Arial" charset="0"/>
                <a:cs typeface="Arial" charset="0"/>
              </a:rPr>
              <a:t>Bodily-kinesthetic</a:t>
            </a:r>
          </a:p>
          <a:p>
            <a:pPr lvl="1" eaLnBrk="1" hangingPunct="1">
              <a:spcBef>
                <a:spcPct val="20000"/>
              </a:spcBef>
              <a:buFont typeface="Arial" charset="0"/>
              <a:buChar char="–"/>
            </a:pPr>
            <a:r>
              <a:rPr lang="en-US" sz="2400" dirty="0" err="1">
                <a:ea typeface="Arial" charset="0"/>
                <a:cs typeface="Arial" charset="0"/>
              </a:rPr>
              <a:t>Intrapersonal</a:t>
            </a:r>
            <a:endParaRPr lang="en-US" sz="2400" dirty="0">
              <a:ea typeface="Arial" charset="0"/>
              <a:cs typeface="Arial" charset="0"/>
            </a:endParaRPr>
          </a:p>
          <a:p>
            <a:pPr lvl="1" eaLnBrk="1" hangingPunct="1">
              <a:spcBef>
                <a:spcPct val="20000"/>
              </a:spcBef>
              <a:buFont typeface="Arial" charset="0"/>
              <a:buChar char="–"/>
            </a:pPr>
            <a:r>
              <a:rPr lang="en-US" sz="2400" dirty="0">
                <a:ea typeface="Arial" charset="0"/>
                <a:cs typeface="Arial" charset="0"/>
              </a:rPr>
              <a:t>Interpersonal</a:t>
            </a:r>
          </a:p>
          <a:p>
            <a:pPr lvl="1" eaLnBrk="1" hangingPunct="1">
              <a:spcBef>
                <a:spcPct val="20000"/>
              </a:spcBef>
              <a:buFont typeface="Arial" charset="0"/>
              <a:buChar char="–"/>
            </a:pPr>
            <a:r>
              <a:rPr lang="en-US" sz="2400" dirty="0">
                <a:ea typeface="Arial" charset="0"/>
                <a:cs typeface="Arial" charset="0"/>
              </a:rPr>
              <a:t>Naturalist</a:t>
            </a:r>
          </a:p>
          <a:p>
            <a:pPr eaLnBrk="1" hangingPunct="1">
              <a:spcBef>
                <a:spcPct val="20000"/>
              </a:spcBef>
              <a:buFont typeface="Arial" charset="0"/>
              <a:buChar char="•"/>
            </a:pPr>
            <a:r>
              <a:rPr lang="en-US" sz="2400" dirty="0" smtClean="0">
                <a:ea typeface="Arial" charset="0"/>
                <a:cs typeface="Arial" charset="0"/>
              </a:rPr>
              <a:t>Grit- people who become highly successful tend also to be conscientious, well-connected, &amp; energetic</a:t>
            </a:r>
            <a:endParaRPr lang="en-US" sz="2400" dirty="0">
              <a:ea typeface="Arial" charset="0"/>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2" descr="C:\Users\KKorek\Documents\ABCFiles\2013 Myers AP 2e\Images\ImageJPGs_Module60\ImageJPGs_Module60\MyAP2e_60UN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477000" y="3352800"/>
            <a:ext cx="2552700"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Content Placeholder 2"/>
          <p:cNvSpPr txBox="1">
            <a:spLocks/>
          </p:cNvSpPr>
          <p:nvPr/>
        </p:nvSpPr>
        <p:spPr>
          <a:xfrm>
            <a:off x="228600" y="381000"/>
            <a:ext cx="82296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lstStyle>
            <a:lvl1pPr marL="342900" indent="-342900">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indent="0" algn="ctr" eaLnBrk="1" hangingPunct="1">
              <a:spcBef>
                <a:spcPct val="20000"/>
              </a:spcBef>
            </a:pPr>
            <a:r>
              <a:rPr lang="en-US" sz="4000" dirty="0">
                <a:ea typeface="Arial" charset="0"/>
                <a:cs typeface="Arial" charset="0"/>
              </a:rPr>
              <a:t>Sternberg’s Three Intelligences</a:t>
            </a:r>
          </a:p>
          <a:p>
            <a:pPr lvl="1" eaLnBrk="1" hangingPunct="1">
              <a:spcBef>
                <a:spcPct val="20000"/>
              </a:spcBef>
              <a:buFont typeface="Arial" charset="0"/>
              <a:buChar char="–"/>
            </a:pPr>
            <a:r>
              <a:rPr lang="en-US" sz="2800" dirty="0">
                <a:ea typeface="Arial" charset="0"/>
                <a:cs typeface="Arial" charset="0"/>
              </a:rPr>
              <a:t>Analytical (academic </a:t>
            </a:r>
            <a:r>
              <a:rPr lang="en-US" sz="2800" dirty="0" smtClean="0">
                <a:ea typeface="Arial" charset="0"/>
                <a:cs typeface="Arial" charset="0"/>
              </a:rPr>
              <a:t>problem-solving) intelligence: present well-defined problems with only one right answer</a:t>
            </a:r>
            <a:endParaRPr lang="en-US" sz="2800" dirty="0">
              <a:ea typeface="Arial" charset="0"/>
              <a:cs typeface="Arial" charset="0"/>
            </a:endParaRPr>
          </a:p>
          <a:p>
            <a:pPr lvl="1" eaLnBrk="1" hangingPunct="1">
              <a:spcBef>
                <a:spcPct val="20000"/>
              </a:spcBef>
              <a:buFont typeface="Arial" charset="0"/>
              <a:buChar char="–"/>
            </a:pPr>
            <a:r>
              <a:rPr lang="en-US" sz="2800" dirty="0">
                <a:ea typeface="Arial" charset="0"/>
                <a:cs typeface="Arial" charset="0"/>
              </a:rPr>
              <a:t>Creating </a:t>
            </a:r>
            <a:r>
              <a:rPr lang="en-US" sz="2800" dirty="0" smtClean="0">
                <a:ea typeface="Arial" charset="0"/>
                <a:cs typeface="Arial" charset="0"/>
              </a:rPr>
              <a:t>intelligence: reacting adaptively to inventive situations and generating innovative ideas</a:t>
            </a:r>
            <a:endParaRPr lang="en-US" sz="2800" dirty="0">
              <a:ea typeface="Arial" charset="0"/>
              <a:cs typeface="Arial" charset="0"/>
            </a:endParaRPr>
          </a:p>
          <a:p>
            <a:pPr lvl="1" eaLnBrk="1" hangingPunct="1">
              <a:spcBef>
                <a:spcPct val="20000"/>
              </a:spcBef>
              <a:buFont typeface="Arial" charset="0"/>
              <a:buChar char="–"/>
            </a:pPr>
            <a:r>
              <a:rPr lang="en-US" sz="2800" dirty="0">
                <a:ea typeface="Arial" charset="0"/>
                <a:cs typeface="Arial" charset="0"/>
              </a:rPr>
              <a:t>Practical </a:t>
            </a:r>
            <a:r>
              <a:rPr lang="en-US" sz="2800" dirty="0" smtClean="0">
                <a:ea typeface="Arial" charset="0"/>
                <a:cs typeface="Arial" charset="0"/>
              </a:rPr>
              <a:t>intelligence- required for everyday tasks, which may be ill-defined with multiple solutions</a:t>
            </a:r>
            <a:endParaRPr lang="en-US" sz="2000" dirty="0">
              <a:ea typeface="Arial" charset="0"/>
              <a:cs typeface="Arial"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6050</TotalTime>
  <Words>951</Words>
  <Application>Microsoft Office PowerPoint</Application>
  <PresentationFormat>On-screen Show (4:3)</PresentationFormat>
  <Paragraphs>149</Paragraphs>
  <Slides>39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Arial</vt:lpstr>
      <vt:lpstr>Calibri</vt:lpstr>
      <vt:lpstr>Consolas</vt:lpstr>
      <vt:lpstr>Corbel</vt:lpstr>
      <vt:lpstr>Georgia</vt:lpstr>
      <vt:lpstr>Tahoma</vt:lpstr>
      <vt:lpstr>Wingdings</vt:lpstr>
      <vt:lpstr>Wingdings 2</vt:lpstr>
      <vt:lpstr>Wingdings 3</vt:lpstr>
      <vt:lpstr>Metro</vt:lpstr>
      <vt:lpstr>Day One</vt:lpstr>
      <vt:lpstr>Unit 11: Testing and Individual Differences</vt:lpstr>
      <vt:lpstr>Unit 11 - Overview</vt:lpstr>
      <vt:lpstr>Module 60: Introduction to Intelligence</vt:lpstr>
      <vt:lpstr>World's Smartest Kids?</vt:lpstr>
      <vt:lpstr>Intelligence is the mental quality consisting of the ability to learn from experience, solve problems, and use knowledge to adapt to new situations.  An intelligence test assesses people’s mental abilities and compares them with others, using numerical scores.   </vt:lpstr>
      <vt:lpstr>PowerPoint Presentation</vt:lpstr>
      <vt:lpstr>Gardner’s Eight Intelligences</vt:lpstr>
      <vt:lpstr>PowerPoint Presentation</vt:lpstr>
      <vt:lpstr>PowerPoint Presentation</vt:lpstr>
      <vt:lpstr>Is Intelligence Neurologically Measurable? Brain Size and Complexity</vt:lpstr>
      <vt:lpstr>Day two</vt:lpstr>
      <vt:lpstr>Day three, Four, &amp; Five</vt:lpstr>
      <vt:lpstr>Module 61: Assessing Intelligence</vt:lpstr>
      <vt:lpstr>Origins of Intelligence Testing</vt:lpstr>
      <vt:lpstr>Origins of Intelligence Testing Alfred Binet: Predicting School Achievement</vt:lpstr>
      <vt:lpstr>Origins of Intelligence Testing Lewis Terman: The Innate IQ</vt:lpstr>
      <vt:lpstr>Modern Tests of Mental Abilities</vt:lpstr>
      <vt:lpstr>Modern Tests of Mental Abilities</vt:lpstr>
      <vt:lpstr>Principles of Test Construction Standardization</vt:lpstr>
      <vt:lpstr>Principles of Test Construction Standardization</vt:lpstr>
      <vt:lpstr>Principles of Test Construction Reliability</vt:lpstr>
      <vt:lpstr>Principles of Test Construction Validity</vt:lpstr>
      <vt:lpstr>Module 62: The Dynamics of Intelligence</vt:lpstr>
      <vt:lpstr>Stability or Change? Aging and Intelligence</vt:lpstr>
      <vt:lpstr>PowerPoint Presentation</vt:lpstr>
      <vt:lpstr>Stability or Change? Aging and Intelligence</vt:lpstr>
      <vt:lpstr>Stability or Change? Stability Over The Life Span</vt:lpstr>
      <vt:lpstr>Extremes of Intelligence The Low Extreme</vt:lpstr>
      <vt:lpstr>PowerPoint Presentation</vt:lpstr>
      <vt:lpstr>Extremes of Intelligence The High Extreme</vt:lpstr>
      <vt:lpstr>Module 63: Studying Genetic and Environmental Influences on Intelligence</vt:lpstr>
      <vt:lpstr>Twin and Adoption Studies</vt:lpstr>
      <vt:lpstr>Heritability</vt:lpstr>
      <vt:lpstr>Environmental Influences</vt:lpstr>
      <vt:lpstr>Module 64: Group Differences on the Question of Bias</vt:lpstr>
      <vt:lpstr>Group Differences in Intelligence Test Scores Gender Similarities and Differences</vt:lpstr>
      <vt:lpstr>Group Differences in Intelligence Test Scores Racial and Ethnic Similarities and Differences</vt:lpstr>
      <vt:lpstr>The Question of Bias</vt:lpstr>
    </vt:vector>
  </TitlesOfParts>
  <Company>GSD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GSD</dc:creator>
  <cp:lastModifiedBy>Debes John</cp:lastModifiedBy>
  <cp:revision>287</cp:revision>
  <dcterms:created xsi:type="dcterms:W3CDTF">2009-12-11T13:22:39Z</dcterms:created>
  <dcterms:modified xsi:type="dcterms:W3CDTF">2016-03-03T11:31:35Z</dcterms:modified>
</cp:coreProperties>
</file>