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13"/>
  </p:notesMasterIdLst>
  <p:sldIdLst>
    <p:sldId id="257" r:id="rId2"/>
    <p:sldId id="261" r:id="rId3"/>
    <p:sldId id="262" r:id="rId4"/>
    <p:sldId id="295" r:id="rId5"/>
    <p:sldId id="263" r:id="rId6"/>
    <p:sldId id="264" r:id="rId7"/>
    <p:sldId id="271" r:id="rId8"/>
    <p:sldId id="272" r:id="rId9"/>
    <p:sldId id="274" r:id="rId10"/>
    <p:sldId id="275" r:id="rId11"/>
    <p:sldId id="277" r:id="rId1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A2F7"/>
    <a:srgbClr val="15A4F7"/>
    <a:srgbClr val="15A4AF"/>
    <a:srgbClr val="19C8D5"/>
    <a:srgbClr val="FE8851"/>
    <a:srgbClr val="F58C50"/>
    <a:srgbClr val="F58851"/>
    <a:srgbClr val="F591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044" autoAdjust="0"/>
    <p:restoredTop sz="94660"/>
  </p:normalViewPr>
  <p:slideViewPr>
    <p:cSldViewPr>
      <p:cViewPr varScale="1">
        <p:scale>
          <a:sx n="109" d="100"/>
          <a:sy n="109" d="100"/>
        </p:scale>
        <p:origin x="420" y="10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2591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numCol="1" rtlCol="0"/>
          <a:lstStyle>
            <a:lvl1pPr algn="l" eaLnBrk="1" hangingPunct="1">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numCol="1" rtlCol="0"/>
          <a:lstStyle>
            <a:lvl1pPr algn="r" eaLnBrk="1" hangingPunct="1">
              <a:defRPr sz="1200">
                <a:latin typeface="Arial" charset="0"/>
              </a:defRPr>
            </a:lvl1pPr>
          </a:lstStyle>
          <a:p>
            <a:pPr>
              <a:defRPr/>
            </a:pPr>
            <a:fld id="{82C1A870-FFDE-514A-B227-7D51AA6725E9}" type="datetimeFigureOut">
              <a:rPr lang="en-US"/>
              <a:pPr>
                <a:defRPr/>
              </a:pPr>
              <a:t>2/24/2017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numCol="1"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numCol="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numCol="1" rtlCol="0" anchor="b"/>
          <a:lstStyle>
            <a:lvl1pPr algn="l" eaLnBrk="1" hangingPunct="1">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Arial" panose="020B0604020202020204" pitchFamily="34" charset="0"/>
              </a:defRPr>
            </a:lvl1pPr>
          </a:lstStyle>
          <a:p>
            <a:pPr>
              <a:defRPr/>
            </a:pPr>
            <a:fld id="{86E6320A-752A-B844-8DF3-0229C8416E5C}" type="slidenum">
              <a:rPr lang="en-US"/>
              <a:pPr>
                <a:defRPr/>
              </a:pPr>
              <a:t>‹#›</a:t>
            </a:fld>
            <a:endParaRPr lang="en-US"/>
          </a:p>
        </p:txBody>
      </p:sp>
    </p:spTree>
    <p:extLst>
      <p:ext uri="{BB962C8B-B14F-4D97-AF65-F5344CB8AC3E}">
        <p14:creationId xmlns:p14="http://schemas.microsoft.com/office/powerpoint/2010/main" val="764913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numCol="1"/>
          <a:lstStyle>
            <a:extLst/>
          </a:lstStyle>
          <a:p>
            <a:pPr>
              <a:defRPr/>
            </a:pPr>
            <a:fld id="{5FFBA7F3-97B9-B24F-9063-E932DE5518FC}" type="datetimeFigureOut">
              <a:rPr lang="en-US" smtClean="0"/>
              <a:pPr>
                <a:defRPr/>
              </a:pPr>
              <a:t>2/24/2017</a:t>
            </a:fld>
            <a:endParaRPr lang="en-US"/>
          </a:p>
        </p:txBody>
      </p:sp>
      <p:sp>
        <p:nvSpPr>
          <p:cNvPr id="17" name="Footer Placeholder 16"/>
          <p:cNvSpPr>
            <a:spLocks noGrp="1"/>
          </p:cNvSpPr>
          <p:nvPr>
            <p:ph type="ftr" sz="quarter" idx="11"/>
          </p:nvPr>
        </p:nvSpPr>
        <p:spPr/>
        <p:txBody>
          <a:bodyPr numCol="1"/>
          <a:lstStyle>
            <a:extLst/>
          </a:lstStyle>
          <a:p>
            <a:pPr>
              <a:defRPr/>
            </a:pPr>
            <a:endParaRPr lang="en-US"/>
          </a:p>
        </p:txBody>
      </p:sp>
      <p:sp>
        <p:nvSpPr>
          <p:cNvPr id="29" name="Slide Number Placeholder 28"/>
          <p:cNvSpPr>
            <a:spLocks noGrp="1"/>
          </p:cNvSpPr>
          <p:nvPr>
            <p:ph type="sldNum" sz="quarter" idx="12"/>
          </p:nvPr>
        </p:nvSpPr>
        <p:spPr/>
        <p:txBody>
          <a:bodyPr numCol="1"/>
          <a:lstStyle>
            <a:extLst/>
          </a:lstStyle>
          <a:p>
            <a:pPr>
              <a:defRPr/>
            </a:pPr>
            <a:fld id="{065C07DE-6A0B-B34D-914D-C5207235DF57}" type="slidenum">
              <a:rPr lang="en-US" smtClean="0"/>
              <a:pPr>
                <a:defRPr/>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numCol="1"/>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numCol="1"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numCol="1"/>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numCol="1"/>
          <a:lstStyle>
            <a:extLst/>
          </a:lstStyle>
          <a:p>
            <a:pPr>
              <a:defRPr/>
            </a:pPr>
            <a:fld id="{BAC7BAB2-31CF-CC4B-9D4B-BEAA9EA30910}" type="datetimeFigureOut">
              <a:rPr lang="en-US" smtClean="0"/>
              <a:pPr>
                <a:defRPr/>
              </a:pPr>
              <a:t>2/24/2017</a:t>
            </a:fld>
            <a:endParaRPr lang="en-US"/>
          </a:p>
        </p:txBody>
      </p:sp>
      <p:sp>
        <p:nvSpPr>
          <p:cNvPr id="5" name="Footer Placeholder 4"/>
          <p:cNvSpPr>
            <a:spLocks noGrp="1"/>
          </p:cNvSpPr>
          <p:nvPr>
            <p:ph type="ftr" sz="quarter" idx="11"/>
          </p:nvPr>
        </p:nvSpPr>
        <p:spPr/>
        <p:txBody>
          <a:bodyPr numCol="1"/>
          <a:lstStyle>
            <a:extLst/>
          </a:lstStyle>
          <a:p>
            <a:pPr>
              <a:defRPr/>
            </a:pPr>
            <a:endParaRPr lang="en-US"/>
          </a:p>
        </p:txBody>
      </p:sp>
      <p:sp>
        <p:nvSpPr>
          <p:cNvPr id="6" name="Slide Number Placeholder 5"/>
          <p:cNvSpPr>
            <a:spLocks noGrp="1"/>
          </p:cNvSpPr>
          <p:nvPr>
            <p:ph type="sldNum" sz="quarter" idx="12"/>
          </p:nvPr>
        </p:nvSpPr>
        <p:spPr/>
        <p:txBody>
          <a:bodyPr numCol="1"/>
          <a:lstStyle>
            <a:extLst/>
          </a:lstStyle>
          <a:p>
            <a:pPr>
              <a:defRPr/>
            </a:pPr>
            <a:fld id="{F4ED90E2-1AE6-AC41-8A12-1904D806EC01}"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numCol="1"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numCol="1"/>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numCol="1"/>
          <a:lstStyle>
            <a:extLst/>
          </a:lstStyle>
          <a:p>
            <a:pPr>
              <a:defRPr/>
            </a:pPr>
            <a:fld id="{77A495F0-D389-9449-A4A0-D1A521F8BFD1}" type="datetimeFigureOut">
              <a:rPr lang="en-US" smtClean="0"/>
              <a:pPr>
                <a:defRPr/>
              </a:pPr>
              <a:t>2/24/2017</a:t>
            </a:fld>
            <a:endParaRPr lang="en-US"/>
          </a:p>
        </p:txBody>
      </p:sp>
      <p:sp>
        <p:nvSpPr>
          <p:cNvPr id="5" name="Footer Placeholder 4"/>
          <p:cNvSpPr>
            <a:spLocks noGrp="1"/>
          </p:cNvSpPr>
          <p:nvPr>
            <p:ph type="ftr" sz="quarter" idx="11"/>
          </p:nvPr>
        </p:nvSpPr>
        <p:spPr/>
        <p:txBody>
          <a:bodyPr numCol="1"/>
          <a:lstStyle>
            <a:extLst/>
          </a:lstStyle>
          <a:p>
            <a:pPr>
              <a:defRPr/>
            </a:pPr>
            <a:endParaRPr lang="en-US"/>
          </a:p>
        </p:txBody>
      </p:sp>
      <p:sp>
        <p:nvSpPr>
          <p:cNvPr id="6" name="Slide Number Placeholder 5"/>
          <p:cNvSpPr>
            <a:spLocks noGrp="1"/>
          </p:cNvSpPr>
          <p:nvPr>
            <p:ph type="sldNum" sz="quarter" idx="12"/>
          </p:nvPr>
        </p:nvSpPr>
        <p:spPr/>
        <p:txBody>
          <a:bodyPr numCol="1"/>
          <a:lstStyle>
            <a:extLst/>
          </a:lstStyle>
          <a:p>
            <a:pPr>
              <a:defRPr/>
            </a:pPr>
            <a:fld id="{1D30C87F-4520-9E4C-926B-7C5F5697A6AF}"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numCol="1"/>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numCol="1"/>
          <a:lstStyle>
            <a:extLst/>
          </a:lstStyle>
          <a:p>
            <a:pPr>
              <a:defRPr/>
            </a:pPr>
            <a:fld id="{D53658C3-A781-3046-83D1-72A6F85AE329}" type="datetimeFigureOut">
              <a:rPr lang="en-US" smtClean="0"/>
              <a:pPr>
                <a:defRPr/>
              </a:pPr>
              <a:t>2/24/2017</a:t>
            </a:fld>
            <a:endParaRPr lang="en-US"/>
          </a:p>
        </p:txBody>
      </p:sp>
      <p:sp>
        <p:nvSpPr>
          <p:cNvPr id="5" name="Footer Placeholder 4"/>
          <p:cNvSpPr>
            <a:spLocks noGrp="1"/>
          </p:cNvSpPr>
          <p:nvPr>
            <p:ph type="ftr" sz="quarter" idx="11"/>
          </p:nvPr>
        </p:nvSpPr>
        <p:spPr/>
        <p:txBody>
          <a:bodyPr numCol="1"/>
          <a:lstStyle>
            <a:extLst/>
          </a:lstStyle>
          <a:p>
            <a:pPr>
              <a:defRPr/>
            </a:pPr>
            <a:endParaRPr lang="en-US"/>
          </a:p>
        </p:txBody>
      </p:sp>
      <p:sp>
        <p:nvSpPr>
          <p:cNvPr id="6" name="Slide Number Placeholder 5"/>
          <p:cNvSpPr>
            <a:spLocks noGrp="1"/>
          </p:cNvSpPr>
          <p:nvPr>
            <p:ph type="sldNum" sz="quarter" idx="12"/>
          </p:nvPr>
        </p:nvSpPr>
        <p:spPr/>
        <p:txBody>
          <a:bodyPr numCol="1"/>
          <a:lstStyle>
            <a:extLst/>
          </a:lstStyle>
          <a:p>
            <a:pPr>
              <a:defRPr/>
            </a:pPr>
            <a:fld id="{278D972C-1CF7-2F41-9088-EDC3DF885B10}"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5" name="Freeform 14"/>
          <p:cNvSpPr>
            <a:spLocks/>
          </p:cNvSpPr>
          <p:nvPr/>
        </p:nvSpPr>
        <p:spPr>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3" name="Freeform 12"/>
          <p:cNvSpPr>
            <a:spLocks/>
          </p:cNvSpPr>
          <p:nvPr/>
        </p:nvSpPr>
        <p:spPr>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6" name="Freeform 15"/>
          <p:cNvSpPr>
            <a:spLocks/>
          </p:cNvSpPr>
          <p:nvPr/>
        </p:nvSpPr>
        <p:spPr>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7" name="Freeform 16"/>
          <p:cNvSpPr>
            <a:spLocks/>
          </p:cNvSpPr>
          <p:nvPr/>
        </p:nvSpPr>
        <p:spPr>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8" name="Freeform 17"/>
          <p:cNvSpPr>
            <a:spLocks/>
          </p:cNvSpPr>
          <p:nvPr/>
        </p:nvSpPr>
        <p:spPr>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9" name="Freeform 18"/>
          <p:cNvSpPr>
            <a:spLocks/>
          </p:cNvSpPr>
          <p:nvPr/>
        </p:nvSpPr>
        <p:spPr>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0" name="Freeform 19"/>
          <p:cNvSpPr>
            <a:spLocks/>
          </p:cNvSpPr>
          <p:nvPr/>
        </p:nvSpPr>
        <p:spPr>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1" name="Freeform 20"/>
          <p:cNvSpPr>
            <a:spLocks/>
          </p:cNvSpPr>
          <p:nvPr/>
        </p:nvSpPr>
        <p:spPr>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2" name="Freeform 21"/>
          <p:cNvSpPr>
            <a:spLocks/>
          </p:cNvSpPr>
          <p:nvPr/>
        </p:nvSpPr>
        <p:spPr>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3" name="Freeform 22"/>
          <p:cNvSpPr>
            <a:spLocks/>
          </p:cNvSpPr>
          <p:nvPr/>
        </p:nvSpPr>
        <p:spPr>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4" name="Freeform 23"/>
          <p:cNvSpPr>
            <a:spLocks/>
          </p:cNvSpPr>
          <p:nvPr/>
        </p:nvSpPr>
        <p:spPr>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5" name="Freeform 24"/>
          <p:cNvSpPr>
            <a:spLocks/>
          </p:cNvSpPr>
          <p:nvPr/>
        </p:nvSpPr>
        <p:spPr>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6" name="Freeform 25"/>
          <p:cNvSpPr>
            <a:spLocks/>
          </p:cNvSpPr>
          <p:nvPr/>
        </p:nvSpPr>
        <p:spPr>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7" name="Freeform 26"/>
          <p:cNvSpPr>
            <a:spLocks/>
          </p:cNvSpPr>
          <p:nvPr/>
        </p:nvSpPr>
        <p:spPr>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numCol="1"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numCol="1"/>
          <a:lstStyle>
            <a:extLst/>
          </a:lstStyle>
          <a:p>
            <a:pPr>
              <a:defRPr/>
            </a:pPr>
            <a:fld id="{DCE6F25C-63AC-B647-A6B8-251C0AE2970D}" type="datetimeFigureOut">
              <a:rPr lang="en-US" smtClean="0"/>
              <a:pPr>
                <a:defRPr/>
              </a:pPr>
              <a:t>2/24/2017</a:t>
            </a:fld>
            <a:endParaRPr lang="en-US"/>
          </a:p>
        </p:txBody>
      </p:sp>
      <p:sp>
        <p:nvSpPr>
          <p:cNvPr id="5" name="Footer Placeholder 4"/>
          <p:cNvSpPr>
            <a:spLocks noGrp="1"/>
          </p:cNvSpPr>
          <p:nvPr>
            <p:ph type="ftr" sz="quarter" idx="11"/>
          </p:nvPr>
        </p:nvSpPr>
        <p:spPr/>
        <p:txBody>
          <a:bodyPr numCol="1"/>
          <a:lstStyle>
            <a:extLst/>
          </a:lstStyle>
          <a:p>
            <a:pPr>
              <a:defRPr/>
            </a:pPr>
            <a:endParaRPr lang="en-US"/>
          </a:p>
        </p:txBody>
      </p:sp>
      <p:sp>
        <p:nvSpPr>
          <p:cNvPr id="6" name="Slide Number Placeholder 5"/>
          <p:cNvSpPr>
            <a:spLocks noGrp="1"/>
          </p:cNvSpPr>
          <p:nvPr>
            <p:ph type="sldNum" sz="quarter" idx="12"/>
          </p:nvPr>
        </p:nvSpPr>
        <p:spPr/>
        <p:txBody>
          <a:bodyPr numCol="1"/>
          <a:lstStyle>
            <a:extLst/>
          </a:lstStyle>
          <a:p>
            <a:pPr>
              <a:defRPr/>
            </a:pPr>
            <a:fld id="{334BE192-5CC4-6F4B-9DF6-9AC5E02DCD38}" type="slidenum">
              <a:rPr lang="en-US" smtClean="0"/>
              <a:pPr>
                <a:defRPr/>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numCol="1"/>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numCol="1"/>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numCol="1"/>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numCol="1"/>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numCol="1"/>
          <a:lstStyle>
            <a:extLst/>
          </a:lstStyle>
          <a:p>
            <a:pPr>
              <a:defRPr/>
            </a:pPr>
            <a:fld id="{8B48B3AE-368D-E841-A8F9-E9A1CA0AE39E}" type="datetimeFigureOut">
              <a:rPr lang="en-US" smtClean="0"/>
              <a:pPr>
                <a:defRPr/>
              </a:pPr>
              <a:t>2/24/2017</a:t>
            </a:fld>
            <a:endParaRPr lang="en-US"/>
          </a:p>
        </p:txBody>
      </p:sp>
      <p:sp>
        <p:nvSpPr>
          <p:cNvPr id="6" name="Footer Placeholder 5"/>
          <p:cNvSpPr>
            <a:spLocks noGrp="1"/>
          </p:cNvSpPr>
          <p:nvPr>
            <p:ph type="ftr" sz="quarter" idx="11"/>
          </p:nvPr>
        </p:nvSpPr>
        <p:spPr/>
        <p:txBody>
          <a:bodyPr numCol="1"/>
          <a:lstStyle>
            <a:extLst/>
          </a:lstStyle>
          <a:p>
            <a:pPr>
              <a:defRPr/>
            </a:pPr>
            <a:endParaRPr lang="en-US"/>
          </a:p>
        </p:txBody>
      </p:sp>
      <p:sp>
        <p:nvSpPr>
          <p:cNvPr id="7" name="Slide Number Placeholder 6"/>
          <p:cNvSpPr>
            <a:spLocks noGrp="1"/>
          </p:cNvSpPr>
          <p:nvPr>
            <p:ph type="sldNum" sz="quarter" idx="12"/>
          </p:nvPr>
        </p:nvSpPr>
        <p:spPr/>
        <p:txBody>
          <a:bodyPr numCol="1"/>
          <a:lstStyle>
            <a:extLst/>
          </a:lstStyle>
          <a:p>
            <a:pPr>
              <a:defRPr/>
            </a:pPr>
            <a:fld id="{F2A7A175-22EE-5C4D-9E0E-EE1FBCA181CC}"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numCol="1"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numCol="1"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numCol="1"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numCol="1"/>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numCol="1"/>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numCol="1"/>
          <a:lstStyle>
            <a:extLst/>
          </a:lstStyle>
          <a:p>
            <a:pPr>
              <a:defRPr/>
            </a:pPr>
            <a:fld id="{782E5123-813E-0744-B0A3-9725C2546F8E}" type="datetimeFigureOut">
              <a:rPr lang="en-US" smtClean="0"/>
              <a:pPr>
                <a:defRPr/>
              </a:pPr>
              <a:t>2/24/2017</a:t>
            </a:fld>
            <a:endParaRPr lang="en-US"/>
          </a:p>
        </p:txBody>
      </p:sp>
      <p:sp>
        <p:nvSpPr>
          <p:cNvPr id="8" name="Footer Placeholder 7"/>
          <p:cNvSpPr>
            <a:spLocks noGrp="1"/>
          </p:cNvSpPr>
          <p:nvPr>
            <p:ph type="ftr" sz="quarter" idx="11"/>
          </p:nvPr>
        </p:nvSpPr>
        <p:spPr/>
        <p:txBody>
          <a:bodyPr numCol="1"/>
          <a:lstStyle>
            <a:extLst/>
          </a:lstStyle>
          <a:p>
            <a:pPr>
              <a:defRPr/>
            </a:pPr>
            <a:endParaRPr lang="en-US"/>
          </a:p>
        </p:txBody>
      </p:sp>
      <p:sp>
        <p:nvSpPr>
          <p:cNvPr id="9" name="Slide Number Placeholder 8"/>
          <p:cNvSpPr>
            <a:spLocks noGrp="1"/>
          </p:cNvSpPr>
          <p:nvPr>
            <p:ph type="sldNum" sz="quarter" idx="12"/>
          </p:nvPr>
        </p:nvSpPr>
        <p:spPr/>
        <p:txBody>
          <a:bodyPr numCol="1"/>
          <a:lstStyle>
            <a:extLst/>
          </a:lstStyle>
          <a:p>
            <a:pPr>
              <a:defRPr/>
            </a:pPr>
            <a:fld id="{62FDBB16-40F3-674B-8DA6-44604E62112D}" type="slidenum">
              <a:rPr lang="en-US" smtClean="0"/>
              <a:pPr>
                <a:defRPr/>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numCol="1"/>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numCol="1"/>
          <a:lstStyle>
            <a:extLst/>
          </a:lstStyle>
          <a:p>
            <a:pPr>
              <a:defRPr/>
            </a:pPr>
            <a:fld id="{ABE990AA-0CB4-F148-8A92-6A662DD4E267}" type="datetimeFigureOut">
              <a:rPr lang="en-US" smtClean="0"/>
              <a:pPr>
                <a:defRPr/>
              </a:pPr>
              <a:t>2/24/2017</a:t>
            </a:fld>
            <a:endParaRPr lang="en-US"/>
          </a:p>
        </p:txBody>
      </p:sp>
      <p:sp>
        <p:nvSpPr>
          <p:cNvPr id="4" name="Footer Placeholder 3"/>
          <p:cNvSpPr>
            <a:spLocks noGrp="1"/>
          </p:cNvSpPr>
          <p:nvPr>
            <p:ph type="ftr" sz="quarter" idx="11"/>
          </p:nvPr>
        </p:nvSpPr>
        <p:spPr/>
        <p:txBody>
          <a:bodyPr numCol="1"/>
          <a:lstStyle>
            <a:extLst/>
          </a:lstStyle>
          <a:p>
            <a:pPr>
              <a:defRPr/>
            </a:pPr>
            <a:endParaRPr lang="en-US"/>
          </a:p>
        </p:txBody>
      </p:sp>
      <p:sp>
        <p:nvSpPr>
          <p:cNvPr id="5" name="Slide Number Placeholder 4"/>
          <p:cNvSpPr>
            <a:spLocks noGrp="1"/>
          </p:cNvSpPr>
          <p:nvPr>
            <p:ph type="sldNum" sz="quarter" idx="12"/>
          </p:nvPr>
        </p:nvSpPr>
        <p:spPr/>
        <p:txBody>
          <a:bodyPr numCol="1"/>
          <a:lstStyle>
            <a:extLst/>
          </a:lstStyle>
          <a:p>
            <a:pPr>
              <a:defRPr/>
            </a:pPr>
            <a:fld id="{DF8CE8DF-5210-4D4C-8A92-7B1D35D556CC}"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numCol="1"/>
          <a:lstStyle>
            <a:extLst/>
          </a:lstStyle>
          <a:p>
            <a:pPr>
              <a:defRPr/>
            </a:pPr>
            <a:fld id="{6575CA15-160A-AE4B-A93D-47D0773B1C91}" type="datetimeFigureOut">
              <a:rPr lang="en-US" smtClean="0"/>
              <a:pPr>
                <a:defRPr/>
              </a:pPr>
              <a:t>2/24/2017</a:t>
            </a:fld>
            <a:endParaRPr lang="en-US"/>
          </a:p>
        </p:txBody>
      </p:sp>
      <p:sp>
        <p:nvSpPr>
          <p:cNvPr id="3" name="Footer Placeholder 2"/>
          <p:cNvSpPr>
            <a:spLocks noGrp="1"/>
          </p:cNvSpPr>
          <p:nvPr>
            <p:ph type="ftr" sz="quarter" idx="11"/>
          </p:nvPr>
        </p:nvSpPr>
        <p:spPr/>
        <p:txBody>
          <a:bodyPr numCol="1"/>
          <a:lstStyle>
            <a:extLst/>
          </a:lstStyle>
          <a:p>
            <a:pPr>
              <a:defRPr/>
            </a:pPr>
            <a:endParaRPr lang="en-US"/>
          </a:p>
        </p:txBody>
      </p:sp>
      <p:sp>
        <p:nvSpPr>
          <p:cNvPr id="4" name="Slide Number Placeholder 3"/>
          <p:cNvSpPr>
            <a:spLocks noGrp="1"/>
          </p:cNvSpPr>
          <p:nvPr>
            <p:ph type="sldNum" sz="quarter" idx="12"/>
          </p:nvPr>
        </p:nvSpPr>
        <p:spPr/>
        <p:txBody>
          <a:bodyPr numCol="1"/>
          <a:lstStyle>
            <a:extLst/>
          </a:lstStyle>
          <a:p>
            <a:pPr>
              <a:defRPr/>
            </a:pPr>
            <a:fld id="{FA94155E-9514-8146-8C6C-D2146ADD23F1}"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numCol="1"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numCol="1"/>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numCol="1"/>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numCol="1"/>
          <a:lstStyle>
            <a:extLst/>
          </a:lstStyle>
          <a:p>
            <a:pPr>
              <a:defRPr/>
            </a:pPr>
            <a:fld id="{491A0053-E83F-CC49-AE0F-FB189B11D6DB}" type="datetimeFigureOut">
              <a:rPr lang="en-US" smtClean="0"/>
              <a:pPr>
                <a:defRPr/>
              </a:pPr>
              <a:t>2/24/2017</a:t>
            </a:fld>
            <a:endParaRPr lang="en-US"/>
          </a:p>
        </p:txBody>
      </p:sp>
      <p:sp>
        <p:nvSpPr>
          <p:cNvPr id="6" name="Footer Placeholder 5"/>
          <p:cNvSpPr>
            <a:spLocks noGrp="1"/>
          </p:cNvSpPr>
          <p:nvPr>
            <p:ph type="ftr" sz="quarter" idx="11"/>
          </p:nvPr>
        </p:nvSpPr>
        <p:spPr/>
        <p:txBody>
          <a:bodyPr numCol="1"/>
          <a:lstStyle>
            <a:extLst/>
          </a:lstStyle>
          <a:p>
            <a:pPr>
              <a:defRPr/>
            </a:pPr>
            <a:endParaRPr lang="en-US"/>
          </a:p>
        </p:txBody>
      </p:sp>
      <p:sp>
        <p:nvSpPr>
          <p:cNvPr id="7" name="Slide Number Placeholder 6"/>
          <p:cNvSpPr>
            <a:spLocks noGrp="1"/>
          </p:cNvSpPr>
          <p:nvPr>
            <p:ph type="sldNum" sz="quarter" idx="12"/>
          </p:nvPr>
        </p:nvSpPr>
        <p:spPr/>
        <p:txBody>
          <a:bodyPr numCol="1"/>
          <a:lstStyle>
            <a:extLst/>
          </a:lstStyle>
          <a:p>
            <a:pPr>
              <a:defRPr/>
            </a:pPr>
            <a:fld id="{A82FF8E8-61A2-0944-9934-BF9233DC6F94}"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numCol="1"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numCol="1"/>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numCol="1"/>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numCol="1"/>
          <a:lstStyle>
            <a:extLst/>
          </a:lstStyle>
          <a:p>
            <a:pPr>
              <a:defRPr/>
            </a:pPr>
            <a:fld id="{011F7761-3CE0-D94D-9A51-EB7A243E1342}" type="datetimeFigureOut">
              <a:rPr lang="en-US" smtClean="0"/>
              <a:pPr>
                <a:defRPr/>
              </a:pPr>
              <a:t>2/24/2017</a:t>
            </a:fld>
            <a:endParaRPr lang="en-US"/>
          </a:p>
        </p:txBody>
      </p:sp>
      <p:sp>
        <p:nvSpPr>
          <p:cNvPr id="6" name="Footer Placeholder 5"/>
          <p:cNvSpPr>
            <a:spLocks noGrp="1"/>
          </p:cNvSpPr>
          <p:nvPr>
            <p:ph type="ftr" sz="quarter" idx="11"/>
          </p:nvPr>
        </p:nvSpPr>
        <p:spPr>
          <a:xfrm>
            <a:off x="914400" y="55499"/>
            <a:ext cx="5562600" cy="365125"/>
          </a:xfrm>
        </p:spPr>
        <p:txBody>
          <a:bodyPr numCol="1"/>
          <a:lstStyle>
            <a:extLst/>
          </a:lstStyle>
          <a:p>
            <a:pPr>
              <a:defRPr/>
            </a:pPr>
            <a:endParaRPr lang="en-US"/>
          </a:p>
        </p:txBody>
      </p:sp>
      <p:sp>
        <p:nvSpPr>
          <p:cNvPr id="7" name="Slide Number Placeholder 6"/>
          <p:cNvSpPr>
            <a:spLocks noGrp="1"/>
          </p:cNvSpPr>
          <p:nvPr>
            <p:ph type="sldNum" sz="quarter" idx="12"/>
          </p:nvPr>
        </p:nvSpPr>
        <p:spPr>
          <a:xfrm>
            <a:off x="8610600" y="55499"/>
            <a:ext cx="457200" cy="365125"/>
          </a:xfrm>
        </p:spPr>
        <p:txBody>
          <a:bodyPr numCol="1"/>
          <a:lstStyle>
            <a:extLst/>
          </a:lstStyle>
          <a:p>
            <a:pPr>
              <a:defRPr/>
            </a:pPr>
            <a:fld id="{9FC2B63D-D986-2C46-8013-D8D6C3C2949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numCol="1"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numCol="1">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numCol="1" anchor="b"/>
          <a:lstStyle>
            <a:lvl1pPr algn="l" eaLnBrk="1" latinLnBrk="0" hangingPunct="1">
              <a:defRPr kumimoji="0" sz="1100">
                <a:solidFill>
                  <a:schemeClr val="tx2"/>
                </a:solidFill>
              </a:defRPr>
            </a:lvl1pPr>
            <a:extLst/>
          </a:lstStyle>
          <a:p>
            <a:pPr>
              <a:defRPr/>
            </a:pPr>
            <a:fld id="{37A26DD8-4289-9446-B3B5-426D98DB34F0}" type="datetimeFigureOut">
              <a:rPr lang="en-US" smtClean="0"/>
              <a:pPr>
                <a:defRPr/>
              </a:pPr>
              <a:t>2/24/2017</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numCol="1" anchor="b"/>
          <a:lstStyle>
            <a:lvl1pPr algn="r" eaLnBrk="1" latinLnBrk="0" hangingPunct="1">
              <a:defRPr kumimoji="0" sz="1100">
                <a:solidFill>
                  <a:schemeClr val="tx2"/>
                </a:solidFill>
              </a:defRPr>
            </a:lvl1pPr>
            <a:extLst/>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numCol="1" anchor="b"/>
          <a:lstStyle>
            <a:lvl1pPr algn="l" eaLnBrk="1" latinLnBrk="0" hangingPunct="1">
              <a:defRPr kumimoji="0" sz="1200">
                <a:solidFill>
                  <a:schemeClr val="tx2"/>
                </a:solidFill>
              </a:defRPr>
            </a:lvl1pPr>
            <a:extLst/>
          </a:lstStyle>
          <a:p>
            <a:pPr>
              <a:defRPr/>
            </a:pPr>
            <a:fld id="{6AEA705A-B6CE-7541-B70E-90BDEF6C7CA5}"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16685" y="1143295"/>
            <a:ext cx="7682118" cy="1682224"/>
          </a:xfrm>
        </p:spPr>
        <p:txBody>
          <a:bodyPr numCol="1" rtlCol="0"/>
          <a:lstStyle/>
          <a:p>
            <a:pPr>
              <a:spcAft>
                <a:spcPts val="0"/>
              </a:spcAft>
              <a:defRPr/>
            </a:pPr>
            <a:r>
              <a:rPr lang="en-US" dirty="0" smtClean="0"/>
              <a:t>Unit</a:t>
            </a:r>
            <a:r>
              <a:rPr lang="en-US" sz="3200" dirty="0" smtClean="0"/>
              <a:t> </a:t>
            </a:r>
            <a:r>
              <a:rPr lang="en-US" dirty="0" smtClean="0"/>
              <a:t>11</a:t>
            </a:r>
            <a:r>
              <a:rPr lang="en-US" sz="3200" dirty="0"/>
              <a:t>:</a:t>
            </a:r>
            <a:br>
              <a:rPr lang="en-US" sz="3200" dirty="0"/>
            </a:br>
            <a:r>
              <a:rPr lang="en-US" dirty="0"/>
              <a:t>Testing</a:t>
            </a:r>
            <a:r>
              <a:rPr lang="en-US" sz="3200" dirty="0"/>
              <a:t> </a:t>
            </a:r>
            <a:r>
              <a:rPr lang="en-US" dirty="0"/>
              <a:t>and</a:t>
            </a:r>
            <a:r>
              <a:rPr lang="en-US" sz="3200" dirty="0"/>
              <a:t> </a:t>
            </a:r>
            <a:r>
              <a:rPr lang="en-US" dirty="0"/>
              <a:t>Individual</a:t>
            </a:r>
            <a:r>
              <a:rPr lang="en-US" sz="3200" dirty="0"/>
              <a:t> </a:t>
            </a:r>
            <a:r>
              <a:rPr lang="en-US" dirty="0"/>
              <a:t>Differences</a:t>
            </a: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4"/>
          <p:cNvSpPr>
            <a:spLocks noGrp="1"/>
          </p:cNvSpPr>
          <p:nvPr>
            <p:ph type="title"/>
          </p:nvPr>
        </p:nvSpPr>
        <p:spPr>
          <a:xfrm>
            <a:off x="152400" y="183540"/>
            <a:ext cx="9144000" cy="838200"/>
          </a:xfrm>
        </p:spPr>
        <p:txBody>
          <a:bodyPr numCol="1"/>
          <a:lstStyle/>
          <a:p>
            <a:pPr algn="ctr"/>
            <a:r>
              <a:rPr lang="en-US" sz="3600" b="1" dirty="0" smtClean="0">
                <a:latin typeface="Arial" charset="0"/>
                <a:ea typeface="Arial" charset="0"/>
                <a:cs typeface="Arial" charset="0"/>
              </a:rPr>
              <a:t>Wechsler Intelligence Normal distri</a:t>
            </a:r>
            <a:r>
              <a:rPr lang="en-US" sz="3600" b="1" dirty="0" smtClean="0">
                <a:latin typeface="Arial" charset="0"/>
                <a:ea typeface="Arial" charset="0"/>
                <a:cs typeface="Arial" charset="0"/>
              </a:rPr>
              <a:t>bution</a:t>
            </a:r>
            <a:endParaRPr lang="en-US" sz="3600" b="1" dirty="0">
              <a:latin typeface="Arial" charset="0"/>
              <a:ea typeface="Arial" charset="0"/>
              <a:cs typeface="Arial" charset="0"/>
            </a:endParaRPr>
          </a:p>
        </p:txBody>
      </p:sp>
      <p:pic>
        <p:nvPicPr>
          <p:cNvPr id="4096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0" y="1304925"/>
            <a:ext cx="9163050"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Content Placeholder 2"/>
          <p:cNvSpPr txBox="1">
            <a:spLocks/>
          </p:cNvSpPr>
          <p:nvPr/>
        </p:nvSpPr>
        <p:spPr>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3600">
                <a:ea typeface="Arial" charset="0"/>
                <a:cs typeface="Arial" charset="0"/>
                <a:hlinkClick r:id="" action="ppaction://noaction"/>
              </a:rPr>
              <a:t>Normal curve</a:t>
            </a:r>
            <a:r>
              <a:rPr lang="en-US" sz="3600">
                <a:ea typeface="Arial" charset="0"/>
                <a:cs typeface="Arial" charset="0"/>
              </a:rPr>
              <a:t>                                  (bell curve)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4"/>
          <p:cNvSpPr>
            <a:spLocks noGrp="1"/>
          </p:cNvSpPr>
          <p:nvPr>
            <p:ph type="title"/>
          </p:nvPr>
        </p:nvSpPr>
        <p:spPr>
          <a:xfrm>
            <a:off x="0" y="304800"/>
            <a:ext cx="9144000" cy="762000"/>
          </a:xfrm>
        </p:spPr>
        <p:txBody>
          <a:bodyPr numCol="1"/>
          <a:lstStyle/>
          <a:p>
            <a:pPr algn="ctr"/>
            <a:r>
              <a:rPr lang="en-US" sz="3600" b="1" dirty="0">
                <a:latin typeface="Arial" charset="0"/>
                <a:ea typeface="Arial" charset="0"/>
                <a:cs typeface="Arial" charset="0"/>
              </a:rPr>
              <a:t>Principles of Test Construction</a:t>
            </a:r>
            <a:r>
              <a:rPr lang="en-US" sz="4800" dirty="0">
                <a:latin typeface="Arial" charset="0"/>
                <a:ea typeface="Arial" charset="0"/>
                <a:cs typeface="Arial" charset="0"/>
              </a:rPr>
              <a:t/>
            </a:r>
            <a:br>
              <a:rPr lang="en-US" sz="4800" dirty="0">
                <a:latin typeface="Arial" charset="0"/>
                <a:ea typeface="Arial" charset="0"/>
                <a:cs typeface="Arial" charset="0"/>
              </a:rPr>
            </a:br>
            <a:endParaRPr lang="en-US" sz="4800" dirty="0">
              <a:latin typeface="Arial" charset="0"/>
              <a:ea typeface="Arial" charset="0"/>
              <a:cs typeface="Arial" charset="0"/>
            </a:endParaRPr>
          </a:p>
        </p:txBody>
      </p:sp>
      <p:sp>
        <p:nvSpPr>
          <p:cNvPr id="44035" name="Content Placeholder 2"/>
          <p:cNvSpPr txBox="1">
            <a:spLocks/>
          </p:cNvSpPr>
          <p:nvPr/>
        </p:nvSpPr>
        <p:spPr>
          <a:xfrm>
            <a:off x="381000" y="1066800"/>
            <a:ext cx="8686800" cy="4901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2800" dirty="0" smtClean="0">
                <a:ea typeface="Arial" charset="0"/>
                <a:cs typeface="Arial" charset="0"/>
              </a:rPr>
              <a:t>Reliability: tests have to yield dependably consistent </a:t>
            </a:r>
            <a:r>
              <a:rPr lang="en-US" sz="2800" dirty="0" smtClean="0">
                <a:ea typeface="Arial" charset="0"/>
                <a:cs typeface="Arial" charset="0"/>
              </a:rPr>
              <a:t>scores</a:t>
            </a:r>
          </a:p>
          <a:p>
            <a:pPr eaLnBrk="1" hangingPunct="1">
              <a:spcBef>
                <a:spcPct val="20000"/>
              </a:spcBef>
              <a:buFont typeface="Arial" charset="0"/>
              <a:buChar char="•"/>
            </a:pPr>
            <a:r>
              <a:rPr lang="en-US" sz="2800" dirty="0">
                <a:ea typeface="Arial" charset="0"/>
                <a:cs typeface="Arial" charset="0"/>
              </a:rPr>
              <a:t>Validity: the extent to which a test measures or predicts what it is supposed to</a:t>
            </a:r>
          </a:p>
          <a:p>
            <a:pPr lvl="1" eaLnBrk="1" hangingPunct="1">
              <a:spcBef>
                <a:spcPct val="20000"/>
              </a:spcBef>
              <a:buFont typeface="Arial" charset="0"/>
              <a:buChar char="–"/>
            </a:pPr>
            <a:r>
              <a:rPr lang="en-US" sz="2600" dirty="0">
                <a:ea typeface="Arial" charset="0"/>
                <a:cs typeface="Arial" charset="0"/>
              </a:rPr>
              <a:t>Content validity: the test samples the behavior that is of interest</a:t>
            </a:r>
          </a:p>
          <a:p>
            <a:pPr lvl="1" eaLnBrk="1" hangingPunct="1">
              <a:spcBef>
                <a:spcPct val="20000"/>
              </a:spcBef>
              <a:buFont typeface="Arial" charset="0"/>
              <a:buChar char="–"/>
            </a:pPr>
            <a:r>
              <a:rPr lang="en-US" sz="2600" dirty="0" smtClean="0">
                <a:ea typeface="Arial" charset="0"/>
                <a:cs typeface="Arial" charset="0"/>
              </a:rPr>
              <a:t>Predictive </a:t>
            </a:r>
            <a:r>
              <a:rPr lang="en-US" sz="2600" dirty="0">
                <a:ea typeface="Arial" charset="0"/>
                <a:cs typeface="Arial" charset="0"/>
              </a:rPr>
              <a:t>validity: the success with which a test predicts the behavior it is designed to predict</a:t>
            </a:r>
          </a:p>
          <a:p>
            <a:pPr eaLnBrk="1" hangingPunct="1">
              <a:spcBef>
                <a:spcPct val="20000"/>
              </a:spcBef>
              <a:buFont typeface="Arial" charset="0"/>
              <a:buChar char="•"/>
            </a:pPr>
            <a:endParaRPr lang="en-US" sz="3600" dirty="0" smtClean="0">
              <a:ea typeface="Arial" charset="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28600"/>
            <a:ext cx="8382000" cy="819150"/>
          </a:xfrm>
        </p:spPr>
        <p:txBody>
          <a:bodyPr numCol="1">
            <a:noAutofit/>
          </a:bodyPr>
          <a:lstStyle/>
          <a:p>
            <a:r>
              <a:rPr lang="en-US" sz="4200" b="1" dirty="0" smtClean="0"/>
              <a:t>How is intelligence defined?</a:t>
            </a:r>
            <a:endParaRPr lang="en-US" sz="4200" b="1" dirty="0"/>
          </a:p>
        </p:txBody>
      </p:sp>
      <p:sp>
        <p:nvSpPr>
          <p:cNvPr id="2" name="Title 1"/>
          <p:cNvSpPr>
            <a:spLocks noGrp="1"/>
          </p:cNvSpPr>
          <p:nvPr>
            <p:ph type="title"/>
          </p:nvPr>
        </p:nvSpPr>
        <p:spPr>
          <a:xfrm>
            <a:off x="533401" y="1143001"/>
            <a:ext cx="8458200" cy="4714876"/>
          </a:xfrm>
        </p:spPr>
        <p:txBody>
          <a:bodyPr numCol="1">
            <a:normAutofit/>
          </a:bodyPr>
          <a:lstStyle/>
          <a:p>
            <a:pPr algn="l"/>
            <a:r>
              <a:rPr lang="en-US" sz="2800" dirty="0" smtClean="0">
                <a:latin typeface="Tahoma" pitchFamily="34" charset="0"/>
                <a:cs typeface="Tahoma" pitchFamily="34" charset="0"/>
              </a:rPr>
              <a:t>Intelligence-mental quality consisting of the ability to learn from experience, solve problems, and use knowledge to adapt to new situations.</a:t>
            </a:r>
            <a:br>
              <a:rPr lang="en-US" sz="2800" dirty="0" smtClean="0">
                <a:latin typeface="Tahoma" pitchFamily="34" charset="0"/>
                <a:cs typeface="Tahoma" pitchFamily="34" charset="0"/>
              </a:rPr>
            </a:br>
            <a:r>
              <a:rPr lang="en-US" sz="2800" dirty="0" smtClean="0">
                <a:latin typeface="Tahoma" pitchFamily="34" charset="0"/>
                <a:cs typeface="Tahoma" pitchFamily="34" charset="0"/>
              </a:rPr>
              <a:t/>
            </a:r>
            <a:br>
              <a:rPr lang="en-US" sz="2800" dirty="0" smtClean="0">
                <a:latin typeface="Tahoma" pitchFamily="34" charset="0"/>
                <a:cs typeface="Tahoma" pitchFamily="34" charset="0"/>
              </a:rPr>
            </a:br>
            <a:r>
              <a:rPr lang="en-US" sz="2800" dirty="0" smtClean="0">
                <a:latin typeface="Tahoma" pitchFamily="34" charset="0"/>
                <a:cs typeface="Tahoma" pitchFamily="34" charset="0"/>
              </a:rPr>
              <a:t>An intelligence test assesses people’s mental abilities and compares them with others, using numerical scores. </a:t>
            </a:r>
            <a:r>
              <a:rPr lang="en-US" sz="3200" dirty="0" smtClean="0">
                <a:latin typeface="Tahoma" pitchFamily="34" charset="0"/>
                <a:cs typeface="Tahoma" pitchFamily="34" charset="0"/>
              </a:rPr>
              <a:t/>
            </a:r>
            <a:br>
              <a:rPr lang="en-US" sz="3200" dirty="0" smtClean="0">
                <a:latin typeface="Tahoma" pitchFamily="34" charset="0"/>
                <a:cs typeface="Tahoma" pitchFamily="34" charset="0"/>
              </a:rPr>
            </a:br>
            <a:r>
              <a:rPr lang="en-US" sz="3200" dirty="0" smtClean="0">
                <a:latin typeface="Tahoma" pitchFamily="34" charset="0"/>
                <a:cs typeface="Tahoma" pitchFamily="34" charset="0"/>
              </a:rPr>
              <a:t/>
            </a:r>
            <a:br>
              <a:rPr lang="en-US" sz="3200" dirty="0" smtClean="0">
                <a:latin typeface="Tahoma" pitchFamily="34" charset="0"/>
                <a:cs typeface="Tahoma" pitchFamily="34" charset="0"/>
              </a:rPr>
            </a:br>
            <a:endParaRPr lang="en-US" sz="32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txBox="1">
            <a:spLocks/>
          </p:cNvSpPr>
          <p:nvPr/>
        </p:nvSpPr>
        <p:spPr>
          <a:xfrm>
            <a:off x="304800" y="914401"/>
            <a:ext cx="86868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2800" dirty="0">
                <a:ea typeface="Arial" charset="0"/>
                <a:cs typeface="Arial" charset="0"/>
              </a:rPr>
              <a:t>Fluid </a:t>
            </a:r>
            <a:r>
              <a:rPr lang="en-US" sz="2800" dirty="0" smtClean="0">
                <a:ea typeface="Arial" charset="0"/>
                <a:cs typeface="Arial" charset="0"/>
              </a:rPr>
              <a:t>intelligence</a:t>
            </a:r>
            <a:endParaRPr lang="en-US" sz="2800" dirty="0">
              <a:ea typeface="Arial" charset="0"/>
              <a:cs typeface="Arial" charset="0"/>
            </a:endParaRPr>
          </a:p>
          <a:p>
            <a:pPr lvl="1" eaLnBrk="1" hangingPunct="1">
              <a:spcBef>
                <a:spcPct val="20000"/>
              </a:spcBef>
              <a:buFont typeface="Arial" charset="0"/>
              <a:buChar char="–"/>
            </a:pPr>
            <a:r>
              <a:rPr lang="en-US" sz="2400" dirty="0" smtClean="0">
                <a:ea typeface="Arial" charset="0"/>
                <a:cs typeface="Arial" charset="0"/>
              </a:rPr>
              <a:t>Our ability to solve abstract problems &amp; pick up new information &amp; skills</a:t>
            </a:r>
          </a:p>
          <a:p>
            <a:pPr eaLnBrk="1" hangingPunct="1">
              <a:spcBef>
                <a:spcPct val="20000"/>
              </a:spcBef>
              <a:buFont typeface="Arial" charset="0"/>
              <a:buChar char="•"/>
            </a:pPr>
            <a:r>
              <a:rPr lang="en-US" sz="2800" dirty="0" smtClean="0">
                <a:ea typeface="Arial" charset="0"/>
                <a:cs typeface="Arial" charset="0"/>
              </a:rPr>
              <a:t>Crystallized intelligence</a:t>
            </a:r>
          </a:p>
          <a:p>
            <a:pPr lvl="1" eaLnBrk="1" hangingPunct="1">
              <a:spcBef>
                <a:spcPct val="20000"/>
              </a:spcBef>
              <a:buFont typeface="Arial" charset="0"/>
              <a:buChar char="–"/>
            </a:pPr>
            <a:r>
              <a:rPr lang="en-US" sz="2400" dirty="0" smtClean="0">
                <a:ea typeface="Arial" charset="0"/>
                <a:cs typeface="Arial" charset="0"/>
              </a:rPr>
              <a:t>Using knowledge accumulated over time</a:t>
            </a:r>
            <a:endParaRPr lang="en-US" sz="2800" dirty="0">
              <a:ea typeface="Arial" charset="0"/>
              <a:cs typeface="Arial" charset="0"/>
            </a:endParaRPr>
          </a:p>
        </p:txBody>
      </p:sp>
      <p:sp>
        <p:nvSpPr>
          <p:cNvPr id="6" name="Title 4"/>
          <p:cNvSpPr>
            <a:spLocks noGrp="1"/>
          </p:cNvSpPr>
          <p:nvPr>
            <p:ph type="body" idx="1"/>
          </p:nvPr>
        </p:nvSpPr>
        <p:spPr>
          <a:xfrm>
            <a:off x="381000" y="152400"/>
            <a:ext cx="8907808" cy="1245729"/>
          </a:xfrm>
        </p:spPr>
        <p:txBody>
          <a:bodyPr numCol="1">
            <a:normAutofit/>
          </a:bodyPr>
          <a:lstStyle/>
          <a:p>
            <a:pPr algn="ctr"/>
            <a:r>
              <a:rPr lang="en-US" sz="4200" b="1" dirty="0" smtClean="0">
                <a:latin typeface="Arial" charset="0"/>
                <a:ea typeface="Arial" charset="0"/>
                <a:cs typeface="Arial" charset="0"/>
              </a:rPr>
              <a:t>Intelligence</a:t>
            </a:r>
            <a:endParaRPr lang="en-US" sz="4200" b="1" dirty="0">
              <a:latin typeface="Arial" charset="0"/>
              <a:ea typeface="Arial" charset="0"/>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txBox="1">
            <a:spLocks/>
          </p:cNvSpPr>
          <p:nvPr/>
        </p:nvSpPr>
        <p:spPr>
          <a:xfrm>
            <a:off x="304800" y="914400"/>
            <a:ext cx="86868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2800" dirty="0" smtClean="0">
                <a:ea typeface="Arial" charset="0"/>
                <a:cs typeface="Arial" charset="0"/>
              </a:rPr>
              <a:t>Charles Spearman’s </a:t>
            </a:r>
            <a:r>
              <a:rPr lang="en-US" sz="2800" dirty="0">
                <a:ea typeface="Arial" charset="0"/>
                <a:cs typeface="Arial" charset="0"/>
              </a:rPr>
              <a:t>General </a:t>
            </a:r>
            <a:r>
              <a:rPr lang="en-US" sz="2800" dirty="0" smtClean="0">
                <a:ea typeface="Arial" charset="0"/>
                <a:cs typeface="Arial" charset="0"/>
              </a:rPr>
              <a:t>intelligence </a:t>
            </a:r>
            <a:r>
              <a:rPr lang="en-US" sz="2800" dirty="0">
                <a:ea typeface="Arial" charset="0"/>
                <a:cs typeface="Arial" charset="0"/>
              </a:rPr>
              <a:t>(g</a:t>
            </a:r>
            <a:r>
              <a:rPr lang="en-US" sz="2800" dirty="0" smtClean="0">
                <a:ea typeface="Arial" charset="0"/>
                <a:cs typeface="Arial" charset="0"/>
              </a:rPr>
              <a:t>): underlies specific mental abilities and is therefore measured by every task on an intelligence test</a:t>
            </a:r>
            <a:endParaRPr lang="en-US" sz="2800" dirty="0">
              <a:ea typeface="Arial" charset="0"/>
              <a:cs typeface="Arial" charset="0"/>
            </a:endParaRPr>
          </a:p>
          <a:p>
            <a:pPr lvl="1" eaLnBrk="1" hangingPunct="1">
              <a:spcBef>
                <a:spcPct val="20000"/>
              </a:spcBef>
              <a:buFont typeface="Arial" charset="0"/>
              <a:buChar char="–"/>
            </a:pPr>
            <a:r>
              <a:rPr lang="en-US" sz="2400" dirty="0">
                <a:ea typeface="Arial" charset="0"/>
                <a:cs typeface="Arial" charset="0"/>
              </a:rPr>
              <a:t>Factor </a:t>
            </a:r>
            <a:r>
              <a:rPr lang="en-US" sz="2400" dirty="0" smtClean="0">
                <a:ea typeface="Arial" charset="0"/>
                <a:cs typeface="Arial" charset="0"/>
              </a:rPr>
              <a:t>analysis: statistical technique that measures correlations between different items</a:t>
            </a:r>
          </a:p>
          <a:p>
            <a:pPr lvl="1" eaLnBrk="1" hangingPunct="1">
              <a:spcBef>
                <a:spcPct val="20000"/>
              </a:spcBef>
              <a:buFont typeface="Arial" charset="0"/>
              <a:buChar char="–"/>
            </a:pPr>
            <a:r>
              <a:rPr lang="en-US" sz="2400" dirty="0" smtClean="0">
                <a:ea typeface="Arial" charset="0"/>
                <a:cs typeface="Arial" charset="0"/>
              </a:rPr>
              <a:t>Several distinct abilities tend to cluster together and to correlate enough to define a general intelligence factor</a:t>
            </a:r>
            <a:endParaRPr lang="en-US" sz="2800" dirty="0">
              <a:ea typeface="Arial" charset="0"/>
              <a:cs typeface="Arial" charset="0"/>
            </a:endParaRPr>
          </a:p>
          <a:p>
            <a:pPr eaLnBrk="1" hangingPunct="1">
              <a:spcBef>
                <a:spcPct val="20000"/>
              </a:spcBef>
              <a:buFont typeface="Arial" charset="0"/>
              <a:buChar char="•"/>
            </a:pPr>
            <a:r>
              <a:rPr lang="en-US" sz="2800" dirty="0" smtClean="0">
                <a:ea typeface="Arial" charset="0"/>
                <a:cs typeface="Arial" charset="0"/>
              </a:rPr>
              <a:t>L.L. </a:t>
            </a:r>
            <a:r>
              <a:rPr lang="en-US" sz="2800" dirty="0" err="1" smtClean="0">
                <a:ea typeface="Arial" charset="0"/>
                <a:cs typeface="Arial" charset="0"/>
              </a:rPr>
              <a:t>Thurstone</a:t>
            </a:r>
            <a:r>
              <a:rPr lang="en-US" sz="2800" dirty="0" smtClean="0">
                <a:ea typeface="Arial" charset="0"/>
                <a:cs typeface="Arial" charset="0"/>
              </a:rPr>
              <a:t>: Seven </a:t>
            </a:r>
            <a:r>
              <a:rPr lang="en-US" sz="2800" dirty="0">
                <a:ea typeface="Arial" charset="0"/>
                <a:cs typeface="Arial" charset="0"/>
              </a:rPr>
              <a:t>clusters of primary mental abilities: </a:t>
            </a:r>
          </a:p>
          <a:p>
            <a:pPr eaLnBrk="1" hangingPunct="1">
              <a:spcBef>
                <a:spcPct val="20000"/>
              </a:spcBef>
              <a:buFont typeface="Arial" charset="0"/>
              <a:buChar char="•"/>
            </a:pPr>
            <a:r>
              <a:rPr lang="en-US" sz="2600" dirty="0">
                <a:ea typeface="Arial" charset="0"/>
                <a:cs typeface="Arial" charset="0"/>
              </a:rPr>
              <a:t>Word fluency, Verbal comprehension, Spatial ability, Perceptual speed, Numerical ability, Inductive reasoning, and Memory</a:t>
            </a:r>
          </a:p>
          <a:p>
            <a:pPr marL="457200" lvl="1" indent="0" eaLnBrk="1" hangingPunct="1">
              <a:spcBef>
                <a:spcPct val="20000"/>
              </a:spcBef>
            </a:pPr>
            <a:endParaRPr lang="en-US" sz="2400" dirty="0" smtClean="0">
              <a:ea typeface="Arial" charset="0"/>
              <a:cs typeface="Arial" charset="0"/>
            </a:endParaRPr>
          </a:p>
        </p:txBody>
      </p:sp>
      <p:sp>
        <p:nvSpPr>
          <p:cNvPr id="6" name="Title 4"/>
          <p:cNvSpPr>
            <a:spLocks noGrp="1"/>
          </p:cNvSpPr>
          <p:nvPr>
            <p:ph type="body" idx="1"/>
          </p:nvPr>
        </p:nvSpPr>
        <p:spPr>
          <a:xfrm>
            <a:off x="381000" y="152400"/>
            <a:ext cx="8907808" cy="1245729"/>
          </a:xfrm>
        </p:spPr>
        <p:txBody>
          <a:bodyPr numCol="1">
            <a:normAutofit/>
          </a:bodyPr>
          <a:lstStyle/>
          <a:p>
            <a:pPr algn="ctr"/>
            <a:r>
              <a:rPr lang="en-US" sz="4200" b="1" dirty="0" smtClean="0">
                <a:latin typeface="Arial" charset="0"/>
                <a:ea typeface="Arial" charset="0"/>
                <a:cs typeface="Arial" charset="0"/>
              </a:rPr>
              <a:t>Theories of Intelligence</a:t>
            </a:r>
            <a:endParaRPr lang="en-US" sz="4200" b="1" dirty="0">
              <a:latin typeface="Arial" charset="0"/>
              <a:ea typeface="Arial" charset="0"/>
              <a:cs typeface="Arial" charset="0"/>
            </a:endParaRPr>
          </a:p>
        </p:txBody>
      </p:sp>
    </p:spTree>
    <p:extLst>
      <p:ext uri="{BB962C8B-B14F-4D97-AF65-F5344CB8AC3E}">
        <p14:creationId xmlns:p14="http://schemas.microsoft.com/office/powerpoint/2010/main" val="25388512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6096000" y="4579545"/>
            <a:ext cx="2641600" cy="1981200"/>
          </a:xfrm>
          <a:prstGeom prst="rect">
            <a:avLst/>
          </a:prstGeom>
        </p:spPr>
      </p:pic>
      <p:sp>
        <p:nvSpPr>
          <p:cNvPr id="12291" name="Content Placeholder 2"/>
          <p:cNvSpPr txBox="1">
            <a:spLocks/>
          </p:cNvSpPr>
          <p:nvPr/>
        </p:nvSpPr>
        <p:spPr>
          <a:xfrm>
            <a:off x="369277" y="881856"/>
            <a:ext cx="8450873" cy="5671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2400" dirty="0" smtClean="0">
                <a:ea typeface="Arial" charset="0"/>
                <a:cs typeface="Arial" charset="0"/>
              </a:rPr>
              <a:t>Howard Gardner’s </a:t>
            </a:r>
            <a:r>
              <a:rPr lang="en-US" sz="2400" dirty="0">
                <a:ea typeface="Arial" charset="0"/>
                <a:cs typeface="Arial" charset="0"/>
              </a:rPr>
              <a:t>Eight Intelligences</a:t>
            </a:r>
          </a:p>
          <a:p>
            <a:pPr lvl="1" eaLnBrk="1" hangingPunct="1">
              <a:spcBef>
                <a:spcPct val="20000"/>
              </a:spcBef>
              <a:buFont typeface="Arial" charset="0"/>
              <a:buChar char="–"/>
            </a:pPr>
            <a:r>
              <a:rPr lang="en-US" sz="2400" dirty="0" smtClean="0">
                <a:ea typeface="Arial" charset="0"/>
                <a:cs typeface="Arial" charset="0"/>
              </a:rPr>
              <a:t>Linguistic                            </a:t>
            </a:r>
            <a:endParaRPr lang="en-US" sz="2400" dirty="0">
              <a:ea typeface="Arial" charset="0"/>
              <a:cs typeface="Arial" charset="0"/>
            </a:endParaRPr>
          </a:p>
          <a:p>
            <a:pPr lvl="1" eaLnBrk="1" hangingPunct="1">
              <a:spcBef>
                <a:spcPct val="20000"/>
              </a:spcBef>
              <a:buFont typeface="Arial" charset="0"/>
              <a:buChar char="–"/>
            </a:pPr>
            <a:r>
              <a:rPr lang="en-US" sz="2400" dirty="0">
                <a:ea typeface="Arial" charset="0"/>
                <a:cs typeface="Arial" charset="0"/>
              </a:rPr>
              <a:t>Logical-mathematical</a:t>
            </a:r>
          </a:p>
          <a:p>
            <a:pPr lvl="1" eaLnBrk="1" hangingPunct="1">
              <a:spcBef>
                <a:spcPct val="20000"/>
              </a:spcBef>
              <a:buFont typeface="Arial" charset="0"/>
              <a:buChar char="–"/>
            </a:pPr>
            <a:r>
              <a:rPr lang="en-US" sz="2400" dirty="0">
                <a:ea typeface="Arial" charset="0"/>
                <a:cs typeface="Arial" charset="0"/>
              </a:rPr>
              <a:t>Musical</a:t>
            </a:r>
          </a:p>
          <a:p>
            <a:pPr lvl="1" eaLnBrk="1" hangingPunct="1">
              <a:spcBef>
                <a:spcPct val="20000"/>
              </a:spcBef>
              <a:buFont typeface="Arial" charset="0"/>
              <a:buChar char="–"/>
            </a:pPr>
            <a:r>
              <a:rPr lang="en-US" sz="2400" dirty="0" smtClean="0">
                <a:ea typeface="Arial" charset="0"/>
                <a:cs typeface="Arial" charset="0"/>
              </a:rPr>
              <a:t>Spatial</a:t>
            </a:r>
            <a:endParaRPr lang="en-US" sz="2400" dirty="0">
              <a:ea typeface="Arial" charset="0"/>
              <a:cs typeface="Arial" charset="0"/>
            </a:endParaRPr>
          </a:p>
          <a:p>
            <a:pPr marL="457200" lvl="1" indent="0" eaLnBrk="1" hangingPunct="1">
              <a:spcBef>
                <a:spcPct val="20000"/>
              </a:spcBef>
            </a:pPr>
            <a:endParaRPr lang="en-US" sz="2400" dirty="0">
              <a:ea typeface="Arial" charset="0"/>
              <a:cs typeface="Arial" charset="0"/>
            </a:endParaRPr>
          </a:p>
          <a:p>
            <a:pPr eaLnBrk="1" hangingPunct="1">
              <a:spcBef>
                <a:spcPct val="20000"/>
              </a:spcBef>
              <a:buFont typeface="Arial" charset="0"/>
              <a:buChar char="•"/>
            </a:pPr>
            <a:r>
              <a:rPr lang="en-US" sz="2400" dirty="0" smtClean="0">
                <a:ea typeface="Arial" charset="0"/>
                <a:cs typeface="Arial" charset="0"/>
              </a:rPr>
              <a:t>Daniel Goleman- </a:t>
            </a:r>
            <a:r>
              <a:rPr lang="en-US" sz="2400" i="1" dirty="0" smtClean="0">
                <a:ea typeface="Arial" charset="0"/>
                <a:cs typeface="Arial" charset="0"/>
              </a:rPr>
              <a:t>EQ</a:t>
            </a:r>
          </a:p>
          <a:p>
            <a:pPr lvl="1" eaLnBrk="1" hangingPunct="1">
              <a:spcBef>
                <a:spcPct val="20000"/>
              </a:spcBef>
              <a:buFont typeface="Arial" charset="0"/>
              <a:buChar char="•"/>
            </a:pPr>
            <a:r>
              <a:rPr lang="en-US" sz="2400" dirty="0" smtClean="0">
                <a:ea typeface="Arial" charset="0"/>
                <a:cs typeface="Arial" charset="0"/>
              </a:rPr>
              <a:t>Emotional intelligence-similar to </a:t>
            </a:r>
            <a:r>
              <a:rPr lang="en-US" sz="2400" dirty="0">
                <a:ea typeface="Arial" charset="0"/>
                <a:cs typeface="Arial" charset="0"/>
              </a:rPr>
              <a:t> </a:t>
            </a:r>
            <a:r>
              <a:rPr lang="en-US" sz="2400" dirty="0" smtClean="0">
                <a:ea typeface="Arial" charset="0"/>
                <a:cs typeface="Arial" charset="0"/>
              </a:rPr>
              <a:t>                           Gardner’s interpersonal &amp; intra-                                  personal intelligences</a:t>
            </a:r>
          </a:p>
          <a:p>
            <a:pPr lvl="2" eaLnBrk="1" hangingPunct="1">
              <a:spcBef>
                <a:spcPct val="20000"/>
              </a:spcBef>
              <a:buFont typeface="Arial" charset="0"/>
              <a:buChar char="•"/>
            </a:pPr>
            <a:endParaRPr lang="en-US" sz="2400" dirty="0" smtClean="0">
              <a:ea typeface="Arial" charset="0"/>
              <a:cs typeface="Arial" charset="0"/>
            </a:endParaRPr>
          </a:p>
        </p:txBody>
      </p:sp>
      <p:sp>
        <p:nvSpPr>
          <p:cNvPr id="6" name="Title 4"/>
          <p:cNvSpPr txBox="1">
            <a:spLocks/>
          </p:cNvSpPr>
          <p:nvPr/>
        </p:nvSpPr>
        <p:spPr>
          <a:xfrm>
            <a:off x="381000" y="152400"/>
            <a:ext cx="8907808" cy="1245729"/>
          </a:xfrm>
          <a:prstGeom prst="rect">
            <a:avLst/>
          </a:prstGeom>
        </p:spPr>
        <p:txBody>
          <a:bodyPr numCol="1">
            <a:norm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marL="68580" indent="0" algn="ctr" fontAlgn="auto">
              <a:spcAft>
                <a:spcPts val="0"/>
              </a:spcAft>
              <a:buNone/>
            </a:pPr>
            <a:r>
              <a:rPr lang="en-US" sz="4200" b="1" dirty="0" smtClean="0">
                <a:latin typeface="Arial" charset="0"/>
                <a:ea typeface="Arial" charset="0"/>
                <a:cs typeface="Arial" charset="0"/>
              </a:rPr>
              <a:t>Theories of Intelligence</a:t>
            </a:r>
            <a:endParaRPr lang="en-US" sz="4200" b="1" dirty="0">
              <a:latin typeface="Arial" charset="0"/>
              <a:ea typeface="Arial" charset="0"/>
              <a:cs typeface="Arial" charset="0"/>
            </a:endParaRPr>
          </a:p>
        </p:txBody>
      </p:sp>
      <p:sp>
        <p:nvSpPr>
          <p:cNvPr id="4" name="TextBox 3"/>
          <p:cNvSpPr txBox="1"/>
          <p:nvPr/>
        </p:nvSpPr>
        <p:spPr>
          <a:xfrm>
            <a:off x="4594713" y="1291705"/>
            <a:ext cx="3537531" cy="1791260"/>
          </a:xfrm>
          <a:prstGeom prst="rect">
            <a:avLst/>
          </a:prstGeom>
          <a:noFill/>
        </p:spPr>
        <p:txBody>
          <a:bodyPr wrap="square" rtlCol="0">
            <a:spAutoFit/>
          </a:bodyPr>
          <a:lstStyle/>
          <a:p>
            <a:pPr lvl="1" eaLnBrk="1" hangingPunct="1">
              <a:spcBef>
                <a:spcPct val="20000"/>
              </a:spcBef>
              <a:buFont typeface="Arial" charset="0"/>
              <a:buChar char="–"/>
            </a:pPr>
            <a:r>
              <a:rPr lang="en-US" sz="2400" dirty="0">
                <a:ea typeface="Arial" charset="0"/>
                <a:cs typeface="Arial" charset="0"/>
              </a:rPr>
              <a:t>Bodily-kinesthetic</a:t>
            </a:r>
          </a:p>
          <a:p>
            <a:pPr lvl="1" eaLnBrk="1" hangingPunct="1">
              <a:spcBef>
                <a:spcPct val="20000"/>
              </a:spcBef>
              <a:buFont typeface="Arial" charset="0"/>
              <a:buChar char="–"/>
            </a:pPr>
            <a:r>
              <a:rPr lang="en-US" sz="2400" dirty="0">
                <a:ea typeface="Arial" charset="0"/>
                <a:cs typeface="Arial" charset="0"/>
              </a:rPr>
              <a:t>Intrapersonal</a:t>
            </a:r>
          </a:p>
          <a:p>
            <a:pPr lvl="1" eaLnBrk="1" hangingPunct="1">
              <a:spcBef>
                <a:spcPct val="20000"/>
              </a:spcBef>
              <a:buFont typeface="Arial" charset="0"/>
              <a:buChar char="–"/>
            </a:pPr>
            <a:r>
              <a:rPr lang="en-US" sz="2400" dirty="0">
                <a:ea typeface="Arial" charset="0"/>
                <a:cs typeface="Arial" charset="0"/>
              </a:rPr>
              <a:t>Interpersonal</a:t>
            </a:r>
          </a:p>
          <a:p>
            <a:pPr lvl="1" eaLnBrk="1" hangingPunct="1">
              <a:spcBef>
                <a:spcPct val="20000"/>
              </a:spcBef>
              <a:buFont typeface="Arial" charset="0"/>
              <a:buChar char="–"/>
            </a:pPr>
            <a:r>
              <a:rPr lang="en-US" sz="2400" dirty="0">
                <a:ea typeface="Arial" charset="0"/>
                <a:cs typeface="Arial" charset="0"/>
              </a:rPr>
              <a:t>Naturalist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2" descr="C:\Users\KKorek\Documents\ABCFiles\2013 Myers AP 2e\Images\ImageJPGs_Module60\ImageJPGs_Module60\MyAP2e_60UN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6477000" y="3352800"/>
            <a:ext cx="2552700"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Content Placeholder 2"/>
          <p:cNvSpPr txBox="1">
            <a:spLocks/>
          </p:cNvSpPr>
          <p:nvPr/>
        </p:nvSpPr>
        <p:spPr>
          <a:xfrm>
            <a:off x="228600" y="838200"/>
            <a:ext cx="89154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571500" indent="-571500" eaLnBrk="1" hangingPunct="1">
              <a:spcBef>
                <a:spcPct val="20000"/>
              </a:spcBef>
              <a:buFont typeface="Wingdings" panose="05000000000000000000" pitchFamily="2" charset="2"/>
              <a:buChar char="v"/>
            </a:pPr>
            <a:r>
              <a:rPr lang="en-US" sz="2800" dirty="0" smtClean="0">
                <a:ea typeface="Arial" charset="0"/>
                <a:cs typeface="Arial" charset="0"/>
              </a:rPr>
              <a:t>Robert Sternberg’s 3 Intelligences</a:t>
            </a:r>
          </a:p>
          <a:p>
            <a:pPr marL="971550" lvl="1" indent="-571500" eaLnBrk="1" hangingPunct="1">
              <a:spcBef>
                <a:spcPct val="20000"/>
              </a:spcBef>
              <a:buFont typeface="Wingdings" panose="05000000000000000000" pitchFamily="2" charset="2"/>
              <a:buChar char="§"/>
            </a:pPr>
            <a:r>
              <a:rPr lang="en-US" sz="2600" i="1" dirty="0" err="1" smtClean="0">
                <a:ea typeface="Arial" charset="0"/>
                <a:cs typeface="Arial" charset="0"/>
              </a:rPr>
              <a:t>Triarchic</a:t>
            </a:r>
            <a:r>
              <a:rPr lang="en-US" sz="2600" i="1" dirty="0" smtClean="0">
                <a:ea typeface="Arial" charset="0"/>
                <a:cs typeface="Arial" charset="0"/>
              </a:rPr>
              <a:t> theory</a:t>
            </a:r>
            <a:endParaRPr lang="en-US" sz="2600" i="1" dirty="0">
              <a:ea typeface="Arial" charset="0"/>
              <a:cs typeface="Arial" charset="0"/>
            </a:endParaRPr>
          </a:p>
          <a:p>
            <a:pPr lvl="2" eaLnBrk="1" hangingPunct="1">
              <a:spcBef>
                <a:spcPct val="20000"/>
              </a:spcBef>
              <a:buFont typeface="Arial" charset="0"/>
              <a:buChar char="–"/>
            </a:pPr>
            <a:r>
              <a:rPr lang="en-US" sz="2400" dirty="0" smtClean="0">
                <a:ea typeface="Arial" charset="0"/>
                <a:cs typeface="Arial" charset="0"/>
              </a:rPr>
              <a:t>Analytical </a:t>
            </a:r>
            <a:r>
              <a:rPr lang="en-US" sz="2400" dirty="0">
                <a:ea typeface="Arial" charset="0"/>
                <a:cs typeface="Arial" charset="0"/>
              </a:rPr>
              <a:t>(academic </a:t>
            </a:r>
            <a:r>
              <a:rPr lang="en-US" sz="2400" dirty="0" smtClean="0">
                <a:ea typeface="Arial" charset="0"/>
                <a:cs typeface="Arial" charset="0"/>
              </a:rPr>
              <a:t>problem-solving) intelligence: present well-defined problems with only one right answer</a:t>
            </a:r>
            <a:endParaRPr lang="en-US" sz="2400" dirty="0">
              <a:ea typeface="Arial" charset="0"/>
              <a:cs typeface="Arial" charset="0"/>
            </a:endParaRPr>
          </a:p>
          <a:p>
            <a:pPr lvl="2" eaLnBrk="1" hangingPunct="1">
              <a:spcBef>
                <a:spcPct val="20000"/>
              </a:spcBef>
              <a:buFont typeface="Arial" charset="0"/>
              <a:buChar char="–"/>
            </a:pPr>
            <a:r>
              <a:rPr lang="en-US" sz="2400" dirty="0">
                <a:ea typeface="Arial" charset="0"/>
                <a:cs typeface="Arial" charset="0"/>
              </a:rPr>
              <a:t>Creating </a:t>
            </a:r>
            <a:r>
              <a:rPr lang="en-US" sz="2400" dirty="0" smtClean="0">
                <a:ea typeface="Arial" charset="0"/>
                <a:cs typeface="Arial" charset="0"/>
              </a:rPr>
              <a:t>intelligence: reacting </a:t>
            </a:r>
            <a:r>
              <a:rPr lang="en-US" sz="2400" dirty="0" smtClean="0">
                <a:ea typeface="Arial" charset="0"/>
                <a:cs typeface="Arial" charset="0"/>
              </a:rPr>
              <a:t>                                            adaptively </a:t>
            </a:r>
            <a:r>
              <a:rPr lang="en-US" sz="2400" dirty="0" smtClean="0">
                <a:ea typeface="Arial" charset="0"/>
                <a:cs typeface="Arial" charset="0"/>
              </a:rPr>
              <a:t>to inventive situations and </a:t>
            </a:r>
            <a:r>
              <a:rPr lang="en-US" sz="2400" dirty="0" smtClean="0">
                <a:ea typeface="Arial" charset="0"/>
                <a:cs typeface="Arial" charset="0"/>
              </a:rPr>
              <a:t>                                generating innovative ideas</a:t>
            </a:r>
            <a:endParaRPr lang="en-US" sz="2400" dirty="0">
              <a:ea typeface="Arial" charset="0"/>
              <a:cs typeface="Arial" charset="0"/>
            </a:endParaRPr>
          </a:p>
          <a:p>
            <a:pPr lvl="2" eaLnBrk="1" hangingPunct="1">
              <a:spcBef>
                <a:spcPct val="20000"/>
              </a:spcBef>
              <a:buFont typeface="Arial" charset="0"/>
              <a:buChar char="–"/>
            </a:pPr>
            <a:r>
              <a:rPr lang="en-US" sz="2400" dirty="0">
                <a:ea typeface="Arial" charset="0"/>
                <a:cs typeface="Arial" charset="0"/>
              </a:rPr>
              <a:t>Practical </a:t>
            </a:r>
            <a:r>
              <a:rPr lang="en-US" sz="2400" dirty="0" smtClean="0">
                <a:ea typeface="Arial" charset="0"/>
                <a:cs typeface="Arial" charset="0"/>
              </a:rPr>
              <a:t>intelligence- required for </a:t>
            </a:r>
            <a:r>
              <a:rPr lang="en-US" sz="2400" dirty="0" smtClean="0">
                <a:ea typeface="Arial" charset="0"/>
                <a:cs typeface="Arial" charset="0"/>
              </a:rPr>
              <a:t>                                                everyday </a:t>
            </a:r>
            <a:r>
              <a:rPr lang="en-US" sz="2400" dirty="0" smtClean="0">
                <a:ea typeface="Arial" charset="0"/>
                <a:cs typeface="Arial" charset="0"/>
              </a:rPr>
              <a:t>tasks, which may be </a:t>
            </a:r>
            <a:r>
              <a:rPr lang="en-US" sz="2400" dirty="0" smtClean="0">
                <a:ea typeface="Arial" charset="0"/>
                <a:cs typeface="Arial" charset="0"/>
              </a:rPr>
              <a:t>ill-                                              defined </a:t>
            </a:r>
            <a:r>
              <a:rPr lang="en-US" sz="2400" dirty="0" smtClean="0">
                <a:ea typeface="Arial" charset="0"/>
                <a:cs typeface="Arial" charset="0"/>
              </a:rPr>
              <a:t>with multiple solutions</a:t>
            </a:r>
            <a:endParaRPr lang="en-US" sz="2400" dirty="0">
              <a:ea typeface="Arial" charset="0"/>
              <a:cs typeface="Arial" charset="0"/>
            </a:endParaRPr>
          </a:p>
        </p:txBody>
      </p:sp>
      <p:sp>
        <p:nvSpPr>
          <p:cNvPr id="4" name="Title 4"/>
          <p:cNvSpPr txBox="1">
            <a:spLocks/>
          </p:cNvSpPr>
          <p:nvPr/>
        </p:nvSpPr>
        <p:spPr>
          <a:xfrm>
            <a:off x="381000" y="152400"/>
            <a:ext cx="8907808" cy="1245729"/>
          </a:xfrm>
          <a:prstGeom prst="rect">
            <a:avLst/>
          </a:prstGeom>
        </p:spPr>
        <p:txBody>
          <a:bodyPr numCol="1">
            <a:normAutofit/>
          </a:bodyPr>
          <a:lst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a:lstStyle>
          <a:p>
            <a:pPr marL="68580" indent="0" algn="ctr" fontAlgn="auto">
              <a:spcAft>
                <a:spcPts val="0"/>
              </a:spcAft>
              <a:buNone/>
            </a:pPr>
            <a:r>
              <a:rPr lang="en-US" sz="4200" b="1" dirty="0" smtClean="0">
                <a:latin typeface="Arial" charset="0"/>
                <a:ea typeface="Arial" charset="0"/>
                <a:cs typeface="Arial" charset="0"/>
              </a:rPr>
              <a:t>Theories of Intelligence</a:t>
            </a:r>
            <a:endParaRPr lang="en-US" sz="4200" b="1" dirty="0">
              <a:latin typeface="Arial" charset="0"/>
              <a:ea typeface="Arial" charset="0"/>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2" descr="C:\Users\KKorek\Documents\ABCFiles\2013 Myers AP 2e\Images\ImageJPGs_Module61\ImageJPGs_Module61\MyAP2e_61UN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5781675" y="2387600"/>
            <a:ext cx="3362325" cy="44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itle 4"/>
          <p:cNvSpPr>
            <a:spLocks noGrp="1"/>
          </p:cNvSpPr>
          <p:nvPr>
            <p:ph type="title"/>
          </p:nvPr>
        </p:nvSpPr>
        <p:spPr>
          <a:xfrm>
            <a:off x="5862" y="152400"/>
            <a:ext cx="9144000" cy="914400"/>
          </a:xfrm>
        </p:spPr>
        <p:txBody>
          <a:bodyPr numCol="1" rtlCol="0">
            <a:normAutofit/>
          </a:bodyPr>
          <a:lstStyle/>
          <a:p>
            <a:pPr algn="ctr">
              <a:spcAft>
                <a:spcPts val="0"/>
              </a:spcAft>
              <a:defRPr/>
            </a:pPr>
            <a:r>
              <a:rPr lang="en-US" sz="4200" b="1" dirty="0" smtClean="0">
                <a:latin typeface="Arial" panose="020B0604020202020204" pitchFamily="34" charset="0"/>
                <a:cs typeface="Arial" panose="020B0604020202020204" pitchFamily="34" charset="0"/>
              </a:rPr>
              <a:t>Intelligence Testing</a:t>
            </a:r>
            <a:endParaRPr lang="en-US" sz="4200" b="1" dirty="0" smtClean="0">
              <a:latin typeface="Arial" panose="020B0604020202020204" pitchFamily="34" charset="0"/>
              <a:cs typeface="Arial" panose="020B0604020202020204" pitchFamily="34" charset="0"/>
            </a:endParaRPr>
          </a:p>
        </p:txBody>
      </p:sp>
      <p:sp>
        <p:nvSpPr>
          <p:cNvPr id="25603" name="Content Placeholder 2"/>
          <p:cNvSpPr txBox="1">
            <a:spLocks/>
          </p:cNvSpPr>
          <p:nvPr/>
        </p:nvSpPr>
        <p:spPr>
          <a:xfrm>
            <a:off x="381000" y="762000"/>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3200" dirty="0">
                <a:ea typeface="Arial" charset="0"/>
                <a:cs typeface="Arial" charset="0"/>
              </a:rPr>
              <a:t>Alfred Binet</a:t>
            </a:r>
          </a:p>
          <a:p>
            <a:pPr lvl="1" eaLnBrk="1" hangingPunct="1">
              <a:spcBef>
                <a:spcPct val="20000"/>
              </a:spcBef>
              <a:buFont typeface="Arial" charset="0"/>
              <a:buChar char="–"/>
            </a:pPr>
            <a:r>
              <a:rPr lang="en-US" sz="2800" dirty="0">
                <a:ea typeface="Arial" charset="0"/>
                <a:cs typeface="Arial" charset="0"/>
              </a:rPr>
              <a:t>Identifying </a:t>
            </a:r>
            <a:r>
              <a:rPr lang="en-US" sz="2800" dirty="0" smtClean="0">
                <a:ea typeface="Arial" charset="0"/>
                <a:cs typeface="Arial" charset="0"/>
              </a:rPr>
              <a:t>school </a:t>
            </a:r>
            <a:r>
              <a:rPr lang="en-US" sz="2800" dirty="0">
                <a:ea typeface="Arial" charset="0"/>
                <a:cs typeface="Arial" charset="0"/>
              </a:rPr>
              <a:t>children </a:t>
            </a:r>
            <a:r>
              <a:rPr lang="en-US" sz="2800" dirty="0" smtClean="0">
                <a:ea typeface="Arial" charset="0"/>
                <a:cs typeface="Arial" charset="0"/>
              </a:rPr>
              <a:t>who might </a:t>
            </a:r>
            <a:r>
              <a:rPr lang="en-US" sz="2800" dirty="0" smtClean="0">
                <a:ea typeface="Arial" charset="0"/>
                <a:cs typeface="Arial" charset="0"/>
              </a:rPr>
              <a:t>need </a:t>
            </a:r>
            <a:r>
              <a:rPr lang="en-US" sz="2800" dirty="0" smtClean="0">
                <a:ea typeface="Arial" charset="0"/>
                <a:cs typeface="Arial" charset="0"/>
              </a:rPr>
              <a:t>educational</a:t>
            </a:r>
            <a:r>
              <a:rPr lang="en-US" sz="2800" dirty="0" smtClean="0">
                <a:ea typeface="Arial" charset="0"/>
                <a:cs typeface="Arial" charset="0"/>
              </a:rPr>
              <a:t> </a:t>
            </a:r>
            <a:r>
              <a:rPr lang="en-US" sz="2800" dirty="0">
                <a:ea typeface="Arial" charset="0"/>
                <a:cs typeface="Arial" charset="0"/>
              </a:rPr>
              <a:t>assistance</a:t>
            </a:r>
          </a:p>
          <a:p>
            <a:pPr lvl="1" eaLnBrk="1" hangingPunct="1">
              <a:spcBef>
                <a:spcPct val="20000"/>
              </a:spcBef>
              <a:buFont typeface="Arial" charset="0"/>
              <a:buChar char="–"/>
            </a:pPr>
            <a:r>
              <a:rPr lang="en-US" sz="2800" dirty="0" smtClean="0">
                <a:ea typeface="Arial" charset="0"/>
                <a:cs typeface="Arial" charset="0"/>
              </a:rPr>
              <a:t>Created a standardized                                         test that would determine a                                              child’s </a:t>
            </a:r>
            <a:r>
              <a:rPr lang="en-US" sz="2800" dirty="0">
                <a:ea typeface="Arial" charset="0"/>
                <a:cs typeface="Arial" charset="0"/>
              </a:rPr>
              <a:t>m</a:t>
            </a:r>
            <a:r>
              <a:rPr lang="en-US" sz="2800" dirty="0" smtClean="0">
                <a:ea typeface="Arial" charset="0"/>
                <a:cs typeface="Arial" charset="0"/>
              </a:rPr>
              <a:t>ental age: the level                                       of </a:t>
            </a:r>
            <a:r>
              <a:rPr lang="en-US" sz="2800" dirty="0" smtClean="0">
                <a:ea typeface="Arial" charset="0"/>
                <a:cs typeface="Arial" charset="0"/>
              </a:rPr>
              <a:t>performance</a:t>
            </a:r>
            <a:r>
              <a:rPr lang="en-US" sz="2800" dirty="0" smtClean="0">
                <a:ea typeface="Arial" charset="0"/>
                <a:cs typeface="Arial" charset="0"/>
              </a:rPr>
              <a:t>                                        performance </a:t>
            </a:r>
            <a:r>
              <a:rPr lang="en-US" sz="2800" dirty="0" smtClean="0">
                <a:ea typeface="Arial" charset="0"/>
                <a:cs typeface="Arial" charset="0"/>
              </a:rPr>
              <a:t>typically </a:t>
            </a:r>
            <a:r>
              <a:rPr lang="en-US" sz="2800" dirty="0" smtClean="0">
                <a:ea typeface="Arial" charset="0"/>
                <a:cs typeface="Arial" charset="0"/>
              </a:rPr>
              <a:t>                                      associated </a:t>
            </a:r>
            <a:r>
              <a:rPr lang="en-US" sz="2800" dirty="0" smtClean="0">
                <a:ea typeface="Arial" charset="0"/>
                <a:cs typeface="Arial" charset="0"/>
              </a:rPr>
              <a:t>with a certain </a:t>
            </a:r>
            <a:r>
              <a:rPr lang="en-US" sz="2800" dirty="0" smtClean="0">
                <a:ea typeface="Arial" charset="0"/>
                <a:cs typeface="Arial" charset="0"/>
              </a:rPr>
              <a:t>                           chronological age</a:t>
            </a:r>
          </a:p>
          <a:p>
            <a:pPr lvl="1" eaLnBrk="1" hangingPunct="1">
              <a:spcBef>
                <a:spcPct val="20000"/>
              </a:spcBef>
              <a:buFont typeface="Arial" charset="0"/>
              <a:buChar char="–"/>
            </a:pPr>
            <a:r>
              <a:rPr lang="en-US" sz="2800" dirty="0" smtClean="0">
                <a:ea typeface="Arial" charset="0"/>
                <a:cs typeface="Arial" charset="0"/>
              </a:rPr>
              <a:t>Allowed him to differentiate                               between children functioning                                at different levels</a:t>
            </a:r>
            <a:endParaRPr lang="en-US" sz="2800" dirty="0">
              <a:ea typeface="Arial" charset="0"/>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Content Placeholder 2"/>
          <p:cNvSpPr txBox="1">
            <a:spLocks/>
          </p:cNvSpPr>
          <p:nvPr/>
        </p:nvSpPr>
        <p:spPr>
          <a:xfrm>
            <a:off x="381000" y="304800"/>
            <a:ext cx="8763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endParaRPr lang="en-US" sz="3200" dirty="0" smtClean="0">
              <a:ea typeface="Arial" charset="0"/>
              <a:cs typeface="Arial" charset="0"/>
            </a:endParaRPr>
          </a:p>
          <a:p>
            <a:pPr eaLnBrk="1" hangingPunct="1">
              <a:spcBef>
                <a:spcPct val="20000"/>
              </a:spcBef>
              <a:buFont typeface="Arial" charset="0"/>
              <a:buChar char="•"/>
            </a:pPr>
            <a:r>
              <a:rPr lang="en-US" sz="3200" dirty="0" smtClean="0">
                <a:ea typeface="Arial" charset="0"/>
                <a:cs typeface="Arial" charset="0"/>
              </a:rPr>
              <a:t>Lewis </a:t>
            </a:r>
            <a:r>
              <a:rPr lang="en-US" sz="3200" dirty="0" err="1" smtClean="0">
                <a:ea typeface="Arial" charset="0"/>
                <a:cs typeface="Arial" charset="0"/>
              </a:rPr>
              <a:t>Terman</a:t>
            </a:r>
            <a:r>
              <a:rPr lang="en-US" sz="3200" dirty="0" smtClean="0">
                <a:ea typeface="Arial" charset="0"/>
                <a:cs typeface="Arial" charset="0"/>
              </a:rPr>
              <a:t>-used </a:t>
            </a:r>
            <a:r>
              <a:rPr lang="en-US" sz="3200" dirty="0" err="1" smtClean="0">
                <a:ea typeface="Arial" charset="0"/>
                <a:cs typeface="Arial" charset="0"/>
              </a:rPr>
              <a:t>Binet’s</a:t>
            </a:r>
            <a:r>
              <a:rPr lang="en-US" sz="3200" dirty="0" smtClean="0">
                <a:ea typeface="Arial" charset="0"/>
                <a:cs typeface="Arial" charset="0"/>
              </a:rPr>
              <a:t> system to create the intelligence quotient (IQ):</a:t>
            </a:r>
          </a:p>
          <a:p>
            <a:pPr lvl="2" eaLnBrk="1" hangingPunct="1">
              <a:spcBef>
                <a:spcPct val="20000"/>
              </a:spcBef>
              <a:buFont typeface="Arial" charset="0"/>
              <a:buChar char="•"/>
            </a:pPr>
            <a:r>
              <a:rPr lang="en-US" sz="3200" dirty="0">
                <a:ea typeface="Arial" charset="0"/>
                <a:cs typeface="Arial" charset="0"/>
              </a:rPr>
              <a:t>IQ = (mental age/chronological age) X 100</a:t>
            </a:r>
          </a:p>
          <a:p>
            <a:pPr lvl="2" eaLnBrk="1" hangingPunct="1">
              <a:spcBef>
                <a:spcPct val="20000"/>
              </a:spcBef>
              <a:buFont typeface="Arial" charset="0"/>
              <a:buChar char="•"/>
            </a:pPr>
            <a:r>
              <a:rPr lang="en-US" sz="3200" dirty="0">
                <a:ea typeface="Arial" charset="0"/>
                <a:cs typeface="Arial" charset="0"/>
              </a:rPr>
              <a:t>IQ of 100 is considered </a:t>
            </a:r>
            <a:r>
              <a:rPr lang="en-US" sz="3200" dirty="0" smtClean="0">
                <a:ea typeface="Arial" charset="0"/>
                <a:cs typeface="Arial" charset="0"/>
              </a:rPr>
              <a:t>average</a:t>
            </a:r>
          </a:p>
          <a:p>
            <a:pPr eaLnBrk="1" hangingPunct="1">
              <a:spcBef>
                <a:spcPct val="20000"/>
              </a:spcBef>
              <a:buFont typeface="Arial" charset="0"/>
              <a:buChar char="•"/>
            </a:pPr>
            <a:r>
              <a:rPr lang="en-US" sz="3200" dirty="0" err="1" smtClean="0">
                <a:ea typeface="Arial" charset="0"/>
                <a:cs typeface="Arial" charset="0"/>
              </a:rPr>
              <a:t>Terman</a:t>
            </a:r>
            <a:r>
              <a:rPr lang="en-US" sz="3200" dirty="0" smtClean="0">
                <a:ea typeface="Arial" charset="0"/>
                <a:cs typeface="Arial" charset="0"/>
              </a:rPr>
              <a:t> was a professor at Stanford, the test he created is known as the Stanford-</a:t>
            </a:r>
            <a:r>
              <a:rPr lang="en-US" sz="3200" dirty="0" err="1" smtClean="0">
                <a:ea typeface="Arial" charset="0"/>
                <a:cs typeface="Arial" charset="0"/>
              </a:rPr>
              <a:t>Binet</a:t>
            </a:r>
            <a:r>
              <a:rPr lang="en-US" sz="3200" dirty="0" smtClean="0">
                <a:ea typeface="Arial" charset="0"/>
                <a:cs typeface="Arial" charset="0"/>
              </a:rPr>
              <a:t> Test</a:t>
            </a:r>
            <a:endParaRPr lang="en-US" sz="3200" dirty="0">
              <a:ea typeface="Arial" charset="0"/>
              <a:cs typeface="Arial" charset="0"/>
            </a:endParaRPr>
          </a:p>
        </p:txBody>
      </p:sp>
      <p:sp>
        <p:nvSpPr>
          <p:cNvPr id="5" name="Title 4"/>
          <p:cNvSpPr>
            <a:spLocks noGrp="1"/>
          </p:cNvSpPr>
          <p:nvPr>
            <p:ph type="title"/>
          </p:nvPr>
        </p:nvSpPr>
        <p:spPr>
          <a:xfrm>
            <a:off x="5862" y="152400"/>
            <a:ext cx="9144000" cy="914400"/>
          </a:xfrm>
        </p:spPr>
        <p:txBody>
          <a:bodyPr numCol="1" rtlCol="0">
            <a:normAutofit/>
          </a:bodyPr>
          <a:lstStyle/>
          <a:p>
            <a:pPr algn="ctr">
              <a:spcAft>
                <a:spcPts val="0"/>
              </a:spcAft>
              <a:defRPr/>
            </a:pPr>
            <a:r>
              <a:rPr lang="en-US" sz="4200" b="1" dirty="0" smtClean="0">
                <a:latin typeface="Arial" panose="020B0604020202020204" pitchFamily="34" charset="0"/>
                <a:cs typeface="Arial" panose="020B0604020202020204" pitchFamily="34" charset="0"/>
              </a:rPr>
              <a:t>Intelligence Testing</a:t>
            </a:r>
            <a:endParaRPr lang="en-US" sz="4200" b="1"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p:cNvSpPr txBox="1">
            <a:spLocks/>
          </p:cNvSpPr>
          <p:nvPr/>
        </p:nvSpPr>
        <p:spPr>
          <a:xfrm>
            <a:off x="381000" y="822960"/>
            <a:ext cx="8763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2800" dirty="0" smtClean="0">
                <a:ea typeface="Arial" charset="0"/>
                <a:cs typeface="Arial" charset="0"/>
              </a:rPr>
              <a:t>David Wechsler measured intelligence differently</a:t>
            </a:r>
          </a:p>
          <a:p>
            <a:pPr lvl="1" eaLnBrk="1" hangingPunct="1">
              <a:spcBef>
                <a:spcPct val="20000"/>
              </a:spcBef>
              <a:buFont typeface="Arial" charset="0"/>
              <a:buChar char="•"/>
            </a:pPr>
            <a:r>
              <a:rPr lang="en-US" sz="2600" dirty="0" smtClean="0">
                <a:ea typeface="Arial" charset="0"/>
                <a:cs typeface="Arial" charset="0"/>
              </a:rPr>
              <a:t>Didn’t actually find a quotient, but his tests are still referred to as IQ tests</a:t>
            </a:r>
          </a:p>
          <a:p>
            <a:pPr lvl="2" eaLnBrk="1" hangingPunct="1">
              <a:spcBef>
                <a:spcPct val="20000"/>
              </a:spcBef>
              <a:buFont typeface="Arial" charset="0"/>
              <a:buChar char="•"/>
            </a:pPr>
            <a:r>
              <a:rPr lang="en-US" sz="2400" dirty="0">
                <a:ea typeface="Arial" charset="0"/>
                <a:cs typeface="Arial" charset="0"/>
              </a:rPr>
              <a:t>Wechsler Adult Intelligence Scale (WAIS): used in testing adults</a:t>
            </a:r>
          </a:p>
          <a:p>
            <a:pPr lvl="2" eaLnBrk="1" hangingPunct="1">
              <a:spcBef>
                <a:spcPct val="20000"/>
              </a:spcBef>
              <a:buFont typeface="Arial" charset="0"/>
              <a:buChar char="•"/>
            </a:pPr>
            <a:r>
              <a:rPr lang="en-US" sz="2400" dirty="0">
                <a:ea typeface="Arial" charset="0"/>
                <a:cs typeface="Arial" charset="0"/>
              </a:rPr>
              <a:t>Wechsler Intelligence Scale for Children (WISC): used for testing children 6-16</a:t>
            </a:r>
          </a:p>
          <a:p>
            <a:pPr lvl="2" eaLnBrk="1" hangingPunct="1">
              <a:spcBef>
                <a:spcPct val="20000"/>
              </a:spcBef>
              <a:buFont typeface="Arial" charset="0"/>
              <a:buChar char="•"/>
            </a:pPr>
            <a:r>
              <a:rPr lang="en-US" sz="2400" dirty="0">
                <a:ea typeface="Arial" charset="0"/>
                <a:cs typeface="Arial" charset="0"/>
              </a:rPr>
              <a:t>Wechsler preschool &amp; primary scale of                        </a:t>
            </a:r>
            <a:r>
              <a:rPr lang="en-US" sz="2400" dirty="0" smtClean="0">
                <a:ea typeface="Arial" charset="0"/>
                <a:cs typeface="Arial" charset="0"/>
              </a:rPr>
              <a:t>intelligence </a:t>
            </a:r>
            <a:r>
              <a:rPr lang="en-US" sz="2400" dirty="0">
                <a:ea typeface="Arial" charset="0"/>
                <a:cs typeface="Arial" charset="0"/>
              </a:rPr>
              <a:t>(WPPSI): used for </a:t>
            </a:r>
            <a:r>
              <a:rPr lang="en-US" sz="2400" dirty="0" smtClean="0">
                <a:ea typeface="Arial" charset="0"/>
                <a:cs typeface="Arial" charset="0"/>
              </a:rPr>
              <a:t>children as                           young </a:t>
            </a:r>
            <a:r>
              <a:rPr lang="en-US" sz="2400" dirty="0">
                <a:ea typeface="Arial" charset="0"/>
                <a:cs typeface="Arial" charset="0"/>
              </a:rPr>
              <a:t>as 4 </a:t>
            </a:r>
          </a:p>
          <a:p>
            <a:pPr lvl="1" eaLnBrk="1" hangingPunct="1">
              <a:spcBef>
                <a:spcPct val="20000"/>
              </a:spcBef>
              <a:buFont typeface="Arial" charset="0"/>
              <a:buChar char="•"/>
            </a:pPr>
            <a:r>
              <a:rPr lang="en-US" sz="2600" dirty="0" smtClean="0">
                <a:ea typeface="Arial" charset="0"/>
                <a:cs typeface="Arial" charset="0"/>
              </a:rPr>
              <a:t>These tests yield their (IQ) scores based on deviation IQ-tests are standardized so the mean </a:t>
            </a:r>
            <a:r>
              <a:rPr lang="en-US" sz="2600" dirty="0" smtClean="0">
                <a:ea typeface="Arial" charset="0"/>
                <a:cs typeface="Arial" charset="0"/>
              </a:rPr>
              <a:t>score is 100, standardized deviation is 15, with the scores forming a normal distribution.</a:t>
            </a:r>
            <a:endParaRPr lang="en-US" sz="2600" dirty="0" smtClean="0">
              <a:ea typeface="Arial" charset="0"/>
              <a:cs typeface="Arial" charset="0"/>
            </a:endParaRPr>
          </a:p>
        </p:txBody>
      </p:sp>
      <p:sp>
        <p:nvSpPr>
          <p:cNvPr id="6" name="Title 4"/>
          <p:cNvSpPr>
            <a:spLocks noGrp="1"/>
          </p:cNvSpPr>
          <p:nvPr>
            <p:ph type="title"/>
          </p:nvPr>
        </p:nvSpPr>
        <p:spPr>
          <a:xfrm>
            <a:off x="5862" y="152400"/>
            <a:ext cx="9144000" cy="914400"/>
          </a:xfrm>
        </p:spPr>
        <p:txBody>
          <a:bodyPr numCol="1" rtlCol="0">
            <a:normAutofit/>
          </a:bodyPr>
          <a:lstStyle/>
          <a:p>
            <a:pPr algn="ctr">
              <a:spcAft>
                <a:spcPts val="0"/>
              </a:spcAft>
              <a:defRPr/>
            </a:pPr>
            <a:r>
              <a:rPr lang="en-US" sz="4200" b="1" dirty="0" smtClean="0">
                <a:latin typeface="Arial" panose="020B0604020202020204" pitchFamily="34" charset="0"/>
                <a:cs typeface="Arial" panose="020B0604020202020204" pitchFamily="34" charset="0"/>
              </a:rPr>
              <a:t>Intelligence Testing</a:t>
            </a:r>
            <a:endParaRPr lang="en-US" sz="4200" b="1" dirty="0" smtClean="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6119</TotalTime>
  <Words>474</Words>
  <Application>Microsoft Office PowerPoint</Application>
  <PresentationFormat>On-screen Show (4:3)</PresentationFormat>
  <Paragraphs>58</Paragraphs>
  <Slides>11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Arial</vt:lpstr>
      <vt:lpstr>Calibri</vt:lpstr>
      <vt:lpstr>Consolas</vt:lpstr>
      <vt:lpstr>Corbel</vt:lpstr>
      <vt:lpstr>Tahoma</vt:lpstr>
      <vt:lpstr>Wingdings</vt:lpstr>
      <vt:lpstr>Wingdings 2</vt:lpstr>
      <vt:lpstr>Wingdings 3</vt:lpstr>
      <vt:lpstr>Metro</vt:lpstr>
      <vt:lpstr>Unit 11: Testing and Individual Differences</vt:lpstr>
      <vt:lpstr>Intelligence-mental quality consisting of the ability to learn from experience, solve problems, and use knowledge to adapt to new situations.  An intelligence test assesses people’s mental abilities and compares them with others, using numerical scores.   </vt:lpstr>
      <vt:lpstr>PowerPoint Presentation</vt:lpstr>
      <vt:lpstr>PowerPoint Presentation</vt:lpstr>
      <vt:lpstr>PowerPoint Presentation</vt:lpstr>
      <vt:lpstr>PowerPoint Presentation</vt:lpstr>
      <vt:lpstr>Intelligence Testing</vt:lpstr>
      <vt:lpstr>Intelligence Testing</vt:lpstr>
      <vt:lpstr>Intelligence Testing</vt:lpstr>
      <vt:lpstr>Wechsler Intelligence Normal distribution</vt:lpstr>
      <vt:lpstr>Principles of Test Construction </vt:lpstr>
    </vt:vector>
  </TitlesOfParts>
  <Company>GSD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GSD</dc:creator>
  <cp:lastModifiedBy>Debes John</cp:lastModifiedBy>
  <cp:revision>294</cp:revision>
  <dcterms:created xsi:type="dcterms:W3CDTF">2009-12-11T13:22:39Z</dcterms:created>
  <dcterms:modified xsi:type="dcterms:W3CDTF">2017-02-24T19:11:01Z</dcterms:modified>
</cp:coreProperties>
</file>