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0" r:id="rId1"/>
  </p:sldMasterIdLst>
  <p:sldIdLst>
    <p:sldId id="281" r:id="rId2"/>
    <p:sldId id="256"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82" r:id="rId17"/>
    <p:sldId id="271" r:id="rId18"/>
    <p:sldId id="272" r:id="rId19"/>
    <p:sldId id="273" r:id="rId20"/>
    <p:sldId id="274" r:id="rId21"/>
    <p:sldId id="275" r:id="rId22"/>
    <p:sldId id="276" r:id="rId23"/>
    <p:sldId id="277" r:id="rId24"/>
    <p:sldId id="278" r:id="rId25"/>
    <p:sldId id="279" r:id="rId26"/>
    <p:sldId id="280"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B3818B3-6A6E-4342-8976-E9E0AF860826}" type="datetimeFigureOut">
              <a:rPr lang="en-US" smtClean="0"/>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BE6DA-643C-4D4E-81F6-381FCD02E5E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3818B3-6A6E-4342-8976-E9E0AF860826}" type="datetimeFigureOut">
              <a:rPr lang="en-US" smtClean="0"/>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BE6DA-643C-4D4E-81F6-381FCD02E5E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3818B3-6A6E-4342-8976-E9E0AF860826}" type="datetimeFigureOut">
              <a:rPr lang="en-US" smtClean="0"/>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BE6DA-643C-4D4E-81F6-381FCD02E5E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0B3818B3-6A6E-4342-8976-E9E0AF860826}" type="datetimeFigureOut">
              <a:rPr lang="en-US" smtClean="0"/>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BE6DA-643C-4D4E-81F6-381FCD02E5E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3818B3-6A6E-4342-8976-E9E0AF860826}" type="datetimeFigureOut">
              <a:rPr lang="en-US" smtClean="0"/>
              <a:t>2/16/2016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BE6DA-643C-4D4E-81F6-381FCD02E5E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B3818B3-6A6E-4342-8976-E9E0AF860826}" type="datetimeFigureOut">
              <a:rPr lang="en-US" smtClean="0"/>
              <a:t>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BE6DA-643C-4D4E-81F6-381FCD02E5E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3818B3-6A6E-4342-8976-E9E0AF860826}" type="datetimeFigureOut">
              <a:rPr lang="en-US" smtClean="0"/>
              <a:t>2/16/2016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2BE6DA-643C-4D4E-81F6-381FCD02E5E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3818B3-6A6E-4342-8976-E9E0AF860826}" type="datetimeFigureOut">
              <a:rPr lang="en-US" smtClean="0"/>
              <a:t>2/16/2016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2BE6DA-643C-4D4E-81F6-381FCD02E5E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3818B3-6A6E-4342-8976-E9E0AF860826}" type="datetimeFigureOut">
              <a:rPr lang="en-US" smtClean="0"/>
              <a:t>2/16/2016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2BE6DA-643C-4D4E-81F6-381FCD02E5E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3818B3-6A6E-4342-8976-E9E0AF860826}" type="datetimeFigureOut">
              <a:rPr lang="en-US" smtClean="0"/>
              <a:t>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BE6DA-643C-4D4E-81F6-381FCD02E5EF}"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3818B3-6A6E-4342-8976-E9E0AF860826}" type="datetimeFigureOut">
              <a:rPr lang="en-US" smtClean="0"/>
              <a:t>2/16/2016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BE6DA-643C-4D4E-81F6-381FCD02E5EF}"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0B3818B3-6A6E-4342-8976-E9E0AF860826}" type="datetimeFigureOut">
              <a:rPr lang="en-US" smtClean="0"/>
              <a:t>2/16/2016</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DA2BE6DA-643C-4D4E-81F6-381FCD02E5EF}"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Daily Drill</a:t>
            </a:r>
            <a:endParaRPr lang="en-US" dirty="0"/>
          </a:p>
        </p:txBody>
      </p:sp>
      <p:sp>
        <p:nvSpPr>
          <p:cNvPr id="5" name="Content Placeholder 4"/>
          <p:cNvSpPr>
            <a:spLocks noGrp="1"/>
          </p:cNvSpPr>
          <p:nvPr>
            <p:ph idx="1"/>
          </p:nvPr>
        </p:nvSpPr>
        <p:spPr/>
        <p:txBody>
          <a:bodyPr>
            <a:normAutofit/>
          </a:bodyPr>
          <a:lstStyle/>
          <a:p>
            <a:r>
              <a:rPr lang="en-US" dirty="0" smtClean="0"/>
              <a:t>Learning Target: SWBAT understand Freud’s psychoanalytic perspective and take a deeper look into the unconscious</a:t>
            </a:r>
          </a:p>
          <a:p>
            <a:endParaRPr lang="en-US" dirty="0"/>
          </a:p>
          <a:p>
            <a:pPr marL="0" indent="0">
              <a:buNone/>
            </a:pPr>
            <a:endParaRPr lang="en-US" dirty="0"/>
          </a:p>
          <a:p>
            <a:r>
              <a:rPr lang="en-US" dirty="0" smtClean="0"/>
              <a:t>Daily Drill: By professional training,  Sigmund Freud was a…?</a:t>
            </a:r>
          </a:p>
          <a:p>
            <a:pPr marL="0" indent="0">
              <a:buNone/>
            </a:pPr>
            <a:r>
              <a:rPr lang="en-US" sz="1700" dirty="0"/>
              <a:t> </a:t>
            </a:r>
            <a:r>
              <a:rPr lang="en-US" sz="1700" dirty="0" smtClean="0"/>
              <a:t>  A.)philosopher B.)sociologist C.)physician D.)literary scholar</a:t>
            </a:r>
          </a:p>
          <a:p>
            <a:pPr marL="0" indent="0">
              <a:buNone/>
            </a:pPr>
            <a:endParaRPr lang="en-US" sz="1700" dirty="0" smtClean="0"/>
          </a:p>
          <a:p>
            <a:r>
              <a:rPr lang="en-US" sz="1700" dirty="0" smtClean="0"/>
              <a:t>Answer: C.)physician </a:t>
            </a:r>
          </a:p>
        </p:txBody>
      </p:sp>
    </p:spTree>
    <p:extLst>
      <p:ext uri="{BB962C8B-B14F-4D97-AF65-F5344CB8AC3E}">
        <p14:creationId xmlns:p14="http://schemas.microsoft.com/office/powerpoint/2010/main" val="1352689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1000"/>
                                        <p:tgtEl>
                                          <p:spTgt spid="5">
                                            <p:txEl>
                                              <p:pRg st="3" end="3"/>
                                            </p:txEl>
                                          </p:spTgt>
                                        </p:tgtEl>
                                      </p:cBhvr>
                                    </p:animEffect>
                                    <p:anim calcmode="lin" valueType="num">
                                      <p:cBhvr>
                                        <p:cTn id="1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1000"/>
                                        <p:tgtEl>
                                          <p:spTgt spid="5">
                                            <p:txEl>
                                              <p:pRg st="4" end="4"/>
                                            </p:txEl>
                                          </p:spTgt>
                                        </p:tgtEl>
                                      </p:cBhvr>
                                    </p:animEffect>
                                    <p:anim calcmode="lin" valueType="num">
                                      <p:cBhvr>
                                        <p:cTn id="22"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fade">
                                      <p:cBhvr>
                                        <p:cTn id="28" dur="1000"/>
                                        <p:tgtEl>
                                          <p:spTgt spid="5">
                                            <p:txEl>
                                              <p:pRg st="6" end="6"/>
                                            </p:txEl>
                                          </p:spTgt>
                                        </p:tgtEl>
                                      </p:cBhvr>
                                    </p:animEffect>
                                    <p:anim calcmode="lin" valueType="num">
                                      <p:cBhvr>
                                        <p:cTn id="29"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Fixation </a:t>
            </a:r>
            <a:endParaRPr lang="en-US" dirty="0"/>
          </a:p>
        </p:txBody>
      </p:sp>
      <p:sp>
        <p:nvSpPr>
          <p:cNvPr id="3" name="Content Placeholder 2"/>
          <p:cNvSpPr>
            <a:spLocks noGrp="1"/>
          </p:cNvSpPr>
          <p:nvPr>
            <p:ph idx="1"/>
          </p:nvPr>
        </p:nvSpPr>
        <p:spPr/>
        <p:txBody>
          <a:bodyPr/>
          <a:lstStyle/>
          <a:p>
            <a:r>
              <a:rPr lang="en-US" dirty="0" smtClean="0"/>
              <a:t>In any of the psychosexual stages, we could encounter a conflict and become fixated on that stage.</a:t>
            </a:r>
          </a:p>
          <a:p>
            <a:r>
              <a:rPr lang="en-US" dirty="0" smtClean="0"/>
              <a:t>For example, if stuck in oral stage, an adult may begin excessive smoking in eating to gain oral gratification.</a:t>
            </a:r>
            <a:endParaRPr lang="en-US" dirty="0"/>
          </a:p>
        </p:txBody>
      </p:sp>
    </p:spTree>
    <p:extLst>
      <p:ext uri="{BB962C8B-B14F-4D97-AF65-F5344CB8AC3E}">
        <p14:creationId xmlns:p14="http://schemas.microsoft.com/office/powerpoint/2010/main" val="3857784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 mechanisms </a:t>
            </a:r>
            <a:endParaRPr lang="en-US" dirty="0"/>
          </a:p>
        </p:txBody>
      </p:sp>
      <p:sp>
        <p:nvSpPr>
          <p:cNvPr id="3" name="Content Placeholder 2"/>
          <p:cNvSpPr>
            <a:spLocks noGrp="1"/>
          </p:cNvSpPr>
          <p:nvPr>
            <p:ph idx="1"/>
          </p:nvPr>
        </p:nvSpPr>
        <p:spPr/>
        <p:txBody>
          <a:bodyPr/>
          <a:lstStyle/>
          <a:p>
            <a:r>
              <a:rPr lang="en-US" dirty="0" smtClean="0"/>
              <a:t>Ego protects itself from anxiety with defense mechanisms</a:t>
            </a:r>
          </a:p>
          <a:p>
            <a:r>
              <a:rPr lang="en-US" dirty="0" smtClean="0"/>
              <a:t>This is done unconsciously</a:t>
            </a:r>
          </a:p>
          <a:p>
            <a:r>
              <a:rPr lang="en-US" dirty="0" smtClean="0"/>
              <a:t>Repression is most basic defense that gets rid of any thought, wish, or feeling that causes anxiety. </a:t>
            </a:r>
          </a:p>
          <a:p>
            <a:endParaRPr lang="en-US" dirty="0"/>
          </a:p>
        </p:txBody>
      </p:sp>
    </p:spTree>
    <p:extLst>
      <p:ext uri="{BB962C8B-B14F-4D97-AF65-F5344CB8AC3E}">
        <p14:creationId xmlns:p14="http://schemas.microsoft.com/office/powerpoint/2010/main" val="22558289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Defense mechanisms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97377451"/>
              </p:ext>
            </p:extLst>
          </p:nvPr>
        </p:nvGraphicFramePr>
        <p:xfrm>
          <a:off x="228600" y="1409122"/>
          <a:ext cx="8534400" cy="5434906"/>
        </p:xfrm>
        <a:graphic>
          <a:graphicData uri="http://schemas.openxmlformats.org/drawingml/2006/table">
            <a:tbl>
              <a:tblPr firstRow="1" firstCol="1" bandRow="1"/>
              <a:tblGrid>
                <a:gridCol w="2379065"/>
                <a:gridCol w="2925731"/>
                <a:gridCol w="3229604"/>
              </a:tblGrid>
              <a:tr h="615724">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Defense Mechanism</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Unconscious Process Employed to Avoid Anxiety-Arousing Thoughts or Feelings</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a:effectLst/>
                          <a:latin typeface="Times New Roman"/>
                          <a:ea typeface="Calibri"/>
                          <a:cs typeface="Times New Roman"/>
                        </a:rPr>
                        <a:t>Example</a:t>
                      </a:r>
                      <a:endParaRPr lang="en-US" sz="14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0179">
                <a:tc>
                  <a:txBody>
                    <a:bodyPr/>
                    <a:lstStyle/>
                    <a:p>
                      <a:pPr marL="0" marR="0" algn="l">
                        <a:lnSpc>
                          <a:spcPct val="115000"/>
                        </a:lnSpc>
                        <a:spcBef>
                          <a:spcPts val="0"/>
                        </a:spcBef>
                        <a:spcAft>
                          <a:spcPts val="0"/>
                        </a:spcAft>
                      </a:pPr>
                      <a:r>
                        <a:rPr lang="en-US" sz="2000" dirty="0">
                          <a:effectLst/>
                          <a:latin typeface="Times New Roman"/>
                          <a:ea typeface="Calibri"/>
                          <a:cs typeface="Times New Roman"/>
                        </a:rPr>
                        <a:t>Regression</a:t>
                      </a:r>
                      <a:endParaRPr lang="en-US"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 </a:t>
                      </a:r>
                      <a:r>
                        <a:rPr lang="en-US" sz="1400" dirty="0" smtClean="0">
                          <a:effectLst/>
                          <a:latin typeface="Times New Roman"/>
                          <a:ea typeface="Calibri"/>
                          <a:cs typeface="Times New Roman"/>
                        </a:rPr>
                        <a:t>Retreating to a more infantile psychosexual stage,</a:t>
                      </a:r>
                    </a:p>
                    <a:p>
                      <a:pPr marL="0" marR="0" algn="l">
                        <a:lnSpc>
                          <a:spcPct val="115000"/>
                        </a:lnSpc>
                        <a:spcBef>
                          <a:spcPts val="0"/>
                        </a:spcBef>
                        <a:spcAft>
                          <a:spcPts val="0"/>
                        </a:spcAft>
                      </a:pPr>
                      <a:r>
                        <a:rPr lang="en-US" sz="1400" dirty="0" smtClean="0">
                          <a:effectLst/>
                          <a:latin typeface="Times New Roman"/>
                          <a:ea typeface="Calibri"/>
                          <a:cs typeface="Times New Roman"/>
                        </a:rPr>
                        <a:t>where some psychic energy remains fixated.</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A little boy reverts to the oral comfort of thumb sucking in the car on the way to his first day of school</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453">
                <a:tc>
                  <a:txBody>
                    <a:bodyPr/>
                    <a:lstStyle/>
                    <a:p>
                      <a:pPr marL="0" marR="0" algn="l">
                        <a:lnSpc>
                          <a:spcPct val="115000"/>
                        </a:lnSpc>
                        <a:spcBef>
                          <a:spcPts val="0"/>
                        </a:spcBef>
                        <a:spcAft>
                          <a:spcPts val="0"/>
                        </a:spcAft>
                      </a:pPr>
                      <a:r>
                        <a:rPr lang="en-US" sz="2000" dirty="0">
                          <a:effectLst/>
                          <a:latin typeface="Times New Roman"/>
                          <a:ea typeface="Calibri"/>
                          <a:cs typeface="Times New Roman"/>
                        </a:rPr>
                        <a:t> </a:t>
                      </a:r>
                      <a:r>
                        <a:rPr lang="en-US" sz="2000" dirty="0" smtClean="0">
                          <a:effectLst/>
                          <a:latin typeface="Times New Roman"/>
                          <a:ea typeface="Calibri"/>
                          <a:cs typeface="Times New Roman"/>
                        </a:rPr>
                        <a:t>Reaction Formation</a:t>
                      </a:r>
                      <a:endParaRPr lang="en-US"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Switching unacceptable impulses into their opposites</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a:effectLst/>
                          <a:latin typeface="Times New Roman"/>
                          <a:ea typeface="Calibri"/>
                          <a:cs typeface="Times New Roman"/>
                        </a:rPr>
                        <a:t>Repressing angry feelings, a person displays exaggerated friendliness. </a:t>
                      </a:r>
                      <a:endParaRPr lang="en-US" sz="14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453">
                <a:tc>
                  <a:txBody>
                    <a:bodyPr/>
                    <a:lstStyle/>
                    <a:p>
                      <a:pPr marL="0" marR="0" algn="l">
                        <a:lnSpc>
                          <a:spcPct val="115000"/>
                        </a:lnSpc>
                        <a:spcBef>
                          <a:spcPts val="0"/>
                        </a:spcBef>
                        <a:spcAft>
                          <a:spcPts val="0"/>
                        </a:spcAft>
                      </a:pPr>
                      <a:r>
                        <a:rPr lang="en-US" sz="2000" dirty="0">
                          <a:effectLst/>
                          <a:latin typeface="Times New Roman"/>
                          <a:ea typeface="Calibri"/>
                          <a:cs typeface="Times New Roman"/>
                        </a:rPr>
                        <a:t> </a:t>
                      </a:r>
                      <a:r>
                        <a:rPr lang="en-US" sz="2000" dirty="0" smtClean="0">
                          <a:effectLst/>
                          <a:latin typeface="Times New Roman"/>
                          <a:ea typeface="Calibri"/>
                          <a:cs typeface="Times New Roman"/>
                        </a:rPr>
                        <a:t>Projection</a:t>
                      </a:r>
                      <a:endParaRPr lang="en-US"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Disguising one’s own threatening impulses by attributing them to others.</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a:effectLst/>
                          <a:latin typeface="Times New Roman"/>
                          <a:ea typeface="Calibri"/>
                          <a:cs typeface="Times New Roman"/>
                        </a:rPr>
                        <a:t>“The thief thinks everyone else is a thief” </a:t>
                      </a:r>
                      <a:endParaRPr lang="en-US" sz="14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0179">
                <a:tc>
                  <a:txBody>
                    <a:bodyPr/>
                    <a:lstStyle/>
                    <a:p>
                      <a:pPr marL="0" marR="0" algn="l">
                        <a:lnSpc>
                          <a:spcPct val="115000"/>
                        </a:lnSpc>
                        <a:spcBef>
                          <a:spcPts val="0"/>
                        </a:spcBef>
                        <a:spcAft>
                          <a:spcPts val="0"/>
                        </a:spcAft>
                      </a:pPr>
                      <a:r>
                        <a:rPr lang="en-US" sz="2000" dirty="0">
                          <a:effectLst/>
                          <a:latin typeface="Times New Roman"/>
                          <a:ea typeface="Calibri"/>
                          <a:cs typeface="Times New Roman"/>
                        </a:rPr>
                        <a:t> </a:t>
                      </a:r>
                      <a:r>
                        <a:rPr lang="en-US" sz="2000" dirty="0" smtClean="0">
                          <a:effectLst/>
                          <a:latin typeface="Times New Roman"/>
                          <a:ea typeface="Calibri"/>
                          <a:cs typeface="Times New Roman"/>
                        </a:rPr>
                        <a:t>Rationalize</a:t>
                      </a:r>
                      <a:r>
                        <a:rPr lang="en-US" sz="2000" baseline="0" dirty="0" smtClean="0">
                          <a:effectLst/>
                          <a:latin typeface="Times New Roman"/>
                          <a:ea typeface="Calibri"/>
                          <a:cs typeface="Times New Roman"/>
                        </a:rPr>
                        <a:t> </a:t>
                      </a:r>
                      <a:endParaRPr lang="en-US"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Offering self-justifying explanations in place of the real, more threatening unconscious reason for one’s actions</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a:effectLst/>
                          <a:latin typeface="Times New Roman"/>
                          <a:ea typeface="Calibri"/>
                          <a:cs typeface="Times New Roman"/>
                        </a:rPr>
                        <a:t>A habitual drinker says she drinks with her friends “just to be sociable.”</a:t>
                      </a:r>
                      <a:endParaRPr lang="en-US" sz="14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453">
                <a:tc>
                  <a:txBody>
                    <a:bodyPr/>
                    <a:lstStyle/>
                    <a:p>
                      <a:pPr marL="0" marR="0" algn="l">
                        <a:lnSpc>
                          <a:spcPct val="115000"/>
                        </a:lnSpc>
                        <a:spcBef>
                          <a:spcPts val="0"/>
                        </a:spcBef>
                        <a:spcAft>
                          <a:spcPts val="0"/>
                        </a:spcAft>
                      </a:pPr>
                      <a:r>
                        <a:rPr lang="en-US" sz="2000" dirty="0">
                          <a:effectLst/>
                          <a:latin typeface="Times New Roman"/>
                          <a:ea typeface="Calibri"/>
                          <a:cs typeface="Times New Roman"/>
                        </a:rPr>
                        <a:t>Displacement</a:t>
                      </a:r>
                      <a:endParaRPr lang="en-US"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 </a:t>
                      </a:r>
                      <a:r>
                        <a:rPr lang="en-US" sz="1400" dirty="0" smtClean="0">
                          <a:effectLst/>
                          <a:latin typeface="Times New Roman"/>
                          <a:ea typeface="Calibri"/>
                          <a:cs typeface="Times New Roman"/>
                        </a:rPr>
                        <a:t>Shifting sexual or aggressive impulses toward</a:t>
                      </a:r>
                      <a:r>
                        <a:rPr lang="en-US" sz="1400" baseline="0" dirty="0" smtClean="0">
                          <a:effectLst/>
                          <a:latin typeface="Times New Roman"/>
                          <a:ea typeface="Calibri"/>
                          <a:cs typeface="Times New Roman"/>
                        </a:rPr>
                        <a:t> </a:t>
                      </a:r>
                      <a:r>
                        <a:rPr lang="en-US" sz="1400" dirty="0" smtClean="0">
                          <a:effectLst/>
                          <a:latin typeface="Times New Roman"/>
                          <a:ea typeface="Calibri"/>
                          <a:cs typeface="Times New Roman"/>
                        </a:rPr>
                        <a:t>a more acceptable or less</a:t>
                      </a:r>
                      <a:r>
                        <a:rPr lang="en-US" sz="1400" baseline="0" dirty="0" smtClean="0">
                          <a:effectLst/>
                          <a:latin typeface="Times New Roman"/>
                          <a:ea typeface="Calibri"/>
                          <a:cs typeface="Times New Roman"/>
                        </a:rPr>
                        <a:t> </a:t>
                      </a:r>
                      <a:r>
                        <a:rPr lang="en-US" sz="1400" dirty="0" smtClean="0">
                          <a:effectLst/>
                          <a:latin typeface="Times New Roman"/>
                          <a:ea typeface="Calibri"/>
                          <a:cs typeface="Times New Roman"/>
                        </a:rPr>
                        <a:t>threatening object or</a:t>
                      </a:r>
                      <a:r>
                        <a:rPr lang="en-US" sz="1400" baseline="0" dirty="0" smtClean="0">
                          <a:effectLst/>
                          <a:latin typeface="Times New Roman"/>
                          <a:ea typeface="Calibri"/>
                          <a:cs typeface="Times New Roman"/>
                        </a:rPr>
                        <a:t> p</a:t>
                      </a:r>
                      <a:r>
                        <a:rPr lang="en-US" sz="1400" dirty="0" smtClean="0">
                          <a:effectLst/>
                          <a:latin typeface="Times New Roman"/>
                          <a:ea typeface="Calibri"/>
                          <a:cs typeface="Times New Roman"/>
                        </a:rPr>
                        <a:t>erson</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A little girl kicks the family dog after her mother sends her to her room.</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3453">
                <a:tc>
                  <a:txBody>
                    <a:bodyPr/>
                    <a:lstStyle/>
                    <a:p>
                      <a:pPr marL="0" marR="0" algn="l">
                        <a:lnSpc>
                          <a:spcPct val="115000"/>
                        </a:lnSpc>
                        <a:spcBef>
                          <a:spcPts val="0"/>
                        </a:spcBef>
                        <a:spcAft>
                          <a:spcPts val="0"/>
                        </a:spcAft>
                      </a:pPr>
                      <a:r>
                        <a:rPr lang="en-US" sz="2000" dirty="0">
                          <a:effectLst/>
                          <a:latin typeface="Times New Roman"/>
                          <a:ea typeface="Calibri"/>
                          <a:cs typeface="Times New Roman"/>
                        </a:rPr>
                        <a:t>Sublimation </a:t>
                      </a:r>
                      <a:endParaRPr lang="en-US"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 </a:t>
                      </a:r>
                      <a:r>
                        <a:rPr lang="en-US" sz="1400" dirty="0" smtClean="0">
                          <a:effectLst/>
                          <a:latin typeface="Times New Roman"/>
                          <a:ea typeface="Calibri"/>
                          <a:cs typeface="Times New Roman"/>
                        </a:rPr>
                        <a:t>Transferring of unacceptable impulses into</a:t>
                      </a:r>
                      <a:r>
                        <a:rPr lang="en-US" sz="1400" baseline="0" dirty="0" smtClean="0">
                          <a:effectLst/>
                          <a:latin typeface="Times New Roman"/>
                          <a:ea typeface="Calibri"/>
                          <a:cs typeface="Times New Roman"/>
                        </a:rPr>
                        <a:t> </a:t>
                      </a:r>
                      <a:r>
                        <a:rPr lang="en-US" sz="1400" dirty="0" smtClean="0">
                          <a:effectLst/>
                          <a:latin typeface="Times New Roman"/>
                          <a:ea typeface="Calibri"/>
                          <a:cs typeface="Times New Roman"/>
                        </a:rPr>
                        <a:t>socially valued motives.</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A man with aggressive urges becomes a surgeon </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2617">
                <a:tc>
                  <a:txBody>
                    <a:bodyPr/>
                    <a:lstStyle/>
                    <a:p>
                      <a:pPr marL="0" marR="0" algn="l">
                        <a:lnSpc>
                          <a:spcPct val="115000"/>
                        </a:lnSpc>
                        <a:spcBef>
                          <a:spcPts val="0"/>
                        </a:spcBef>
                        <a:spcAft>
                          <a:spcPts val="0"/>
                        </a:spcAft>
                      </a:pPr>
                      <a:r>
                        <a:rPr lang="en-US" sz="2000" dirty="0">
                          <a:effectLst/>
                          <a:latin typeface="Times New Roman"/>
                          <a:ea typeface="Calibri"/>
                          <a:cs typeface="Times New Roman"/>
                        </a:rPr>
                        <a:t>Denial </a:t>
                      </a:r>
                      <a:endParaRPr lang="en-US" sz="20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 </a:t>
                      </a:r>
                      <a:r>
                        <a:rPr lang="en-US" sz="1400" dirty="0" smtClean="0">
                          <a:effectLst/>
                          <a:latin typeface="Times New Roman"/>
                          <a:ea typeface="Calibri"/>
                          <a:cs typeface="Times New Roman"/>
                        </a:rPr>
                        <a:t>Refusing to believe or even perceive painful</a:t>
                      </a:r>
                      <a:r>
                        <a:rPr lang="en-US" sz="1400" baseline="0" dirty="0" smtClean="0">
                          <a:effectLst/>
                          <a:latin typeface="Times New Roman"/>
                          <a:ea typeface="Calibri"/>
                          <a:cs typeface="Times New Roman"/>
                        </a:rPr>
                        <a:t> </a:t>
                      </a:r>
                      <a:r>
                        <a:rPr lang="en-US" sz="1400" dirty="0" smtClean="0">
                          <a:effectLst/>
                          <a:latin typeface="Times New Roman"/>
                          <a:ea typeface="Calibri"/>
                          <a:cs typeface="Times New Roman"/>
                        </a:rPr>
                        <a:t>realities.</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400" dirty="0">
                          <a:effectLst/>
                          <a:latin typeface="Times New Roman"/>
                          <a:ea typeface="Calibri"/>
                          <a:cs typeface="Times New Roman"/>
                        </a:rPr>
                        <a:t>A partner denies evidence of his loved one’s affair</a:t>
                      </a:r>
                      <a:endParaRPr lang="en-US"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20511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Modern Psychologists Disagree with Freud</a:t>
            </a:r>
            <a:endParaRPr lang="en-US" dirty="0"/>
          </a:p>
        </p:txBody>
      </p:sp>
      <p:sp>
        <p:nvSpPr>
          <p:cNvPr id="3" name="Content Placeholder 2"/>
          <p:cNvSpPr>
            <a:spLocks noGrp="1"/>
          </p:cNvSpPr>
          <p:nvPr>
            <p:ph idx="1"/>
          </p:nvPr>
        </p:nvSpPr>
        <p:spPr/>
        <p:txBody>
          <a:bodyPr>
            <a:normAutofit lnSpcReduction="10000"/>
          </a:bodyPr>
          <a:lstStyle/>
          <a:p>
            <a:r>
              <a:rPr lang="en-US" dirty="0"/>
              <a:t>D</a:t>
            </a:r>
            <a:r>
              <a:rPr lang="en-US" dirty="0" smtClean="0"/>
              <a:t>evelopment happens during your whole life not just during childhood.</a:t>
            </a:r>
          </a:p>
          <a:p>
            <a:r>
              <a:rPr lang="en-US" dirty="0" smtClean="0"/>
              <a:t>Infants’ neural networks are not strong enough to deal with all the trauma Freud assumed.</a:t>
            </a:r>
          </a:p>
          <a:p>
            <a:r>
              <a:rPr lang="en-US" dirty="0" smtClean="0"/>
              <a:t>Peer influence has bigger effect and parental has smaller effect than attended. </a:t>
            </a:r>
          </a:p>
          <a:p>
            <a:r>
              <a:rPr lang="en-US" dirty="0" smtClean="0"/>
              <a:t>Gain gender identity way younger then 5 and 6 and not from Oedipus complex; they do not need same-sex parent to become masculine/feminine  </a:t>
            </a:r>
          </a:p>
          <a:p>
            <a:r>
              <a:rPr lang="en-US" dirty="0" smtClean="0"/>
              <a:t>Freud’s research has little observations and few testable hypotheses</a:t>
            </a:r>
          </a:p>
          <a:p>
            <a:r>
              <a:rPr lang="en-US" dirty="0" smtClean="0"/>
              <a:t>Biggest problem with Freud’s theory- never predicted anything, he just tested and explained after it was done. </a:t>
            </a:r>
          </a:p>
          <a:p>
            <a:endParaRPr lang="en-US" dirty="0"/>
          </a:p>
        </p:txBody>
      </p:sp>
    </p:spTree>
    <p:extLst>
      <p:ext uri="{BB962C8B-B14F-4D97-AF65-F5344CB8AC3E}">
        <p14:creationId xmlns:p14="http://schemas.microsoft.com/office/powerpoint/2010/main" val="3001164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Modern challenges to repression </a:t>
            </a:r>
            <a:endParaRPr lang="en-US" dirty="0"/>
          </a:p>
        </p:txBody>
      </p:sp>
      <p:sp>
        <p:nvSpPr>
          <p:cNvPr id="3" name="Content Placeholder 2"/>
          <p:cNvSpPr>
            <a:spLocks noGrp="1"/>
          </p:cNvSpPr>
          <p:nvPr>
            <p:ph idx="1"/>
          </p:nvPr>
        </p:nvSpPr>
        <p:spPr/>
        <p:txBody>
          <a:bodyPr>
            <a:normAutofit/>
          </a:bodyPr>
          <a:lstStyle/>
          <a:p>
            <a:r>
              <a:rPr lang="en-US" dirty="0" smtClean="0"/>
              <a:t>Prolonged stress may cause damage to hippocampus </a:t>
            </a:r>
          </a:p>
          <a:p>
            <a:r>
              <a:rPr lang="en-US" dirty="0" smtClean="0"/>
              <a:t>It is more commonly know that stress hormones enhance memory </a:t>
            </a:r>
          </a:p>
          <a:p>
            <a:r>
              <a:rPr lang="en-US" dirty="0" smtClean="0"/>
              <a:t>People who have gone through horrifying and stressful events can usually never forget what has happened to them.</a:t>
            </a:r>
            <a:endParaRPr lang="en-US" dirty="0"/>
          </a:p>
        </p:txBody>
      </p:sp>
    </p:spTree>
    <p:extLst>
      <p:ext uri="{BB962C8B-B14F-4D97-AF65-F5344CB8AC3E}">
        <p14:creationId xmlns:p14="http://schemas.microsoft.com/office/powerpoint/2010/main" val="16645770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Ticket</a:t>
            </a:r>
            <a:endParaRPr lang="en-US" dirty="0"/>
          </a:p>
        </p:txBody>
      </p:sp>
      <p:sp>
        <p:nvSpPr>
          <p:cNvPr id="3" name="Content Placeholder 2"/>
          <p:cNvSpPr>
            <a:spLocks noGrp="1"/>
          </p:cNvSpPr>
          <p:nvPr>
            <p:ph idx="1"/>
          </p:nvPr>
        </p:nvSpPr>
        <p:spPr/>
        <p:txBody>
          <a:bodyPr>
            <a:normAutofit/>
          </a:bodyPr>
          <a:lstStyle/>
          <a:p>
            <a:r>
              <a:rPr lang="en-US" dirty="0" smtClean="0"/>
              <a:t>Four-year old John is very competitive with his father in trying to gain more attention from his mother. Freud would have suggested that John is going through which stage of development?</a:t>
            </a:r>
          </a:p>
          <a:p>
            <a:pPr marL="0" indent="0">
              <a:buNone/>
            </a:pPr>
            <a:r>
              <a:rPr lang="en-US" dirty="0" smtClean="0"/>
              <a:t>A.)phallic B.)latency C.)anal D.)oral E.)displacement </a:t>
            </a:r>
            <a:endParaRPr lang="en-US" dirty="0"/>
          </a:p>
        </p:txBody>
      </p:sp>
    </p:spTree>
    <p:extLst>
      <p:ext uri="{BB962C8B-B14F-4D97-AF65-F5344CB8AC3E}">
        <p14:creationId xmlns:p14="http://schemas.microsoft.com/office/powerpoint/2010/main" val="4278259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Daily Drill</a:t>
            </a:r>
            <a:endParaRPr lang="en-US" dirty="0"/>
          </a:p>
        </p:txBody>
      </p:sp>
      <p:sp>
        <p:nvSpPr>
          <p:cNvPr id="3" name="Content Placeholder 2"/>
          <p:cNvSpPr>
            <a:spLocks noGrp="1"/>
          </p:cNvSpPr>
          <p:nvPr>
            <p:ph idx="1"/>
          </p:nvPr>
        </p:nvSpPr>
        <p:spPr/>
        <p:txBody>
          <a:bodyPr>
            <a:normAutofit/>
          </a:bodyPr>
          <a:lstStyle/>
          <a:p>
            <a:r>
              <a:rPr lang="en-US" dirty="0" smtClean="0"/>
              <a:t>Learning Target: SWBAT understand the psychodynamic theories and the modern views of the unconscious.</a:t>
            </a:r>
          </a:p>
          <a:p>
            <a:endParaRPr lang="en-US" dirty="0"/>
          </a:p>
          <a:p>
            <a:pPr marL="0" indent="0">
              <a:buNone/>
            </a:pPr>
            <a:endParaRPr lang="en-US" dirty="0"/>
          </a:p>
          <a:p>
            <a:r>
              <a:rPr lang="en-US" dirty="0" smtClean="0"/>
              <a:t>Daily Drill: Implicit learning and implicit memories best illustrate the importance of..?</a:t>
            </a:r>
          </a:p>
          <a:p>
            <a:pPr marL="0" indent="0">
              <a:buNone/>
            </a:pPr>
            <a:r>
              <a:rPr lang="en-US" dirty="0" smtClean="0"/>
              <a:t>A.)defense mechanisms B.)reciprocal determinism C.)the Barnum effect D.)unconscious thought E.)internal locus of control</a:t>
            </a:r>
          </a:p>
          <a:p>
            <a:r>
              <a:rPr lang="en-US" dirty="0" smtClean="0"/>
              <a:t>D.)unconscious thought </a:t>
            </a:r>
          </a:p>
          <a:p>
            <a:endParaRPr lang="en-US" dirty="0"/>
          </a:p>
        </p:txBody>
      </p:sp>
    </p:spTree>
    <p:extLst>
      <p:ext uri="{BB962C8B-B14F-4D97-AF65-F5344CB8AC3E}">
        <p14:creationId xmlns:p14="http://schemas.microsoft.com/office/powerpoint/2010/main" val="363544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Psychodynamic Theories and Modern</a:t>
            </a:r>
            <a:br>
              <a:rPr lang="en-US" dirty="0"/>
            </a:br>
            <a:r>
              <a:rPr lang="en-US" dirty="0"/>
              <a:t>Views of the Unconscious</a:t>
            </a:r>
          </a:p>
        </p:txBody>
      </p:sp>
      <p:sp>
        <p:nvSpPr>
          <p:cNvPr id="3" name="Content Placeholder 2"/>
          <p:cNvSpPr>
            <a:spLocks noGrp="1"/>
          </p:cNvSpPr>
          <p:nvPr>
            <p:ph idx="1"/>
          </p:nvPr>
        </p:nvSpPr>
        <p:spPr/>
        <p:txBody>
          <a:bodyPr>
            <a:normAutofit/>
          </a:bodyPr>
          <a:lstStyle/>
          <a:p>
            <a:r>
              <a:rPr lang="en-US" dirty="0" smtClean="0"/>
              <a:t>Learning Objectives</a:t>
            </a:r>
          </a:p>
          <a:p>
            <a:pPr marL="0" indent="0">
              <a:buNone/>
            </a:pPr>
            <a:r>
              <a:rPr lang="en-US" dirty="0"/>
              <a:t>       ~</a:t>
            </a:r>
            <a:r>
              <a:rPr lang="en-US" dirty="0" smtClean="0"/>
              <a:t>Identify </a:t>
            </a:r>
            <a:r>
              <a:rPr lang="en-US" dirty="0"/>
              <a:t>which of Freud’s ideas were accepted or rejected by </a:t>
            </a:r>
            <a:r>
              <a:rPr lang="en-US" dirty="0" smtClean="0"/>
              <a:t>his followers</a:t>
            </a:r>
            <a:r>
              <a:rPr lang="en-US" dirty="0"/>
              <a:t>.</a:t>
            </a:r>
          </a:p>
          <a:p>
            <a:pPr marL="0" indent="0">
              <a:buNone/>
            </a:pPr>
            <a:r>
              <a:rPr lang="en-US" dirty="0" smtClean="0"/>
              <a:t>       ~Describe </a:t>
            </a:r>
            <a:r>
              <a:rPr lang="en-US" dirty="0"/>
              <a:t>projective tests and how they are used, and discuss </a:t>
            </a:r>
            <a:r>
              <a:rPr lang="en-US" dirty="0" smtClean="0"/>
              <a:t>some criticisms </a:t>
            </a:r>
            <a:r>
              <a:rPr lang="en-US" dirty="0"/>
              <a:t>of them.</a:t>
            </a:r>
          </a:p>
          <a:p>
            <a:pPr marL="0" indent="0">
              <a:buNone/>
            </a:pPr>
            <a:r>
              <a:rPr lang="en-US" dirty="0" smtClean="0"/>
              <a:t>       ~Describe </a:t>
            </a:r>
            <a:r>
              <a:rPr lang="en-US" dirty="0"/>
              <a:t>the modern view of the unconscious.</a:t>
            </a:r>
          </a:p>
        </p:txBody>
      </p:sp>
    </p:spTree>
    <p:extLst>
      <p:ext uri="{BB962C8B-B14F-4D97-AF65-F5344CB8AC3E}">
        <p14:creationId xmlns:p14="http://schemas.microsoft.com/office/powerpoint/2010/main" val="1386581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Neo-Freudian and Psychodynamic Theorists  </a:t>
            </a:r>
            <a:endParaRPr lang="en-US" dirty="0"/>
          </a:p>
        </p:txBody>
      </p:sp>
      <p:sp>
        <p:nvSpPr>
          <p:cNvPr id="3" name="Content Placeholder 2"/>
          <p:cNvSpPr>
            <a:spLocks noGrp="1"/>
          </p:cNvSpPr>
          <p:nvPr>
            <p:ph idx="1"/>
          </p:nvPr>
        </p:nvSpPr>
        <p:spPr/>
        <p:txBody>
          <a:bodyPr>
            <a:normAutofit/>
          </a:bodyPr>
          <a:lstStyle/>
          <a:p>
            <a:r>
              <a:rPr lang="en-US" dirty="0" smtClean="0"/>
              <a:t>Although Freud’s writings were controversial he had followers called Neo-Freudians </a:t>
            </a:r>
          </a:p>
          <a:p>
            <a:r>
              <a:rPr lang="en-US" dirty="0" smtClean="0"/>
              <a:t>Agreed with </a:t>
            </a:r>
            <a:r>
              <a:rPr lang="en-US" dirty="0"/>
              <a:t>basic </a:t>
            </a:r>
            <a:r>
              <a:rPr lang="en-US" dirty="0" smtClean="0"/>
              <a:t>ideas of the id</a:t>
            </a:r>
            <a:r>
              <a:rPr lang="en-US" dirty="0"/>
              <a:t>, ego, and </a:t>
            </a:r>
            <a:r>
              <a:rPr lang="en-US" dirty="0" smtClean="0"/>
              <a:t>superego, how important unconscious is, that personality forms </a:t>
            </a:r>
            <a:r>
              <a:rPr lang="en-US" dirty="0"/>
              <a:t>in </a:t>
            </a:r>
            <a:r>
              <a:rPr lang="en-US" dirty="0" smtClean="0"/>
              <a:t>childhood, and </a:t>
            </a:r>
            <a:r>
              <a:rPr lang="en-US" dirty="0"/>
              <a:t>the defense </a:t>
            </a:r>
            <a:r>
              <a:rPr lang="en-US" dirty="0" smtClean="0"/>
              <a:t>mechanisms. </a:t>
            </a:r>
          </a:p>
          <a:p>
            <a:r>
              <a:rPr lang="en-US" dirty="0"/>
              <a:t>T</a:t>
            </a:r>
            <a:r>
              <a:rPr lang="en-US" dirty="0" smtClean="0"/>
              <a:t>hey believed that the conscious had a bigger role in experiences and coping </a:t>
            </a:r>
          </a:p>
          <a:p>
            <a:r>
              <a:rPr lang="en-US" dirty="0"/>
              <a:t>T</a:t>
            </a:r>
            <a:r>
              <a:rPr lang="en-US" dirty="0" smtClean="0"/>
              <a:t>hey didn’t believe that sex and aggression were motives but social interactions were.</a:t>
            </a:r>
            <a:endParaRPr lang="en-US" dirty="0"/>
          </a:p>
        </p:txBody>
      </p:sp>
    </p:spTree>
    <p:extLst>
      <p:ext uri="{BB962C8B-B14F-4D97-AF65-F5344CB8AC3E}">
        <p14:creationId xmlns:p14="http://schemas.microsoft.com/office/powerpoint/2010/main" val="1060506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Alfred Adler and Karen Horney</a:t>
            </a:r>
          </a:p>
        </p:txBody>
      </p:sp>
      <p:sp>
        <p:nvSpPr>
          <p:cNvPr id="3" name="Content Placeholder 2"/>
          <p:cNvSpPr>
            <a:spLocks noGrp="1"/>
          </p:cNvSpPr>
          <p:nvPr>
            <p:ph idx="1"/>
          </p:nvPr>
        </p:nvSpPr>
        <p:spPr/>
        <p:txBody>
          <a:bodyPr>
            <a:normAutofit/>
          </a:bodyPr>
          <a:lstStyle/>
          <a:p>
            <a:r>
              <a:rPr lang="en-US" dirty="0" smtClean="0"/>
              <a:t>Believed that childhood’s social tensions were what formed personality; not sexual tensions</a:t>
            </a:r>
          </a:p>
          <a:p>
            <a:r>
              <a:rPr lang="en-US" dirty="0" smtClean="0"/>
              <a:t>Adler dealt with childhood illness and came to believe that the inferior feeling that children feel is what drives them to become superior</a:t>
            </a:r>
          </a:p>
          <a:p>
            <a:r>
              <a:rPr lang="en-US" dirty="0" smtClean="0"/>
              <a:t>Horney believed that our desires for love and security were driven by our childhood anxiety.</a:t>
            </a:r>
          </a:p>
          <a:p>
            <a:pPr marL="0" indent="0">
              <a:buNone/>
            </a:pPr>
            <a:r>
              <a:rPr lang="en-US" dirty="0"/>
              <a:t> </a:t>
            </a:r>
            <a:r>
              <a:rPr lang="en-US" dirty="0" smtClean="0"/>
              <a:t>     ~countered Freud’s belief that women were weak </a:t>
            </a:r>
            <a:endParaRPr lang="en-US" dirty="0"/>
          </a:p>
        </p:txBody>
      </p:sp>
    </p:spTree>
    <p:extLst>
      <p:ext uri="{BB962C8B-B14F-4D97-AF65-F5344CB8AC3E}">
        <p14:creationId xmlns:p14="http://schemas.microsoft.com/office/powerpoint/2010/main" val="1180115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Unit 10</a:t>
            </a:r>
            <a:r>
              <a:rPr lang="en-US" dirty="0"/>
              <a:t/>
            </a:r>
            <a:br>
              <a:rPr lang="en-US" dirty="0"/>
            </a:br>
            <a:r>
              <a:rPr lang="en-US" dirty="0" smtClean="0"/>
              <a:t>Personality</a:t>
            </a:r>
            <a:endParaRPr lang="en-US" dirty="0"/>
          </a:p>
        </p:txBody>
      </p:sp>
      <p:sp>
        <p:nvSpPr>
          <p:cNvPr id="3" name="Subtitle 2"/>
          <p:cNvSpPr>
            <a:spLocks noGrp="1"/>
          </p:cNvSpPr>
          <p:nvPr>
            <p:ph type="subTitle" idx="1"/>
          </p:nvPr>
        </p:nvSpPr>
        <p:spPr/>
        <p:txBody>
          <a:bodyPr/>
          <a:lstStyle/>
          <a:p>
            <a:r>
              <a:rPr lang="en-US" dirty="0" smtClean="0"/>
              <a:t>Modules 55 &amp; 56</a:t>
            </a:r>
            <a:endParaRPr lang="en-US" dirty="0"/>
          </a:p>
        </p:txBody>
      </p:sp>
    </p:spTree>
    <p:extLst>
      <p:ext uri="{BB962C8B-B14F-4D97-AF65-F5344CB8AC3E}">
        <p14:creationId xmlns:p14="http://schemas.microsoft.com/office/powerpoint/2010/main" val="40892287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Carl Jung</a:t>
            </a:r>
            <a:endParaRPr lang="en-US" dirty="0"/>
          </a:p>
        </p:txBody>
      </p:sp>
      <p:sp>
        <p:nvSpPr>
          <p:cNvPr id="3" name="Content Placeholder 2"/>
          <p:cNvSpPr>
            <a:spLocks noGrp="1"/>
          </p:cNvSpPr>
          <p:nvPr>
            <p:ph idx="1"/>
          </p:nvPr>
        </p:nvSpPr>
        <p:spPr/>
        <p:txBody>
          <a:bodyPr>
            <a:normAutofit/>
          </a:bodyPr>
          <a:lstStyle/>
          <a:p>
            <a:r>
              <a:rPr lang="en-US" dirty="0" smtClean="0"/>
              <a:t>Agreed that unconscious was very influential but believed that it was more than repressed memories.</a:t>
            </a:r>
          </a:p>
          <a:p>
            <a:r>
              <a:rPr lang="en-US" dirty="0" smtClean="0"/>
              <a:t>He believed in a collective unconscious that contained memories and images from our species collective experiences</a:t>
            </a:r>
          </a:p>
          <a:p>
            <a:pPr marL="0" indent="0">
              <a:buNone/>
            </a:pPr>
            <a:r>
              <a:rPr lang="en-US" dirty="0"/>
              <a:t> </a:t>
            </a:r>
            <a:r>
              <a:rPr lang="en-US" dirty="0" smtClean="0"/>
              <a:t>          -explains why some people have deep roots in spirituality.   </a:t>
            </a:r>
            <a:endParaRPr lang="en-US" dirty="0"/>
          </a:p>
        </p:txBody>
      </p:sp>
    </p:spTree>
    <p:extLst>
      <p:ext uri="{BB962C8B-B14F-4D97-AF65-F5344CB8AC3E}">
        <p14:creationId xmlns:p14="http://schemas.microsoft.com/office/powerpoint/2010/main" val="1264480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Perspective</a:t>
            </a:r>
            <a:endParaRPr lang="en-US" dirty="0"/>
          </a:p>
        </p:txBody>
      </p:sp>
      <p:sp>
        <p:nvSpPr>
          <p:cNvPr id="3" name="Content Placeholder 2"/>
          <p:cNvSpPr>
            <a:spLocks noGrp="1"/>
          </p:cNvSpPr>
          <p:nvPr>
            <p:ph idx="1"/>
          </p:nvPr>
        </p:nvSpPr>
        <p:spPr/>
        <p:txBody>
          <a:bodyPr>
            <a:normAutofit/>
          </a:bodyPr>
          <a:lstStyle/>
          <a:p>
            <a:r>
              <a:rPr lang="en-US" dirty="0" smtClean="0"/>
              <a:t>Freud’s ideas have been included in the diversity of today’s perspectives</a:t>
            </a:r>
          </a:p>
          <a:p>
            <a:r>
              <a:rPr lang="en-US" dirty="0" smtClean="0"/>
              <a:t>Our mental thoughts and desires are completely unconscious</a:t>
            </a:r>
          </a:p>
          <a:p>
            <a:r>
              <a:rPr lang="en-US" dirty="0" smtClean="0"/>
              <a:t>We have a constant struggle with our wishes, fears, and values</a:t>
            </a:r>
            <a:endParaRPr lang="en-US" dirty="0"/>
          </a:p>
          <a:p>
            <a:r>
              <a:rPr lang="en-US" dirty="0" smtClean="0"/>
              <a:t>Childhood is when personality is formed and shaped </a:t>
            </a:r>
          </a:p>
          <a:p>
            <a:endParaRPr lang="en-US" dirty="0" smtClean="0"/>
          </a:p>
          <a:p>
            <a:endParaRPr lang="en-US" dirty="0"/>
          </a:p>
        </p:txBody>
      </p:sp>
    </p:spTree>
    <p:extLst>
      <p:ext uri="{BB962C8B-B14F-4D97-AF65-F5344CB8AC3E}">
        <p14:creationId xmlns:p14="http://schemas.microsoft.com/office/powerpoint/2010/main" val="171062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Assessing Unconscious Processes</a:t>
            </a:r>
            <a:endParaRPr lang="en-US" dirty="0"/>
          </a:p>
        </p:txBody>
      </p:sp>
      <p:sp>
        <p:nvSpPr>
          <p:cNvPr id="3" name="Content Placeholder 2"/>
          <p:cNvSpPr>
            <a:spLocks noGrp="1"/>
          </p:cNvSpPr>
          <p:nvPr>
            <p:ph idx="1"/>
          </p:nvPr>
        </p:nvSpPr>
        <p:spPr/>
        <p:txBody>
          <a:bodyPr/>
          <a:lstStyle/>
          <a:p>
            <a:r>
              <a:rPr lang="en-US" dirty="0" smtClean="0"/>
              <a:t>Test would have to be able to enter the unconscious and look back at how childhood has effected you</a:t>
            </a:r>
          </a:p>
          <a:p>
            <a:r>
              <a:rPr lang="en-US" dirty="0" smtClean="0"/>
              <a:t>They would have to be able to reveal hidden conflicts</a:t>
            </a:r>
            <a:endParaRPr lang="en-US" dirty="0"/>
          </a:p>
        </p:txBody>
      </p:sp>
    </p:spTree>
    <p:extLst>
      <p:ext uri="{BB962C8B-B14F-4D97-AF65-F5344CB8AC3E}">
        <p14:creationId xmlns:p14="http://schemas.microsoft.com/office/powerpoint/2010/main" val="630879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Projective tests </a:t>
            </a:r>
            <a:endParaRPr lang="en-US" dirty="0"/>
          </a:p>
        </p:txBody>
      </p:sp>
      <p:sp>
        <p:nvSpPr>
          <p:cNvPr id="3" name="Content Placeholder 2"/>
          <p:cNvSpPr>
            <a:spLocks noGrp="1"/>
          </p:cNvSpPr>
          <p:nvPr>
            <p:ph idx="1"/>
          </p:nvPr>
        </p:nvSpPr>
        <p:spPr/>
        <p:txBody>
          <a:bodyPr>
            <a:normAutofit/>
          </a:bodyPr>
          <a:lstStyle/>
          <a:p>
            <a:r>
              <a:rPr lang="en-US" dirty="0"/>
              <a:t>Thematic </a:t>
            </a:r>
            <a:r>
              <a:rPr lang="en-US" dirty="0" smtClean="0"/>
              <a:t>Apperception Test(Henry Murray)- one views an ambiguous image and makes up a story about what they see in the picture; shows patient’s inner feelings and conflicts. </a:t>
            </a:r>
          </a:p>
          <a:p>
            <a:r>
              <a:rPr lang="en-US" dirty="0" smtClean="0"/>
              <a:t>Rorschach </a:t>
            </a:r>
            <a:r>
              <a:rPr lang="en-US" dirty="0"/>
              <a:t>Inkblot Test(Hermann </a:t>
            </a:r>
            <a:r>
              <a:rPr lang="en-US" dirty="0" smtClean="0"/>
              <a:t>Rorschach)- one describes what they see in a series of inkblots to tell their inner feelings; most say it’s helpful some say they do not always provide accuracy  </a:t>
            </a:r>
            <a:endParaRPr lang="en-US" dirty="0"/>
          </a:p>
        </p:txBody>
      </p:sp>
    </p:spTree>
    <p:extLst>
      <p:ext uri="{BB962C8B-B14F-4D97-AF65-F5344CB8AC3E}">
        <p14:creationId xmlns:p14="http://schemas.microsoft.com/office/powerpoint/2010/main" val="57922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Modern Unconscious Mind</a:t>
            </a:r>
            <a:endParaRPr lang="en-US" dirty="0"/>
          </a:p>
        </p:txBody>
      </p:sp>
      <p:sp>
        <p:nvSpPr>
          <p:cNvPr id="3" name="Content Placeholder 2"/>
          <p:cNvSpPr>
            <a:spLocks noGrp="1"/>
          </p:cNvSpPr>
          <p:nvPr>
            <p:ph idx="1"/>
          </p:nvPr>
        </p:nvSpPr>
        <p:spPr/>
        <p:txBody>
          <a:bodyPr>
            <a:normAutofit/>
          </a:bodyPr>
          <a:lstStyle/>
          <a:p>
            <a:r>
              <a:rPr lang="en-US" dirty="0" smtClean="0"/>
              <a:t>The unconscious is no longer seen as what holds our passion and represses bad memories but as a place where information is processed </a:t>
            </a:r>
          </a:p>
          <a:p>
            <a:r>
              <a:rPr lang="en-US" dirty="0" smtClean="0"/>
              <a:t>Unconscious mind is really big</a:t>
            </a:r>
          </a:p>
          <a:p>
            <a:r>
              <a:rPr lang="en-US" dirty="0" smtClean="0"/>
              <a:t>It’s like a continuous line of thought from where are behaviors and creativity rises </a:t>
            </a:r>
            <a:endParaRPr lang="en-US" dirty="0"/>
          </a:p>
        </p:txBody>
      </p:sp>
    </p:spTree>
    <p:extLst>
      <p:ext uri="{BB962C8B-B14F-4D97-AF65-F5344CB8AC3E}">
        <p14:creationId xmlns:p14="http://schemas.microsoft.com/office/powerpoint/2010/main" val="1806139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Roy </a:t>
            </a:r>
            <a:r>
              <a:rPr lang="en-US" dirty="0" err="1"/>
              <a:t>Baumeister</a:t>
            </a:r>
            <a:endParaRPr lang="en-US" dirty="0"/>
          </a:p>
        </p:txBody>
      </p:sp>
      <p:sp>
        <p:nvSpPr>
          <p:cNvPr id="3" name="Content Placeholder 2"/>
          <p:cNvSpPr>
            <a:spLocks noGrp="1"/>
          </p:cNvSpPr>
          <p:nvPr>
            <p:ph idx="1"/>
          </p:nvPr>
        </p:nvSpPr>
        <p:spPr/>
        <p:txBody>
          <a:bodyPr>
            <a:normAutofit/>
          </a:bodyPr>
          <a:lstStyle/>
          <a:p>
            <a:r>
              <a:rPr lang="en-US" dirty="0" smtClean="0"/>
              <a:t>We often see our actions and attitudes on other people</a:t>
            </a:r>
          </a:p>
          <a:p>
            <a:r>
              <a:rPr lang="en-US" dirty="0" smtClean="0"/>
              <a:t>He believed in the false consensus effect where we think many people tend to act and think as we do. </a:t>
            </a:r>
          </a:p>
          <a:p>
            <a:pPr marL="0" indent="0">
              <a:buNone/>
            </a:pPr>
            <a:r>
              <a:rPr lang="en-US" dirty="0"/>
              <a:t> </a:t>
            </a:r>
            <a:r>
              <a:rPr lang="en-US" dirty="0" smtClean="0"/>
              <a:t>       ~people who cheat on taxes think other people are likely to do that as well</a:t>
            </a:r>
          </a:p>
          <a:p>
            <a:r>
              <a:rPr lang="en-US" dirty="0" smtClean="0"/>
              <a:t>He believed in Freud’s defense mechanisms but believed that they are caused by our need to secure our self-image </a:t>
            </a:r>
          </a:p>
        </p:txBody>
      </p:sp>
    </p:spTree>
    <p:extLst>
      <p:ext uri="{BB962C8B-B14F-4D97-AF65-F5344CB8AC3E}">
        <p14:creationId xmlns:p14="http://schemas.microsoft.com/office/powerpoint/2010/main" val="666026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Jeff Greenberg, Sheldon Solomon, and Tom </a:t>
            </a:r>
            <a:r>
              <a:rPr lang="en-US" dirty="0" err="1"/>
              <a:t>Pyszczynski</a:t>
            </a:r>
            <a:r>
              <a:rPr lang="en-US" dirty="0"/>
              <a:t> </a:t>
            </a:r>
          </a:p>
        </p:txBody>
      </p:sp>
      <p:sp>
        <p:nvSpPr>
          <p:cNvPr id="3" name="Content Placeholder 2"/>
          <p:cNvSpPr>
            <a:spLocks noGrp="1"/>
          </p:cNvSpPr>
          <p:nvPr>
            <p:ph idx="1"/>
          </p:nvPr>
        </p:nvSpPr>
        <p:spPr/>
        <p:txBody>
          <a:bodyPr>
            <a:normAutofit/>
          </a:bodyPr>
          <a:lstStyle/>
          <a:p>
            <a:r>
              <a:rPr lang="en-US" dirty="0" smtClean="0"/>
              <a:t>They believed in Freud’s idea that anxiety is defended against unconsciously</a:t>
            </a:r>
          </a:p>
          <a:p>
            <a:r>
              <a:rPr lang="en-US" dirty="0" smtClean="0"/>
              <a:t>They proposed their terror-management theory which looks into how we respond emotionally and physically to the thought of our own death</a:t>
            </a:r>
          </a:p>
          <a:p>
            <a:r>
              <a:rPr lang="en-US" dirty="0" smtClean="0"/>
              <a:t>When the world around us is threatening people often look to enhance self-esteem and at world views that answer questions about life’s meaning.</a:t>
            </a:r>
          </a:p>
          <a:p>
            <a:r>
              <a:rPr lang="en-US" dirty="0" smtClean="0"/>
              <a:t>When people think about death they tend to go to close relationships. </a:t>
            </a:r>
          </a:p>
          <a:p>
            <a:endParaRPr lang="en-US" dirty="0"/>
          </a:p>
        </p:txBody>
      </p:sp>
    </p:spTree>
    <p:extLst>
      <p:ext uri="{BB962C8B-B14F-4D97-AF65-F5344CB8AC3E}">
        <p14:creationId xmlns:p14="http://schemas.microsoft.com/office/powerpoint/2010/main" val="700065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Ticket</a:t>
            </a:r>
            <a:endParaRPr lang="en-US" dirty="0"/>
          </a:p>
        </p:txBody>
      </p:sp>
      <p:sp>
        <p:nvSpPr>
          <p:cNvPr id="3" name="Content Placeholder 2"/>
          <p:cNvSpPr>
            <a:spLocks noGrp="1"/>
          </p:cNvSpPr>
          <p:nvPr>
            <p:ph idx="1"/>
          </p:nvPr>
        </p:nvSpPr>
        <p:spPr/>
        <p:txBody>
          <a:bodyPr/>
          <a:lstStyle/>
          <a:p>
            <a:r>
              <a:rPr lang="en-US" dirty="0" smtClean="0"/>
              <a:t>Twelve-year old Cawley demonstrates a strongly masculine sense of self identity even though he was raised without a father or father substitute. This fact represents the most serious threat to whose theory of personality? </a:t>
            </a:r>
          </a:p>
          <a:p>
            <a:pPr marL="0" indent="0">
              <a:buNone/>
            </a:pPr>
            <a:r>
              <a:rPr lang="en-US" dirty="0" smtClean="0"/>
              <a:t>A.)Abraham Maslow’s B.)Sigmund Freud’s C.)Albert Bandura’s D.)Carl Rogers’ E.)Gordon Allport’s</a:t>
            </a:r>
          </a:p>
        </p:txBody>
      </p:sp>
    </p:spTree>
    <p:extLst>
      <p:ext uri="{BB962C8B-B14F-4D97-AF65-F5344CB8AC3E}">
        <p14:creationId xmlns:p14="http://schemas.microsoft.com/office/powerpoint/2010/main" val="3333311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Sigmund Freud’s </a:t>
            </a:r>
            <a:r>
              <a:rPr lang="en-US" dirty="0" smtClean="0"/>
              <a:t>Psychoanalytic Perspective:</a:t>
            </a:r>
            <a:br>
              <a:rPr lang="en-US" dirty="0" smtClean="0"/>
            </a:br>
            <a:r>
              <a:rPr lang="en-US" dirty="0" smtClean="0"/>
              <a:t>Exploring the Unconscious </a:t>
            </a:r>
            <a:endParaRPr lang="en-US" dirty="0"/>
          </a:p>
        </p:txBody>
      </p:sp>
      <p:sp>
        <p:nvSpPr>
          <p:cNvPr id="3" name="Content Placeholder 2"/>
          <p:cNvSpPr>
            <a:spLocks noGrp="1"/>
          </p:cNvSpPr>
          <p:nvPr>
            <p:ph idx="1"/>
          </p:nvPr>
        </p:nvSpPr>
        <p:spPr/>
        <p:txBody>
          <a:bodyPr>
            <a:normAutofit/>
          </a:bodyPr>
          <a:lstStyle/>
          <a:p>
            <a:r>
              <a:rPr lang="en-US" dirty="0" smtClean="0"/>
              <a:t>Learning Objectives </a:t>
            </a:r>
          </a:p>
          <a:p>
            <a:pPr marL="0" indent="0">
              <a:buNone/>
            </a:pPr>
            <a:r>
              <a:rPr lang="en-US" dirty="0" smtClean="0"/>
              <a:t>      ~Explain how Freud’s treatment of psychological disorders led to his view of the unconscious mind.</a:t>
            </a:r>
          </a:p>
          <a:p>
            <a:pPr marL="0" indent="0">
              <a:buNone/>
            </a:pPr>
            <a:r>
              <a:rPr lang="en-US" dirty="0"/>
              <a:t> </a:t>
            </a:r>
            <a:r>
              <a:rPr lang="en-US" dirty="0" smtClean="0"/>
              <a:t>     ~Describe Freud’s view of personality. </a:t>
            </a:r>
          </a:p>
          <a:p>
            <a:pPr marL="0" indent="0">
              <a:buNone/>
            </a:pPr>
            <a:r>
              <a:rPr lang="en-US" dirty="0"/>
              <a:t> </a:t>
            </a:r>
            <a:r>
              <a:rPr lang="en-US" dirty="0" smtClean="0"/>
              <a:t>     ~Identify Freud’s developmental stages.</a:t>
            </a:r>
          </a:p>
          <a:p>
            <a:pPr marL="0" indent="0">
              <a:buNone/>
            </a:pPr>
            <a:r>
              <a:rPr lang="en-US" dirty="0"/>
              <a:t> </a:t>
            </a:r>
            <a:r>
              <a:rPr lang="en-US" dirty="0" smtClean="0"/>
              <a:t>     ~Describe Freud’s views on how people defend themselves against anxiety.</a:t>
            </a:r>
          </a:p>
          <a:p>
            <a:pPr marL="0" indent="0">
              <a:buNone/>
            </a:pPr>
            <a:r>
              <a:rPr lang="en-US" dirty="0"/>
              <a:t> </a:t>
            </a:r>
            <a:r>
              <a:rPr lang="en-US" dirty="0" smtClean="0"/>
              <a:t>     ~Discuss how contemporary psychologists view Freud’s psychoanalytic perspective.</a:t>
            </a:r>
          </a:p>
        </p:txBody>
      </p:sp>
    </p:spTree>
    <p:extLst>
      <p:ext uri="{BB962C8B-B14F-4D97-AF65-F5344CB8AC3E}">
        <p14:creationId xmlns:p14="http://schemas.microsoft.com/office/powerpoint/2010/main" val="2735754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Psychoanalysis </a:t>
            </a:r>
            <a:endParaRPr lang="en-US" dirty="0"/>
          </a:p>
        </p:txBody>
      </p:sp>
      <p:sp>
        <p:nvSpPr>
          <p:cNvPr id="3" name="Content Placeholder 2"/>
          <p:cNvSpPr>
            <a:spLocks noGrp="1"/>
          </p:cNvSpPr>
          <p:nvPr>
            <p:ph idx="1"/>
          </p:nvPr>
        </p:nvSpPr>
        <p:spPr/>
        <p:txBody>
          <a:bodyPr>
            <a:normAutofit/>
          </a:bodyPr>
          <a:lstStyle/>
          <a:p>
            <a:r>
              <a:rPr lang="en-US" dirty="0" smtClean="0"/>
              <a:t>When hypnosis did not work, Freud tried free association; patients would relax and say whatever came to mind even if embarrassing.</a:t>
            </a:r>
          </a:p>
          <a:p>
            <a:r>
              <a:rPr lang="en-US" dirty="0" smtClean="0"/>
              <a:t>He believed this would lead to the retrieval and release of painful memories. </a:t>
            </a:r>
          </a:p>
          <a:p>
            <a:r>
              <a:rPr lang="en-US" dirty="0" smtClean="0"/>
              <a:t>This is what he termed psychoanalysis. </a:t>
            </a:r>
          </a:p>
          <a:p>
            <a:endParaRPr lang="en-US" dirty="0"/>
          </a:p>
        </p:txBody>
      </p:sp>
    </p:spTree>
    <p:extLst>
      <p:ext uri="{BB962C8B-B14F-4D97-AF65-F5344CB8AC3E}">
        <p14:creationId xmlns:p14="http://schemas.microsoft.com/office/powerpoint/2010/main" val="3198805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Basics</a:t>
            </a:r>
            <a:endParaRPr lang="en-US" dirty="0"/>
          </a:p>
        </p:txBody>
      </p:sp>
      <p:sp>
        <p:nvSpPr>
          <p:cNvPr id="3" name="Content Placeholder 2"/>
          <p:cNvSpPr>
            <a:spLocks noGrp="1"/>
          </p:cNvSpPr>
          <p:nvPr>
            <p:ph idx="1"/>
          </p:nvPr>
        </p:nvSpPr>
        <p:spPr/>
        <p:txBody>
          <a:bodyPr>
            <a:normAutofit/>
          </a:bodyPr>
          <a:lstStyle/>
          <a:p>
            <a:r>
              <a:rPr lang="en-US" dirty="0" smtClean="0"/>
              <a:t>Conscious mind; the thoughts and memories we are aware of. </a:t>
            </a:r>
          </a:p>
          <a:p>
            <a:r>
              <a:rPr lang="en-US" dirty="0" smtClean="0"/>
              <a:t>Unconscious mind; thoughts, desires, and memories that is below what we are aware of.</a:t>
            </a:r>
          </a:p>
          <a:p>
            <a:r>
              <a:rPr lang="en-US" dirty="0" smtClean="0"/>
              <a:t>Preconscious area; where we can retrieve such things.  </a:t>
            </a:r>
          </a:p>
          <a:p>
            <a:r>
              <a:rPr lang="en-US" dirty="0" smtClean="0"/>
              <a:t>Freud also believed we repress thoughts that may be to hurtful or uncomfortable to acknowledge. </a:t>
            </a:r>
          </a:p>
          <a:p>
            <a:pPr marL="0" indent="0">
              <a:buNone/>
            </a:pPr>
            <a:r>
              <a:rPr lang="en-US" dirty="0" smtClean="0"/>
              <a:t>          </a:t>
            </a:r>
            <a:r>
              <a:rPr lang="en-US" dirty="0"/>
              <a:t>~</a:t>
            </a:r>
            <a:r>
              <a:rPr lang="en-US" dirty="0" smtClean="0"/>
              <a:t>believed that these control us unconsciously</a:t>
            </a:r>
            <a:endParaRPr lang="en-US" dirty="0"/>
          </a:p>
        </p:txBody>
      </p:sp>
    </p:spTree>
    <p:extLst>
      <p:ext uri="{BB962C8B-B14F-4D97-AF65-F5344CB8AC3E}">
        <p14:creationId xmlns:p14="http://schemas.microsoft.com/office/powerpoint/2010/main" val="22267349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Personality Structure</a:t>
            </a:r>
            <a:endParaRPr lang="en-US" dirty="0"/>
          </a:p>
        </p:txBody>
      </p:sp>
      <p:sp>
        <p:nvSpPr>
          <p:cNvPr id="3" name="Content Placeholder 2"/>
          <p:cNvSpPr>
            <a:spLocks noGrp="1"/>
          </p:cNvSpPr>
          <p:nvPr>
            <p:ph idx="1"/>
          </p:nvPr>
        </p:nvSpPr>
        <p:spPr/>
        <p:txBody>
          <a:bodyPr>
            <a:normAutofit/>
          </a:bodyPr>
          <a:lstStyle/>
          <a:p>
            <a:r>
              <a:rPr lang="en-US" dirty="0" smtClean="0"/>
              <a:t>Personality comes from a conflict between impulse and restraint.</a:t>
            </a:r>
          </a:p>
          <a:p>
            <a:r>
              <a:rPr lang="en-US" dirty="0" smtClean="0"/>
              <a:t>Id- strives to survive, reproduce, and aggress; Pleasure principle (Infant crying for attention; instant pleasure than future success) </a:t>
            </a:r>
          </a:p>
          <a:p>
            <a:r>
              <a:rPr lang="en-US" dirty="0" smtClean="0"/>
              <a:t>Ego- strives to meet id’s needs in realistic way that are long lasting; Reality principle (Child responding to real world)</a:t>
            </a:r>
          </a:p>
          <a:p>
            <a:r>
              <a:rPr lang="en-US" dirty="0" smtClean="0"/>
              <a:t>Superego- strives </a:t>
            </a:r>
            <a:r>
              <a:rPr lang="en-US" dirty="0"/>
              <a:t>for perfection </a:t>
            </a:r>
            <a:r>
              <a:rPr lang="en-US" dirty="0" smtClean="0"/>
              <a:t>and produces </a:t>
            </a:r>
            <a:r>
              <a:rPr lang="en-US" dirty="0"/>
              <a:t>positive feelings of </a:t>
            </a:r>
            <a:r>
              <a:rPr lang="en-US" dirty="0" smtClean="0"/>
              <a:t>pride or </a:t>
            </a:r>
            <a:r>
              <a:rPr lang="en-US" dirty="0"/>
              <a:t>negative feelings of </a:t>
            </a:r>
            <a:r>
              <a:rPr lang="en-US" dirty="0" smtClean="0"/>
              <a:t>guilt; this is our conscience and tell us how we should behave (Around 4 or 5 years, realizes </a:t>
            </a:r>
            <a:r>
              <a:rPr lang="en-US" dirty="0"/>
              <a:t>the ideal</a:t>
            </a:r>
            <a:r>
              <a:rPr lang="en-US" dirty="0" smtClean="0"/>
              <a:t>)</a:t>
            </a:r>
            <a:endParaRPr lang="en-US" dirty="0"/>
          </a:p>
        </p:txBody>
      </p:sp>
    </p:spTree>
    <p:extLst>
      <p:ext uri="{BB962C8B-B14F-4D97-AF65-F5344CB8AC3E}">
        <p14:creationId xmlns:p14="http://schemas.microsoft.com/office/powerpoint/2010/main" val="2966441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Personality Development </a:t>
            </a:r>
            <a:endParaRPr lang="en-US" dirty="0"/>
          </a:p>
        </p:txBody>
      </p:sp>
      <p:sp>
        <p:nvSpPr>
          <p:cNvPr id="3" name="Content Placeholder 2"/>
          <p:cNvSpPr>
            <a:spLocks noGrp="1"/>
          </p:cNvSpPr>
          <p:nvPr>
            <p:ph idx="1"/>
          </p:nvPr>
        </p:nvSpPr>
        <p:spPr/>
        <p:txBody>
          <a:bodyPr/>
          <a:lstStyle/>
          <a:p>
            <a:r>
              <a:rPr lang="en-US" dirty="0" smtClean="0"/>
              <a:t>Freud believed that personality develops in the first few years of our life and we go through, what he called psychosexual stages </a:t>
            </a:r>
          </a:p>
          <a:p>
            <a:pPr marL="0" indent="0">
              <a:buNone/>
            </a:pPr>
            <a:r>
              <a:rPr lang="en-US" dirty="0"/>
              <a:t>         </a:t>
            </a:r>
            <a:r>
              <a:rPr lang="en-US" dirty="0" smtClean="0"/>
              <a:t>~id’s wants focuses on certain </a:t>
            </a:r>
            <a:r>
              <a:rPr lang="en-US" dirty="0"/>
              <a:t>pleasure </a:t>
            </a:r>
            <a:r>
              <a:rPr lang="en-US" dirty="0" smtClean="0"/>
              <a:t>areas called </a:t>
            </a:r>
            <a:r>
              <a:rPr lang="en-US" dirty="0"/>
              <a:t>erogenous zones</a:t>
            </a:r>
          </a:p>
        </p:txBody>
      </p:sp>
    </p:spTree>
    <p:extLst>
      <p:ext uri="{BB962C8B-B14F-4D97-AF65-F5344CB8AC3E}">
        <p14:creationId xmlns:p14="http://schemas.microsoft.com/office/powerpoint/2010/main" val="1087662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Psychosexual Stages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89337687"/>
              </p:ext>
            </p:extLst>
          </p:nvPr>
        </p:nvGraphicFramePr>
        <p:xfrm>
          <a:off x="609600" y="1524000"/>
          <a:ext cx="8077200" cy="4800601"/>
        </p:xfrm>
        <a:graphic>
          <a:graphicData uri="http://schemas.openxmlformats.org/drawingml/2006/table">
            <a:tbl>
              <a:tblPr firstRow="1" firstCol="1" bandRow="1"/>
              <a:tblGrid>
                <a:gridCol w="2716876"/>
                <a:gridCol w="5360324"/>
              </a:tblGrid>
              <a:tr h="564891">
                <a:tc>
                  <a:txBody>
                    <a:bodyPr/>
                    <a:lstStyle/>
                    <a:p>
                      <a:pPr marL="0" marR="0">
                        <a:lnSpc>
                          <a:spcPct val="115000"/>
                        </a:lnSpc>
                        <a:spcBef>
                          <a:spcPts val="0"/>
                        </a:spcBef>
                        <a:spcAft>
                          <a:spcPts val="0"/>
                        </a:spcAft>
                      </a:pPr>
                      <a:r>
                        <a:rPr lang="en-US" sz="2400" dirty="0">
                          <a:effectLst/>
                          <a:latin typeface="Times New Roman"/>
                          <a:ea typeface="Calibri"/>
                          <a:cs typeface="Times New Roman"/>
                        </a:rPr>
                        <a:t>Stage</a:t>
                      </a:r>
                      <a:endParaRPr lang="en-US" sz="2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400" dirty="0">
                          <a:effectLst/>
                          <a:latin typeface="Times New Roman"/>
                          <a:ea typeface="Calibri"/>
                          <a:cs typeface="Times New Roman"/>
                        </a:rPr>
                        <a:t>Focus</a:t>
                      </a:r>
                      <a:endParaRPr lang="en-US" sz="2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5406">
                <a:tc>
                  <a:txBody>
                    <a:bodyPr/>
                    <a:lstStyle/>
                    <a:p>
                      <a:pPr marL="0" marR="0">
                        <a:lnSpc>
                          <a:spcPct val="115000"/>
                        </a:lnSpc>
                        <a:spcBef>
                          <a:spcPts val="0"/>
                        </a:spcBef>
                        <a:spcAft>
                          <a:spcPts val="0"/>
                        </a:spcAft>
                      </a:pPr>
                      <a:r>
                        <a:rPr lang="en-US" sz="1800">
                          <a:effectLst/>
                          <a:latin typeface="Times New Roman"/>
                          <a:ea typeface="Calibri"/>
                          <a:cs typeface="Times New Roman"/>
                        </a:rPr>
                        <a:t>Oral (0-18 months)</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effectLst/>
                          <a:latin typeface="Times New Roman"/>
                          <a:ea typeface="Calibri"/>
                          <a:cs typeface="Times New Roman"/>
                        </a:rPr>
                        <a:t> </a:t>
                      </a:r>
                      <a:r>
                        <a:rPr lang="en-US" sz="1800" dirty="0" smtClean="0">
                          <a:effectLst/>
                          <a:latin typeface="Times New Roman"/>
                          <a:ea typeface="Calibri"/>
                          <a:cs typeface="Times New Roman"/>
                        </a:rPr>
                        <a:t>Pleasure centers on the mouth;</a:t>
                      </a:r>
                      <a:r>
                        <a:rPr lang="en-US" sz="1800" baseline="0" dirty="0" smtClean="0">
                          <a:effectLst/>
                          <a:latin typeface="Times New Roman"/>
                          <a:ea typeface="Calibri"/>
                          <a:cs typeface="Times New Roman"/>
                        </a:rPr>
                        <a:t> </a:t>
                      </a:r>
                      <a:r>
                        <a:rPr lang="en-US" sz="1800" dirty="0" smtClean="0">
                          <a:effectLst/>
                          <a:latin typeface="Times New Roman"/>
                          <a:ea typeface="Calibri"/>
                          <a:cs typeface="Times New Roman"/>
                        </a:rPr>
                        <a:t>sucking, biting, chewing.</a:t>
                      </a:r>
                      <a:endParaRPr lang="en-US"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004">
                <a:tc>
                  <a:txBody>
                    <a:bodyPr/>
                    <a:lstStyle/>
                    <a:p>
                      <a:pPr marL="0" marR="0">
                        <a:lnSpc>
                          <a:spcPct val="115000"/>
                        </a:lnSpc>
                        <a:spcBef>
                          <a:spcPts val="0"/>
                        </a:spcBef>
                        <a:spcAft>
                          <a:spcPts val="0"/>
                        </a:spcAft>
                      </a:pPr>
                      <a:r>
                        <a:rPr lang="en-US" sz="1800" dirty="0">
                          <a:effectLst/>
                          <a:latin typeface="Times New Roman"/>
                          <a:ea typeface="Calibri"/>
                          <a:cs typeface="Times New Roman"/>
                        </a:rPr>
                        <a:t> </a:t>
                      </a:r>
                      <a:r>
                        <a:rPr lang="en-US" sz="1800" dirty="0" smtClean="0">
                          <a:effectLst/>
                          <a:latin typeface="Times New Roman"/>
                          <a:ea typeface="Calibri"/>
                          <a:cs typeface="Times New Roman"/>
                        </a:rPr>
                        <a:t>Anal(18-36</a:t>
                      </a:r>
                      <a:r>
                        <a:rPr lang="en-US" sz="1800" baseline="0" dirty="0" smtClean="0">
                          <a:effectLst/>
                          <a:latin typeface="Times New Roman"/>
                          <a:ea typeface="Calibri"/>
                          <a:cs typeface="Times New Roman"/>
                        </a:rPr>
                        <a:t> months)</a:t>
                      </a:r>
                      <a:endParaRPr lang="en-US"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effectLst/>
                          <a:latin typeface="Times New Roman"/>
                          <a:ea typeface="Calibri"/>
                          <a:cs typeface="Times New Roman"/>
                        </a:rPr>
                        <a:t>Pleasure focuses on bowel and bladder elimination; coping with demands for control.</a:t>
                      </a:r>
                      <a:endParaRPr lang="en-US"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004">
                <a:tc>
                  <a:txBody>
                    <a:bodyPr/>
                    <a:lstStyle/>
                    <a:p>
                      <a:pPr marL="0" marR="0">
                        <a:lnSpc>
                          <a:spcPct val="115000"/>
                        </a:lnSpc>
                        <a:spcBef>
                          <a:spcPts val="0"/>
                        </a:spcBef>
                        <a:spcAft>
                          <a:spcPts val="0"/>
                        </a:spcAft>
                      </a:pPr>
                      <a:r>
                        <a:rPr lang="en-US" sz="1800" dirty="0">
                          <a:effectLst/>
                          <a:latin typeface="Times New Roman"/>
                          <a:ea typeface="Calibri"/>
                          <a:cs typeface="Times New Roman"/>
                        </a:rPr>
                        <a:t> </a:t>
                      </a:r>
                      <a:r>
                        <a:rPr lang="en-US" sz="1800" dirty="0" smtClean="0">
                          <a:effectLst/>
                          <a:latin typeface="Times New Roman"/>
                          <a:ea typeface="Calibri"/>
                          <a:cs typeface="Times New Roman"/>
                        </a:rPr>
                        <a:t>Phallic(3-6</a:t>
                      </a:r>
                      <a:r>
                        <a:rPr lang="en-US" sz="1800" baseline="0" dirty="0" smtClean="0">
                          <a:effectLst/>
                          <a:latin typeface="Times New Roman"/>
                          <a:ea typeface="Calibri"/>
                          <a:cs typeface="Times New Roman"/>
                        </a:rPr>
                        <a:t> years)</a:t>
                      </a:r>
                      <a:endParaRPr lang="en-US"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effectLst/>
                          <a:latin typeface="Times New Roman"/>
                          <a:ea typeface="Calibri"/>
                          <a:cs typeface="Times New Roman"/>
                        </a:rPr>
                        <a:t>Pleasure zone is the genitals; coping with incestuous sexual feelings.</a:t>
                      </a:r>
                      <a:endParaRPr lang="en-US"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0148">
                <a:tc>
                  <a:txBody>
                    <a:bodyPr/>
                    <a:lstStyle/>
                    <a:p>
                      <a:pPr marL="0" marR="0">
                        <a:lnSpc>
                          <a:spcPct val="115000"/>
                        </a:lnSpc>
                        <a:spcBef>
                          <a:spcPts val="0"/>
                        </a:spcBef>
                        <a:spcAft>
                          <a:spcPts val="0"/>
                        </a:spcAft>
                      </a:pPr>
                      <a:r>
                        <a:rPr lang="en-US" sz="1800">
                          <a:effectLst/>
                          <a:latin typeface="Times New Roman"/>
                          <a:ea typeface="Calibri"/>
                          <a:cs typeface="Times New Roman"/>
                        </a:rPr>
                        <a:t>Latency (6 to puberty)</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effectLst/>
                          <a:latin typeface="Times New Roman"/>
                          <a:ea typeface="Calibri"/>
                          <a:cs typeface="Times New Roman"/>
                        </a:rPr>
                        <a:t> </a:t>
                      </a:r>
                      <a:r>
                        <a:rPr lang="en-US" sz="1800" dirty="0" smtClean="0">
                          <a:effectLst/>
                          <a:latin typeface="Times New Roman"/>
                          <a:ea typeface="Calibri"/>
                          <a:cs typeface="Times New Roman"/>
                        </a:rPr>
                        <a:t>A phase of dormant sexual feelings.</a:t>
                      </a:r>
                      <a:endParaRPr lang="en-US"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0148">
                <a:tc>
                  <a:txBody>
                    <a:bodyPr/>
                    <a:lstStyle/>
                    <a:p>
                      <a:pPr marL="0" marR="0">
                        <a:lnSpc>
                          <a:spcPct val="115000"/>
                        </a:lnSpc>
                        <a:spcBef>
                          <a:spcPts val="0"/>
                        </a:spcBef>
                        <a:spcAft>
                          <a:spcPts val="0"/>
                        </a:spcAft>
                      </a:pPr>
                      <a:r>
                        <a:rPr lang="en-US" sz="1800">
                          <a:effectLst/>
                          <a:latin typeface="Times New Roman"/>
                          <a:ea typeface="Calibri"/>
                          <a:cs typeface="Times New Roman"/>
                        </a:rPr>
                        <a:t>Genital (puberty on)</a:t>
                      </a:r>
                      <a:endParaRPr lang="en-US" sz="18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effectLst/>
                          <a:latin typeface="Times New Roman"/>
                          <a:ea typeface="Calibri"/>
                          <a:cs typeface="Times New Roman"/>
                        </a:rPr>
                        <a:t> </a:t>
                      </a:r>
                      <a:r>
                        <a:rPr lang="en-US" sz="1800" dirty="0" smtClean="0">
                          <a:effectLst/>
                          <a:latin typeface="Times New Roman"/>
                          <a:ea typeface="Calibri"/>
                          <a:cs typeface="Times New Roman"/>
                        </a:rPr>
                        <a:t>Maturation of sexual interests.</a:t>
                      </a:r>
                      <a:endParaRPr lang="en-US" sz="18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1603375" y="29194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202039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Personality Development</a:t>
            </a:r>
            <a:endParaRPr lang="en-US" dirty="0"/>
          </a:p>
        </p:txBody>
      </p:sp>
      <p:sp>
        <p:nvSpPr>
          <p:cNvPr id="3" name="Content Placeholder 2"/>
          <p:cNvSpPr>
            <a:spLocks noGrp="1"/>
          </p:cNvSpPr>
          <p:nvPr>
            <p:ph idx="1"/>
          </p:nvPr>
        </p:nvSpPr>
        <p:spPr/>
        <p:txBody>
          <a:bodyPr>
            <a:normAutofit/>
          </a:bodyPr>
          <a:lstStyle/>
          <a:p>
            <a:r>
              <a:rPr lang="en-US" dirty="0" smtClean="0"/>
              <a:t>Oedipus complex- Freud believed that during the phallic stage boys become jealous of their father and attracted to their mother.</a:t>
            </a:r>
          </a:p>
          <a:p>
            <a:r>
              <a:rPr lang="en-US" dirty="0" smtClean="0"/>
              <a:t>Girls also experience this, but the opposite way, called the Electra complex.</a:t>
            </a:r>
          </a:p>
          <a:p>
            <a:r>
              <a:rPr lang="en-US" dirty="0" smtClean="0"/>
              <a:t>Identification is where children stop hating rival parent and develop superego according to their values.</a:t>
            </a:r>
          </a:p>
          <a:p>
            <a:pPr marL="0" indent="0">
              <a:buNone/>
            </a:pPr>
            <a:r>
              <a:rPr lang="en-US" dirty="0"/>
              <a:t> </a:t>
            </a:r>
            <a:r>
              <a:rPr lang="en-US" dirty="0" smtClean="0"/>
              <a:t>          ~provides our gender identity   </a:t>
            </a:r>
            <a:endParaRPr lang="en-US" dirty="0"/>
          </a:p>
        </p:txBody>
      </p:sp>
    </p:spTree>
    <p:extLst>
      <p:ext uri="{BB962C8B-B14F-4D97-AF65-F5344CB8AC3E}">
        <p14:creationId xmlns:p14="http://schemas.microsoft.com/office/powerpoint/2010/main" val="3992461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Summer">
  <a:themeElements>
    <a:clrScheme name="Custom 2">
      <a:dk1>
        <a:srgbClr val="542378"/>
      </a:dk1>
      <a:lt1>
        <a:sysClr val="window" lastClr="FFFFFF"/>
      </a:lt1>
      <a:dk2>
        <a:srgbClr val="2F5897"/>
      </a:dk2>
      <a:lt2>
        <a:srgbClr val="E4E9EF"/>
      </a:lt2>
      <a:accent1>
        <a:srgbClr val="6076B4"/>
      </a:accent1>
      <a:accent2>
        <a:srgbClr val="9C5252"/>
      </a:accent2>
      <a:accent3>
        <a:srgbClr val="C7A2E3"/>
      </a:accent3>
      <a:accent4>
        <a:srgbClr val="AB73D5"/>
      </a:accent4>
      <a:accent5>
        <a:srgbClr val="7030A0"/>
      </a:accent5>
      <a:accent6>
        <a:srgbClr val="758085"/>
      </a:accent6>
      <a:hlink>
        <a:srgbClr val="9957CC"/>
      </a:hlink>
      <a:folHlink>
        <a:srgbClr val="DDC7E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385</TotalTime>
  <Words>1561</Words>
  <Application>Microsoft Office PowerPoint</Application>
  <PresentationFormat>On-screen Show (4:3)</PresentationFormat>
  <Paragraphs>155</Paragraphs>
  <Slides>27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Calibri</vt:lpstr>
      <vt:lpstr>Courier New</vt:lpstr>
      <vt:lpstr>Times New Roman</vt:lpstr>
      <vt:lpstr>Trebuchet MS</vt:lpstr>
      <vt:lpstr>Verdana</vt:lpstr>
      <vt:lpstr>Wingdings 2</vt:lpstr>
      <vt:lpstr>Summer</vt:lpstr>
      <vt:lpstr>Daily Drill</vt:lpstr>
      <vt:lpstr>Unit 10 Personality</vt:lpstr>
      <vt:lpstr>Sigmund Freud’s Psychoanalytic Perspective: Exploring the Unconscious </vt:lpstr>
      <vt:lpstr>Psychoanalysis </vt:lpstr>
      <vt:lpstr>Basics</vt:lpstr>
      <vt:lpstr>Personality Structure</vt:lpstr>
      <vt:lpstr>Personality Development </vt:lpstr>
      <vt:lpstr>Psychosexual Stages  </vt:lpstr>
      <vt:lpstr>Personality Development</vt:lpstr>
      <vt:lpstr>Fixation </vt:lpstr>
      <vt:lpstr>Defense mechanisms </vt:lpstr>
      <vt:lpstr>Defense mechanisms </vt:lpstr>
      <vt:lpstr>Modern Psychologists Disagree with Freud</vt:lpstr>
      <vt:lpstr>Modern challenges to repression </vt:lpstr>
      <vt:lpstr>Exit Ticket</vt:lpstr>
      <vt:lpstr>Daily Drill</vt:lpstr>
      <vt:lpstr>Psychodynamic Theories and Modern Views of the Unconscious</vt:lpstr>
      <vt:lpstr>The Neo-Freudian and Psychodynamic Theorists  </vt:lpstr>
      <vt:lpstr>Alfred Adler and Karen Horney</vt:lpstr>
      <vt:lpstr>Carl Jung</vt:lpstr>
      <vt:lpstr>Modern Perspective</vt:lpstr>
      <vt:lpstr>Assessing Unconscious Processes</vt:lpstr>
      <vt:lpstr>Projective tests </vt:lpstr>
      <vt:lpstr>The Modern Unconscious Mind</vt:lpstr>
      <vt:lpstr> Roy Baumeister</vt:lpstr>
      <vt:lpstr> Jeff Greenberg, Sheldon Solomon, and Tom Pyszczynski </vt:lpstr>
      <vt:lpstr>Exit Ticket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dc:creator>
  <cp:lastModifiedBy>Debes John</cp:lastModifiedBy>
  <cp:revision>50</cp:revision>
  <dcterms:created xsi:type="dcterms:W3CDTF">2016-02-14T17:29:36Z</dcterms:created>
  <dcterms:modified xsi:type="dcterms:W3CDTF">2016-02-16T13:52:54Z</dcterms:modified>
</cp:coreProperties>
</file>