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75" r:id="rId2"/>
    <p:sldId id="277" r:id="rId3"/>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3/3/2016</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3/3/2016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3/3/2016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3/3/2016</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59853" y="1103224"/>
            <a:ext cx="10522040"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800" dirty="0" smtClean="0"/>
              <a:t>Learning Target: SWBAT have a better understanding of social-cognitive theories and students will be able to explore and obtain better knowledge of the self. </a:t>
            </a:r>
            <a:endParaRPr lang="en-US" sz="2800" dirty="0"/>
          </a:p>
        </p:txBody>
      </p:sp>
      <p:sp>
        <p:nvSpPr>
          <p:cNvPr id="7" name="TextBox 6"/>
          <p:cNvSpPr txBox="1"/>
          <p:nvPr/>
        </p:nvSpPr>
        <p:spPr>
          <a:xfrm>
            <a:off x="1094705" y="2421228"/>
            <a:ext cx="10187188" cy="1384995"/>
          </a:xfrm>
          <a:prstGeom prst="rect">
            <a:avLst/>
          </a:prstGeom>
          <a:noFill/>
        </p:spPr>
        <p:txBody>
          <a:bodyPr wrap="square" rtlCol="0">
            <a:spAutoFit/>
          </a:bodyPr>
          <a:lstStyle/>
          <a:p>
            <a:pPr algn="ctr"/>
            <a:r>
              <a:rPr lang="en-US" sz="2800" b="1" dirty="0" smtClean="0"/>
              <a:t>Daily Drill:</a:t>
            </a:r>
          </a:p>
          <a:p>
            <a:r>
              <a:rPr lang="en-US" sz="2800" b="1" dirty="0" smtClean="0"/>
              <a:t>Question</a:t>
            </a:r>
            <a:r>
              <a:rPr lang="en-US" sz="2800" dirty="0" smtClean="0"/>
              <a:t>: </a:t>
            </a:r>
            <a:r>
              <a:rPr lang="en-US" sz="2400" dirty="0" smtClean="0"/>
              <a:t>What is the social-cognitive perspective and who proposed it? </a:t>
            </a:r>
          </a:p>
          <a:p>
            <a:endParaRPr lang="en-US" sz="2800" b="1" dirty="0"/>
          </a:p>
        </p:txBody>
      </p:sp>
      <p:sp>
        <p:nvSpPr>
          <p:cNvPr id="2" name="TextBox 1"/>
          <p:cNvSpPr txBox="1"/>
          <p:nvPr/>
        </p:nvSpPr>
        <p:spPr>
          <a:xfrm>
            <a:off x="9488385" y="558140"/>
            <a:ext cx="1338828" cy="646331"/>
          </a:xfrm>
          <a:prstGeom prst="rect">
            <a:avLst/>
          </a:prstGeom>
          <a:noFill/>
        </p:spPr>
        <p:txBody>
          <a:bodyPr wrap="none" rtlCol="0">
            <a:spAutoFit/>
          </a:bodyPr>
          <a:lstStyle/>
          <a:p>
            <a:r>
              <a:rPr lang="en-US" sz="3600" b="1" dirty="0" smtClean="0"/>
              <a:t>3-3-16</a:t>
            </a:r>
            <a:endParaRPr lang="en-US" sz="3600" b="1" dirty="0"/>
          </a:p>
        </p:txBody>
      </p:sp>
    </p:spTree>
    <p:extLst>
      <p:ext uri="{BB962C8B-B14F-4D97-AF65-F5344CB8AC3E}">
        <p14:creationId xmlns:p14="http://schemas.microsoft.com/office/powerpoint/2010/main" val="2558728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Assessing Behaviors in Situations </a:t>
            </a:r>
            <a:endParaRPr lang="en-US" b="1" dirty="0"/>
          </a:p>
        </p:txBody>
      </p:sp>
      <p:sp>
        <p:nvSpPr>
          <p:cNvPr id="3" name="Content Placeholder 2"/>
          <p:cNvSpPr>
            <a:spLocks noGrp="1"/>
          </p:cNvSpPr>
          <p:nvPr>
            <p:ph idx="1"/>
          </p:nvPr>
        </p:nvSpPr>
        <p:spPr/>
        <p:txBody>
          <a:bodyPr/>
          <a:lstStyle/>
          <a:p>
            <a:r>
              <a:rPr lang="en-US" dirty="0" smtClean="0"/>
              <a:t>Social-cognitive psychologists often observe behavior in realistic situations </a:t>
            </a:r>
          </a:p>
          <a:p>
            <a:pPr lvl="1"/>
            <a:r>
              <a:rPr lang="en-US" dirty="0" smtClean="0"/>
              <a:t>Ex. US Army’s World War 2 strategy for assessing candidates for spy missions was to have them simulate undercover conditions; this would test their ability to handle stress, solve problems, maintain leadership, etc. Despite the cost and lengthy duration of time this test helped predict later success on actual spy missions. </a:t>
            </a:r>
          </a:p>
          <a:p>
            <a:r>
              <a:rPr lang="en-US" dirty="0" smtClean="0"/>
              <a:t>These tests exemplified the principle: “The person’s past behavior patterns in similar situations help predict future behaviors.” </a:t>
            </a:r>
            <a:endParaRPr lang="en-US" dirty="0"/>
          </a:p>
        </p:txBody>
      </p:sp>
    </p:spTree>
    <p:extLst>
      <p:ext uri="{BB962C8B-B14F-4D97-AF65-F5344CB8AC3E}">
        <p14:creationId xmlns:p14="http://schemas.microsoft.com/office/powerpoint/2010/main" val="1158141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Evaluating Social-Cognitive Theories </a:t>
            </a:r>
            <a:endParaRPr lang="en-US" b="1" dirty="0"/>
          </a:p>
        </p:txBody>
      </p:sp>
      <p:sp>
        <p:nvSpPr>
          <p:cNvPr id="3" name="Content Placeholder 2"/>
          <p:cNvSpPr>
            <a:spLocks noGrp="1"/>
          </p:cNvSpPr>
          <p:nvPr>
            <p:ph idx="1"/>
          </p:nvPr>
        </p:nvSpPr>
        <p:spPr/>
        <p:txBody>
          <a:bodyPr/>
          <a:lstStyle/>
          <a:p>
            <a:r>
              <a:rPr lang="en-US" dirty="0" smtClean="0"/>
              <a:t>Critics of social-cognitive theories suggest that it focus solely on the situation and does not appreciate the person’s inner traits</a:t>
            </a:r>
          </a:p>
          <a:p>
            <a:r>
              <a:rPr lang="en-US" dirty="0" smtClean="0"/>
              <a:t>Personality traits have been shown to predict behavior at work, love, and play</a:t>
            </a:r>
          </a:p>
          <a:p>
            <a:r>
              <a:rPr lang="en-US" dirty="0" smtClean="0"/>
              <a:t>Biologically influenced traits really do matter  </a:t>
            </a:r>
          </a:p>
          <a:p>
            <a:r>
              <a:rPr lang="en-US" dirty="0" smtClean="0"/>
              <a:t>Researchers investigate personality using various methods that have differing purposes </a:t>
            </a:r>
            <a:endParaRPr lang="en-US" dirty="0"/>
          </a:p>
        </p:txBody>
      </p:sp>
    </p:spTree>
    <p:extLst>
      <p:ext uri="{BB962C8B-B14F-4D97-AF65-F5344CB8AC3E}">
        <p14:creationId xmlns:p14="http://schemas.microsoft.com/office/powerpoint/2010/main" val="2699051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Exploring the Self </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Self: an organizer of our thoughts, feelings and actions is the center of our personality</a:t>
            </a:r>
          </a:p>
          <a:p>
            <a:r>
              <a:rPr lang="en-US" dirty="0" smtClean="0"/>
              <a:t>Hazel Markus and her colleagues suggested that thinking about self is the concept of possible selves </a:t>
            </a:r>
          </a:p>
          <a:p>
            <a:pPr lvl="1"/>
            <a:r>
              <a:rPr lang="en-US" dirty="0" smtClean="0"/>
              <a:t>Your possible selves include your visions of the self you dream of becoming—rich, admirable and successful; and the self you fear of becoming—unemployed, lonely and unsuccessful. </a:t>
            </a:r>
          </a:p>
          <a:p>
            <a:r>
              <a:rPr lang="en-US" dirty="0" smtClean="0"/>
              <a:t>Possible selves motivate us by laying out specific goals and calling forth the energy to work toward them. </a:t>
            </a:r>
            <a:endParaRPr lang="en-US" dirty="0"/>
          </a:p>
        </p:txBody>
      </p:sp>
    </p:spTree>
    <p:extLst>
      <p:ext uri="{BB962C8B-B14F-4D97-AF65-F5344CB8AC3E}">
        <p14:creationId xmlns:p14="http://schemas.microsoft.com/office/powerpoint/2010/main" val="3641126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Exploring the Self Cont. </a:t>
            </a:r>
            <a:endParaRPr lang="en-US" b="1" dirty="0"/>
          </a:p>
        </p:txBody>
      </p:sp>
      <p:sp>
        <p:nvSpPr>
          <p:cNvPr id="3" name="Content Placeholder 2"/>
          <p:cNvSpPr>
            <a:spLocks noGrp="1"/>
          </p:cNvSpPr>
          <p:nvPr>
            <p:ph idx="1"/>
          </p:nvPr>
        </p:nvSpPr>
        <p:spPr/>
        <p:txBody>
          <a:bodyPr>
            <a:normAutofit fontScale="92500"/>
          </a:bodyPr>
          <a:lstStyle/>
          <a:p>
            <a:r>
              <a:rPr lang="en-US" dirty="0" smtClean="0"/>
              <a:t>Spotlight Effect: overestimating others’ noticing and evaluating our appearance, performance, and blunders (as if we presume a spotlight shines on us). </a:t>
            </a:r>
          </a:p>
          <a:p>
            <a:pPr lvl="1"/>
            <a:r>
              <a:rPr lang="en-US" dirty="0" smtClean="0"/>
              <a:t>In 1996 Thomas Gilovich had individual Cornell University students wear Barry Manilow shirts before entering a room with other students. They felt self-conscious because Barry Manilow was not a popular or cool guy at the time. The t-shirt wearers guessed that nearly half their peers would recognize the shirt as they walked in. However, in reality only 23% actually did. </a:t>
            </a:r>
          </a:p>
          <a:p>
            <a:r>
              <a:rPr lang="en-US" dirty="0"/>
              <a:t>The absence of attention applies not only to bad clothing and bad hair but also to our nervousness, irritation or attraction: Fewer people notice than we presume. </a:t>
            </a:r>
          </a:p>
          <a:p>
            <a:pPr marL="0" indent="0">
              <a:buNone/>
            </a:pPr>
            <a:endParaRPr lang="en-US" dirty="0"/>
          </a:p>
        </p:txBody>
      </p:sp>
      <p:pic>
        <p:nvPicPr>
          <p:cNvPr id="4" name="Picture 3"/>
          <p:cNvPicPr>
            <a:picLocks noChangeAspect="1"/>
          </p:cNvPicPr>
          <p:nvPr/>
        </p:nvPicPr>
        <p:blipFill>
          <a:blip r:embed="rId2"/>
          <a:stretch>
            <a:fillRect/>
          </a:stretch>
        </p:blipFill>
        <p:spPr>
          <a:xfrm>
            <a:off x="9746222" y="631066"/>
            <a:ext cx="1814487" cy="1790400"/>
          </a:xfrm>
          <a:prstGeom prst="rect">
            <a:avLst/>
          </a:prstGeom>
        </p:spPr>
      </p:pic>
    </p:spTree>
    <p:extLst>
      <p:ext uri="{BB962C8B-B14F-4D97-AF65-F5344CB8AC3E}">
        <p14:creationId xmlns:p14="http://schemas.microsoft.com/office/powerpoint/2010/main" val="3134487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Benefits of Self-Esteem</a:t>
            </a:r>
            <a:endParaRPr lang="en-US" b="1" dirty="0"/>
          </a:p>
        </p:txBody>
      </p:sp>
      <p:sp>
        <p:nvSpPr>
          <p:cNvPr id="3" name="Content Placeholder 2"/>
          <p:cNvSpPr>
            <a:spLocks noGrp="1"/>
          </p:cNvSpPr>
          <p:nvPr>
            <p:ph idx="1"/>
          </p:nvPr>
        </p:nvSpPr>
        <p:spPr/>
        <p:txBody>
          <a:bodyPr/>
          <a:lstStyle/>
          <a:p>
            <a:r>
              <a:rPr lang="en-US" dirty="0" smtClean="0"/>
              <a:t>Self-Esteem: a feeling of self-worth </a:t>
            </a:r>
          </a:p>
          <a:p>
            <a:r>
              <a:rPr lang="en-US" dirty="0" smtClean="0"/>
              <a:t>Self-Efficacy: our sense of competence or effectiveness on a task </a:t>
            </a:r>
          </a:p>
          <a:p>
            <a:r>
              <a:rPr lang="en-US" dirty="0" smtClean="0"/>
              <a:t>People who feel good about themselves have fewer sleepless nights and succumb less easily to pressures to conform—they’re just happier people</a:t>
            </a:r>
          </a:p>
        </p:txBody>
      </p:sp>
      <p:pic>
        <p:nvPicPr>
          <p:cNvPr id="5" name="Picture 4"/>
          <p:cNvPicPr>
            <a:picLocks noChangeAspect="1"/>
          </p:cNvPicPr>
          <p:nvPr/>
        </p:nvPicPr>
        <p:blipFill>
          <a:blip r:embed="rId2"/>
          <a:stretch>
            <a:fillRect/>
          </a:stretch>
        </p:blipFill>
        <p:spPr>
          <a:xfrm>
            <a:off x="6581773" y="4401696"/>
            <a:ext cx="2609850" cy="1752600"/>
          </a:xfrm>
          <a:prstGeom prst="rect">
            <a:avLst/>
          </a:prstGeom>
        </p:spPr>
      </p:pic>
      <p:pic>
        <p:nvPicPr>
          <p:cNvPr id="7" name="Picture 6"/>
          <p:cNvPicPr>
            <a:picLocks noChangeAspect="1"/>
          </p:cNvPicPr>
          <p:nvPr/>
        </p:nvPicPr>
        <p:blipFill>
          <a:blip r:embed="rId3"/>
          <a:stretch>
            <a:fillRect/>
          </a:stretch>
        </p:blipFill>
        <p:spPr>
          <a:xfrm>
            <a:off x="3036195" y="4401696"/>
            <a:ext cx="2590800" cy="1771650"/>
          </a:xfrm>
          <a:prstGeom prst="rect">
            <a:avLst/>
          </a:prstGeom>
        </p:spPr>
      </p:pic>
    </p:spTree>
    <p:extLst>
      <p:ext uri="{BB962C8B-B14F-4D97-AF65-F5344CB8AC3E}">
        <p14:creationId xmlns:p14="http://schemas.microsoft.com/office/powerpoint/2010/main" val="2388590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Benefits of Self-Esteem Cont. </a:t>
            </a:r>
            <a:endParaRPr lang="en-US" b="1" dirty="0"/>
          </a:p>
        </p:txBody>
      </p:sp>
      <p:sp>
        <p:nvSpPr>
          <p:cNvPr id="4" name="Content Placeholder 3"/>
          <p:cNvSpPr>
            <a:spLocks noGrp="1"/>
          </p:cNvSpPr>
          <p:nvPr>
            <p:ph idx="1"/>
          </p:nvPr>
        </p:nvSpPr>
        <p:spPr/>
        <p:txBody>
          <a:bodyPr/>
          <a:lstStyle/>
          <a:p>
            <a:r>
              <a:rPr lang="en-US" dirty="0" smtClean="0"/>
              <a:t>Some psychologist have their doubts about high self-esteem being the “armor that protects children.” </a:t>
            </a:r>
          </a:p>
          <a:p>
            <a:pPr lvl="1"/>
            <a:r>
              <a:rPr lang="en-US" dirty="0" smtClean="0"/>
              <a:t>Children’s academic self-efficacy—their confidence that they can do well in a subject—predicts school achievement. But general self-image does not. Self-esteem may simply reflect reality. </a:t>
            </a:r>
          </a:p>
          <a:p>
            <a:r>
              <a:rPr lang="en-US" dirty="0" smtClean="0"/>
              <a:t>Experiments reveal an effect of low self-esteem</a:t>
            </a:r>
          </a:p>
          <a:p>
            <a:pPr lvl="1"/>
            <a:r>
              <a:rPr lang="en-US" dirty="0" smtClean="0"/>
              <a:t>Those who feel negative about themselves tend to be oversensitive and judgmental</a:t>
            </a:r>
          </a:p>
          <a:p>
            <a:pPr lvl="1"/>
            <a:endParaRPr lang="en-US" dirty="0"/>
          </a:p>
        </p:txBody>
      </p:sp>
    </p:spTree>
    <p:extLst>
      <p:ext uri="{BB962C8B-B14F-4D97-AF65-F5344CB8AC3E}">
        <p14:creationId xmlns:p14="http://schemas.microsoft.com/office/powerpoint/2010/main" val="2562972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Self-Serving Bias </a:t>
            </a:r>
            <a:endParaRPr lang="en-US" b="1" dirty="0"/>
          </a:p>
        </p:txBody>
      </p:sp>
      <p:sp>
        <p:nvSpPr>
          <p:cNvPr id="3" name="Content Placeholder 2"/>
          <p:cNvSpPr>
            <a:spLocks noGrp="1"/>
          </p:cNvSpPr>
          <p:nvPr>
            <p:ph idx="1"/>
          </p:nvPr>
        </p:nvSpPr>
        <p:spPr/>
        <p:txBody>
          <a:bodyPr/>
          <a:lstStyle/>
          <a:p>
            <a:r>
              <a:rPr lang="en-US" dirty="0" smtClean="0"/>
              <a:t>Self-Serving Bias: our readiness to perceive ourselves favorably </a:t>
            </a:r>
          </a:p>
          <a:p>
            <a:r>
              <a:rPr lang="en-US" dirty="0" smtClean="0"/>
              <a:t>People accept more responsibility for good deeds than for bad, and for successes than for failures </a:t>
            </a:r>
          </a:p>
          <a:p>
            <a:pPr lvl="1"/>
            <a:r>
              <a:rPr lang="en-US" dirty="0" smtClean="0"/>
              <a:t>Athletes often privately credit their victories to their own skills, and their losses to bad breaks, lousy officiating, or the other team’s exceptional performance</a:t>
            </a:r>
          </a:p>
          <a:p>
            <a:r>
              <a:rPr lang="en-US" dirty="0" smtClean="0"/>
              <a:t>Most people see themselves as better than average </a:t>
            </a:r>
            <a:endParaRPr lang="en-US" dirty="0"/>
          </a:p>
        </p:txBody>
      </p:sp>
      <p:pic>
        <p:nvPicPr>
          <p:cNvPr id="4" name="Picture 3"/>
          <p:cNvPicPr>
            <a:picLocks noChangeAspect="1"/>
          </p:cNvPicPr>
          <p:nvPr/>
        </p:nvPicPr>
        <p:blipFill>
          <a:blip r:embed="rId2"/>
          <a:stretch>
            <a:fillRect/>
          </a:stretch>
        </p:blipFill>
        <p:spPr>
          <a:xfrm>
            <a:off x="9105362" y="4312524"/>
            <a:ext cx="2099257" cy="1974752"/>
          </a:xfrm>
          <a:prstGeom prst="rect">
            <a:avLst/>
          </a:prstGeom>
        </p:spPr>
      </p:pic>
    </p:spTree>
    <p:extLst>
      <p:ext uri="{BB962C8B-B14F-4D97-AF65-F5344CB8AC3E}">
        <p14:creationId xmlns:p14="http://schemas.microsoft.com/office/powerpoint/2010/main" val="354876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Self-Serving Bias Cont. </a:t>
            </a:r>
            <a:endParaRPr lang="en-US" b="1" dirty="0"/>
          </a:p>
        </p:txBody>
      </p:sp>
      <p:sp>
        <p:nvSpPr>
          <p:cNvPr id="3" name="Content Placeholder 2"/>
          <p:cNvSpPr>
            <a:spLocks noGrp="1"/>
          </p:cNvSpPr>
          <p:nvPr>
            <p:ph idx="1"/>
          </p:nvPr>
        </p:nvSpPr>
        <p:spPr/>
        <p:txBody>
          <a:bodyPr/>
          <a:lstStyle/>
          <a:p>
            <a:r>
              <a:rPr lang="en-US" dirty="0" smtClean="0"/>
              <a:t>Threatened egotism, more than low self-esteem, predisposes aggression</a:t>
            </a:r>
          </a:p>
          <a:p>
            <a:pPr lvl="1"/>
            <a:r>
              <a:rPr lang="en-US" dirty="0" smtClean="0"/>
              <a:t>The most aggressive children tend to have high self-regard that gets punctured by other kids’ dislike</a:t>
            </a:r>
          </a:p>
          <a:p>
            <a:r>
              <a:rPr lang="en-US" dirty="0" smtClean="0"/>
              <a:t>Self-serving perceptions are on the rise in North America </a:t>
            </a:r>
          </a:p>
          <a:p>
            <a:pPr lvl="1"/>
            <a:r>
              <a:rPr lang="en-US" dirty="0" smtClean="0"/>
              <a:t>From 1980-2007 popular song lyrics became more self-focused</a:t>
            </a:r>
          </a:p>
          <a:p>
            <a:r>
              <a:rPr lang="en-US" dirty="0" smtClean="0"/>
              <a:t>Narcissism—excessive self-love and self-absorption—is on the rise as well</a:t>
            </a:r>
          </a:p>
        </p:txBody>
      </p:sp>
    </p:spTree>
    <p:extLst>
      <p:ext uri="{BB962C8B-B14F-4D97-AF65-F5344CB8AC3E}">
        <p14:creationId xmlns:p14="http://schemas.microsoft.com/office/powerpoint/2010/main" val="2927496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Two Types of Self-Esteem </a:t>
            </a:r>
            <a:endParaRPr lang="en-US" b="1" dirty="0"/>
          </a:p>
        </p:txBody>
      </p:sp>
      <p:sp>
        <p:nvSpPr>
          <p:cNvPr id="3" name="Content Placeholder 2"/>
          <p:cNvSpPr>
            <a:spLocks noGrp="1"/>
          </p:cNvSpPr>
          <p:nvPr>
            <p:ph idx="1"/>
          </p:nvPr>
        </p:nvSpPr>
        <p:spPr/>
        <p:txBody>
          <a:bodyPr/>
          <a:lstStyle/>
          <a:p>
            <a:r>
              <a:rPr lang="en-US" dirty="0" smtClean="0"/>
              <a:t>There are two types of self-esteem: Defensive &amp; Secure </a:t>
            </a:r>
          </a:p>
          <a:p>
            <a:pPr lvl="1"/>
            <a:r>
              <a:rPr lang="en-US" dirty="0" smtClean="0"/>
              <a:t>Defensive Self-Esteem: is fragile; it focuses on sustaining itself, which makes failures and criticisms feel threatening</a:t>
            </a:r>
            <a:endParaRPr lang="en-US" dirty="0"/>
          </a:p>
          <a:p>
            <a:pPr lvl="1"/>
            <a:r>
              <a:rPr lang="en-US" dirty="0" smtClean="0"/>
              <a:t>Secure Self-Esteem: is less fragile because it is less contingent on external evaluations. To feel accepted for who we are relieves pressures to succeed and enables us to focus beyond ourselves</a:t>
            </a:r>
          </a:p>
          <a:p>
            <a:pPr lvl="1"/>
            <a:endParaRPr lang="en-US" dirty="0"/>
          </a:p>
          <a:p>
            <a:pPr marL="457200" lvl="1" indent="0">
              <a:buNone/>
            </a:pPr>
            <a:endParaRPr lang="en-US" dirty="0"/>
          </a:p>
        </p:txBody>
      </p:sp>
    </p:spTree>
    <p:extLst>
      <p:ext uri="{BB962C8B-B14F-4D97-AF65-F5344CB8AC3E}">
        <p14:creationId xmlns:p14="http://schemas.microsoft.com/office/powerpoint/2010/main" val="42258826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Culture and the Self </a:t>
            </a:r>
            <a:endParaRPr lang="en-US" b="1" dirty="0"/>
          </a:p>
        </p:txBody>
      </p:sp>
      <p:sp>
        <p:nvSpPr>
          <p:cNvPr id="3" name="Content Placeholder 2"/>
          <p:cNvSpPr>
            <a:spLocks noGrp="1"/>
          </p:cNvSpPr>
          <p:nvPr>
            <p:ph idx="1"/>
          </p:nvPr>
        </p:nvSpPr>
        <p:spPr/>
        <p:txBody>
          <a:bodyPr/>
          <a:lstStyle/>
          <a:p>
            <a:r>
              <a:rPr lang="en-US" dirty="0"/>
              <a:t>I</a:t>
            </a:r>
            <a:r>
              <a:rPr lang="en-US" dirty="0" smtClean="0"/>
              <a:t>ndividualism: giving priority to one’s own goals over group goals and defining one’s identity in terms of personal attributes rather than group identifications</a:t>
            </a:r>
          </a:p>
          <a:p>
            <a:r>
              <a:rPr lang="en-US" dirty="0" smtClean="0"/>
              <a:t>Individualists strive for personal control and individual achievement and share the human need to belong </a:t>
            </a:r>
          </a:p>
          <a:p>
            <a:r>
              <a:rPr lang="en-US" dirty="0" smtClean="0"/>
              <a:t>They join groups but are less focused on group harmony and doing their duty to the group </a:t>
            </a:r>
            <a:endParaRPr lang="en-US" dirty="0"/>
          </a:p>
        </p:txBody>
      </p:sp>
      <p:pic>
        <p:nvPicPr>
          <p:cNvPr id="4" name="Picture 3"/>
          <p:cNvPicPr>
            <a:picLocks noChangeAspect="1"/>
          </p:cNvPicPr>
          <p:nvPr/>
        </p:nvPicPr>
        <p:blipFill>
          <a:blip r:embed="rId2"/>
          <a:stretch>
            <a:fillRect/>
          </a:stretch>
        </p:blipFill>
        <p:spPr>
          <a:xfrm>
            <a:off x="1024945" y="1021290"/>
            <a:ext cx="2486025" cy="1400175"/>
          </a:xfrm>
          <a:prstGeom prst="rect">
            <a:avLst/>
          </a:prstGeom>
        </p:spPr>
      </p:pic>
      <p:pic>
        <p:nvPicPr>
          <p:cNvPr id="5" name="Picture 4"/>
          <p:cNvPicPr>
            <a:picLocks noChangeAspect="1"/>
          </p:cNvPicPr>
          <p:nvPr/>
        </p:nvPicPr>
        <p:blipFill>
          <a:blip r:embed="rId3"/>
          <a:stretch>
            <a:fillRect/>
          </a:stretch>
        </p:blipFill>
        <p:spPr>
          <a:xfrm>
            <a:off x="8631120" y="716647"/>
            <a:ext cx="2394266" cy="1716644"/>
          </a:xfrm>
          <a:prstGeom prst="rect">
            <a:avLst/>
          </a:prstGeom>
        </p:spPr>
      </p:pic>
    </p:spTree>
    <p:extLst>
      <p:ext uri="{BB962C8B-B14F-4D97-AF65-F5344CB8AC3E}">
        <p14:creationId xmlns:p14="http://schemas.microsoft.com/office/powerpoint/2010/main" val="1688611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59853" y="1103224"/>
            <a:ext cx="10522040"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800" dirty="0" smtClean="0"/>
              <a:t>Learning Target: SWBAT have a better understanding of social-cognitive theories and students will be able to explore and obtain better knowledge of the self. </a:t>
            </a:r>
            <a:endParaRPr lang="en-US" sz="2800" dirty="0"/>
          </a:p>
        </p:txBody>
      </p:sp>
      <p:sp>
        <p:nvSpPr>
          <p:cNvPr id="7" name="TextBox 6"/>
          <p:cNvSpPr txBox="1"/>
          <p:nvPr/>
        </p:nvSpPr>
        <p:spPr>
          <a:xfrm>
            <a:off x="1094705" y="2421228"/>
            <a:ext cx="10187188" cy="2554545"/>
          </a:xfrm>
          <a:prstGeom prst="rect">
            <a:avLst/>
          </a:prstGeom>
          <a:noFill/>
        </p:spPr>
        <p:txBody>
          <a:bodyPr wrap="square" rtlCol="0">
            <a:spAutoFit/>
          </a:bodyPr>
          <a:lstStyle/>
          <a:p>
            <a:pPr algn="ctr"/>
            <a:r>
              <a:rPr lang="en-US" sz="2800" b="1" dirty="0" smtClean="0"/>
              <a:t>Daily Drill:</a:t>
            </a:r>
          </a:p>
          <a:p>
            <a:r>
              <a:rPr lang="en-US" sz="2800" b="1" dirty="0" smtClean="0"/>
              <a:t>Question</a:t>
            </a:r>
            <a:r>
              <a:rPr lang="en-US" sz="2800" dirty="0" smtClean="0"/>
              <a:t>: </a:t>
            </a:r>
            <a:r>
              <a:rPr lang="en-US" sz="2400" dirty="0" smtClean="0"/>
              <a:t>What is the social-cognitive perspective and who proposed it? </a:t>
            </a:r>
          </a:p>
          <a:p>
            <a:endParaRPr lang="en-US" sz="2800" b="1" dirty="0"/>
          </a:p>
          <a:p>
            <a:r>
              <a:rPr lang="en-US" sz="2800" b="1" dirty="0" smtClean="0"/>
              <a:t>Answer: </a:t>
            </a:r>
            <a:r>
              <a:rPr lang="en-US" sz="2400" dirty="0" smtClean="0"/>
              <a:t>views behavior as influenced by the interaction between people’s traits (including their thinking) and their social context; it was proposed by Albert Bandura </a:t>
            </a:r>
            <a:endParaRPr lang="en-US" sz="2400" b="1" dirty="0" smtClean="0"/>
          </a:p>
        </p:txBody>
      </p:sp>
      <p:sp>
        <p:nvSpPr>
          <p:cNvPr id="4" name="TextBox 3"/>
          <p:cNvSpPr txBox="1"/>
          <p:nvPr/>
        </p:nvSpPr>
        <p:spPr>
          <a:xfrm>
            <a:off x="9488385" y="558140"/>
            <a:ext cx="1338828" cy="646331"/>
          </a:xfrm>
          <a:prstGeom prst="rect">
            <a:avLst/>
          </a:prstGeom>
          <a:noFill/>
        </p:spPr>
        <p:txBody>
          <a:bodyPr wrap="none" rtlCol="0">
            <a:spAutoFit/>
          </a:bodyPr>
          <a:lstStyle/>
          <a:p>
            <a:r>
              <a:rPr lang="en-US" sz="3600" b="1" dirty="0" smtClean="0"/>
              <a:t>3-3-16</a:t>
            </a:r>
            <a:endParaRPr lang="en-US" sz="3600" b="1" dirty="0"/>
          </a:p>
        </p:txBody>
      </p:sp>
    </p:spTree>
    <p:extLst>
      <p:ext uri="{BB962C8B-B14F-4D97-AF65-F5344CB8AC3E}">
        <p14:creationId xmlns:p14="http://schemas.microsoft.com/office/powerpoint/2010/main" val="2021420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Culture and the Self Cont. </a:t>
            </a:r>
            <a:endParaRPr lang="en-US" b="1" dirty="0"/>
          </a:p>
        </p:txBody>
      </p:sp>
      <p:sp>
        <p:nvSpPr>
          <p:cNvPr id="3" name="Content Placeholder 2"/>
          <p:cNvSpPr>
            <a:spLocks noGrp="1"/>
          </p:cNvSpPr>
          <p:nvPr>
            <p:ph idx="1"/>
          </p:nvPr>
        </p:nvSpPr>
        <p:spPr/>
        <p:txBody>
          <a:bodyPr/>
          <a:lstStyle/>
          <a:p>
            <a:r>
              <a:rPr lang="en-US" dirty="0" smtClean="0"/>
              <a:t>Collectivism: giving priority to the goals of one’s group and defining one’s identity accordingly</a:t>
            </a:r>
          </a:p>
          <a:p>
            <a:r>
              <a:rPr lang="en-US" dirty="0" smtClean="0"/>
              <a:t>Collectivists often avoid direct confrontation, blunt honesty and uncomfortable topics</a:t>
            </a:r>
          </a:p>
          <a:p>
            <a:r>
              <a:rPr lang="en-US" dirty="0" smtClean="0"/>
              <a:t>To ensure diversity within cultures, many individualist countries manifest collectivist values</a:t>
            </a:r>
            <a:endParaRPr lang="en-US" dirty="0"/>
          </a:p>
        </p:txBody>
      </p:sp>
      <p:pic>
        <p:nvPicPr>
          <p:cNvPr id="4" name="Picture 3"/>
          <p:cNvPicPr>
            <a:picLocks noChangeAspect="1"/>
          </p:cNvPicPr>
          <p:nvPr/>
        </p:nvPicPr>
        <p:blipFill>
          <a:blip r:embed="rId2"/>
          <a:stretch>
            <a:fillRect/>
          </a:stretch>
        </p:blipFill>
        <p:spPr>
          <a:xfrm>
            <a:off x="606982" y="625707"/>
            <a:ext cx="1931225" cy="1931225"/>
          </a:xfrm>
          <a:prstGeom prst="rect">
            <a:avLst/>
          </a:prstGeom>
        </p:spPr>
      </p:pic>
      <p:pic>
        <p:nvPicPr>
          <p:cNvPr id="5" name="Picture 4"/>
          <p:cNvPicPr>
            <a:picLocks noChangeAspect="1"/>
          </p:cNvPicPr>
          <p:nvPr/>
        </p:nvPicPr>
        <p:blipFill>
          <a:blip r:embed="rId3"/>
          <a:stretch>
            <a:fillRect/>
          </a:stretch>
        </p:blipFill>
        <p:spPr>
          <a:xfrm>
            <a:off x="8941298" y="4776855"/>
            <a:ext cx="2483334" cy="1495156"/>
          </a:xfrm>
          <a:prstGeom prst="rect">
            <a:avLst/>
          </a:prstGeom>
        </p:spPr>
      </p:pic>
    </p:spTree>
    <p:extLst>
      <p:ext uri="{BB962C8B-B14F-4D97-AF65-F5344CB8AC3E}">
        <p14:creationId xmlns:p14="http://schemas.microsoft.com/office/powerpoint/2010/main" val="1840672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Exit Ticket </a:t>
            </a:r>
            <a:endParaRPr lang="en-US" b="1" dirty="0"/>
          </a:p>
        </p:txBody>
      </p:sp>
      <p:sp>
        <p:nvSpPr>
          <p:cNvPr id="3" name="Content Placeholder 2"/>
          <p:cNvSpPr>
            <a:spLocks noGrp="1"/>
          </p:cNvSpPr>
          <p:nvPr>
            <p:ph idx="1"/>
          </p:nvPr>
        </p:nvSpPr>
        <p:spPr/>
        <p:txBody>
          <a:bodyPr/>
          <a:lstStyle/>
          <a:p>
            <a:r>
              <a:rPr lang="en-US" dirty="0" smtClean="0"/>
              <a:t>Who first proposed the social-cognitive perspective, and how do social-cognitive theorists view personality development? </a:t>
            </a:r>
          </a:p>
          <a:p>
            <a:r>
              <a:rPr lang="en-US" dirty="0" smtClean="0"/>
              <a:t>What criticisms have social-cognitive researchers faced? </a:t>
            </a:r>
          </a:p>
          <a:p>
            <a:r>
              <a:rPr lang="en-US" dirty="0" smtClean="0"/>
              <a:t>What is self, self-esteem and self-efficacy? </a:t>
            </a:r>
          </a:p>
          <a:p>
            <a:r>
              <a:rPr lang="en-US" dirty="0" smtClean="0"/>
              <a:t>How does defensive and secure self-esteem differ? </a:t>
            </a:r>
          </a:p>
          <a:p>
            <a:pPr marL="0" indent="0">
              <a:buNone/>
            </a:pPr>
            <a:endParaRPr lang="en-US" dirty="0"/>
          </a:p>
        </p:txBody>
      </p:sp>
    </p:spTree>
    <p:extLst>
      <p:ext uri="{BB962C8B-B14F-4D97-AF65-F5344CB8AC3E}">
        <p14:creationId xmlns:p14="http://schemas.microsoft.com/office/powerpoint/2010/main" val="3369679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Works Cited </a:t>
            </a:r>
            <a:endParaRPr lang="en-US" b="1" dirty="0"/>
          </a:p>
        </p:txBody>
      </p:sp>
      <p:sp>
        <p:nvSpPr>
          <p:cNvPr id="3" name="Content Placeholder 2"/>
          <p:cNvSpPr>
            <a:spLocks noGrp="1"/>
          </p:cNvSpPr>
          <p:nvPr>
            <p:ph idx="1"/>
          </p:nvPr>
        </p:nvSpPr>
        <p:spPr/>
        <p:txBody>
          <a:bodyPr/>
          <a:lstStyle/>
          <a:p>
            <a:pPr marL="0" indent="0">
              <a:buNone/>
            </a:pPr>
            <a:r>
              <a:rPr lang="en-US" dirty="0" smtClean="0"/>
              <a:t>Myers</a:t>
            </a:r>
            <a:r>
              <a:rPr lang="en-US" dirty="0"/>
              <a:t>, David G. "Social-Cognitive Theories and Exploring the Self." </a:t>
            </a:r>
            <a:r>
              <a:rPr lang="en-US" i="1" dirty="0"/>
              <a:t>Myers' </a:t>
            </a:r>
            <a:r>
              <a:rPr lang="en-US" i="1" dirty="0" smtClean="0"/>
              <a:t>	Psychology </a:t>
            </a:r>
            <a:r>
              <a:rPr lang="en-US" i="1" dirty="0"/>
              <a:t>for AP</a:t>
            </a:r>
            <a:r>
              <a:rPr lang="en-US" dirty="0"/>
              <a:t>. 2nd ed. New York: BFW/Worth, 2014. 587-601. Print.</a:t>
            </a:r>
          </a:p>
        </p:txBody>
      </p:sp>
    </p:spTree>
    <p:extLst>
      <p:ext uri="{BB962C8B-B14F-4D97-AF65-F5344CB8AC3E}">
        <p14:creationId xmlns:p14="http://schemas.microsoft.com/office/powerpoint/2010/main" val="1716251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b="1" dirty="0" smtClean="0"/>
              <a:t>Social-Cognitive Theories &amp; Exploring the Self </a:t>
            </a:r>
            <a:endParaRPr lang="en-US" sz="4400" b="1" dirty="0"/>
          </a:p>
        </p:txBody>
      </p:sp>
      <p:sp>
        <p:nvSpPr>
          <p:cNvPr id="3" name="Subtitle 2"/>
          <p:cNvSpPr>
            <a:spLocks noGrp="1"/>
          </p:cNvSpPr>
          <p:nvPr>
            <p:ph type="subTitle" idx="1"/>
          </p:nvPr>
        </p:nvSpPr>
        <p:spPr/>
        <p:txBody>
          <a:bodyPr>
            <a:normAutofit/>
          </a:bodyPr>
          <a:lstStyle/>
          <a:p>
            <a:r>
              <a:rPr lang="en-US" sz="3600" dirty="0" smtClean="0"/>
              <a:t>By: Nayelle Williams </a:t>
            </a:r>
            <a:endParaRPr lang="en-US" sz="3600" dirty="0"/>
          </a:p>
        </p:txBody>
      </p:sp>
      <p:pic>
        <p:nvPicPr>
          <p:cNvPr id="4" name="Picture 3"/>
          <p:cNvPicPr>
            <a:picLocks noChangeAspect="1"/>
          </p:cNvPicPr>
          <p:nvPr/>
        </p:nvPicPr>
        <p:blipFill>
          <a:blip r:embed="rId2"/>
          <a:stretch>
            <a:fillRect/>
          </a:stretch>
        </p:blipFill>
        <p:spPr>
          <a:xfrm>
            <a:off x="0" y="4928558"/>
            <a:ext cx="3245476" cy="1929442"/>
          </a:xfrm>
          <a:prstGeom prst="rect">
            <a:avLst/>
          </a:prstGeom>
        </p:spPr>
      </p:pic>
      <p:pic>
        <p:nvPicPr>
          <p:cNvPr id="5" name="Picture 4"/>
          <p:cNvPicPr>
            <a:picLocks noChangeAspect="1"/>
          </p:cNvPicPr>
          <p:nvPr/>
        </p:nvPicPr>
        <p:blipFill>
          <a:blip r:embed="rId3"/>
          <a:stretch>
            <a:fillRect/>
          </a:stretch>
        </p:blipFill>
        <p:spPr>
          <a:xfrm>
            <a:off x="8955039" y="-1"/>
            <a:ext cx="3236962" cy="2073499"/>
          </a:xfrm>
          <a:prstGeom prst="rect">
            <a:avLst/>
          </a:prstGeom>
        </p:spPr>
      </p:pic>
    </p:spTree>
    <p:extLst>
      <p:ext uri="{BB962C8B-B14F-4D97-AF65-F5344CB8AC3E}">
        <p14:creationId xmlns:p14="http://schemas.microsoft.com/office/powerpoint/2010/main" val="385826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Social-Cognitive Theories </a:t>
            </a:r>
            <a:endParaRPr lang="en-US" b="1" dirty="0"/>
          </a:p>
        </p:txBody>
      </p:sp>
      <p:sp>
        <p:nvSpPr>
          <p:cNvPr id="5" name="TextBox 4"/>
          <p:cNvSpPr txBox="1"/>
          <p:nvPr/>
        </p:nvSpPr>
        <p:spPr>
          <a:xfrm>
            <a:off x="1197735" y="2756079"/>
            <a:ext cx="10019764" cy="5262979"/>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Social-cognitive perspective on personality was proposed by Albert Bandura: </a:t>
            </a:r>
          </a:p>
          <a:p>
            <a:pPr marL="742950" lvl="1" indent="-285750">
              <a:buFont typeface="Arial" panose="020B0604020202020204" pitchFamily="34" charset="0"/>
              <a:buChar char="•"/>
            </a:pPr>
            <a:r>
              <a:rPr lang="en-US" sz="2400" dirty="0" smtClean="0"/>
              <a:t>Emphasizes the interaction of our traits with our situations; individuals and our situations work together</a:t>
            </a:r>
          </a:p>
          <a:p>
            <a:pPr marL="285750" indent="-285750">
              <a:buFont typeface="Arial" panose="020B0604020202020204" pitchFamily="34" charset="0"/>
              <a:buChar char="•"/>
            </a:pPr>
            <a:r>
              <a:rPr lang="en-US" sz="2400" dirty="0" smtClean="0"/>
              <a:t>Behavioral approach to personality development: </a:t>
            </a:r>
          </a:p>
          <a:p>
            <a:pPr marL="742950" lvl="1" indent="-285750">
              <a:buFont typeface="Arial" panose="020B0604020202020204" pitchFamily="34" charset="0"/>
              <a:buChar char="•"/>
            </a:pPr>
            <a:r>
              <a:rPr lang="en-US" sz="2400" dirty="0" smtClean="0"/>
              <a:t>Emphasizes the effects of learning; we’re conditioned to repeat certain behaviors and we learn by observing and imitating others </a:t>
            </a:r>
          </a:p>
          <a:p>
            <a:pPr marL="285750" indent="-285750">
              <a:buFont typeface="Arial" panose="020B0604020202020204" pitchFamily="34" charset="0"/>
              <a:buChar char="•"/>
            </a:pPr>
            <a:r>
              <a:rPr lang="en-US" sz="2400" dirty="0" smtClean="0"/>
              <a:t>Social-cognitive theorists focus on how we and our environment interact!</a:t>
            </a:r>
          </a:p>
          <a:p>
            <a:pPr lvl="1"/>
            <a:endParaRPr lang="en-US" sz="2400" dirty="0" smtClean="0"/>
          </a:p>
          <a:p>
            <a:pPr marL="742950" lvl="1" indent="-285750">
              <a:buFont typeface="Arial" panose="020B0604020202020204" pitchFamily="34" charset="0"/>
              <a:buChar char="•"/>
            </a:pPr>
            <a:endParaRPr lang="en-US" sz="2400" dirty="0"/>
          </a:p>
          <a:p>
            <a:pPr lvl="1"/>
            <a:endParaRPr lang="en-US" sz="2400" dirty="0" smtClean="0"/>
          </a:p>
          <a:p>
            <a:pPr lvl="1"/>
            <a:r>
              <a:rPr lang="en-US" sz="2400" dirty="0" smtClean="0"/>
              <a:t> </a:t>
            </a:r>
          </a:p>
          <a:p>
            <a:pPr marL="742950" lvl="1" indent="-285750">
              <a:buFont typeface="Arial" panose="020B0604020202020204" pitchFamily="34" charset="0"/>
              <a:buChar char="•"/>
            </a:pPr>
            <a:endParaRPr lang="en-US" dirty="0" smtClean="0"/>
          </a:p>
          <a:p>
            <a:pPr lvl="1"/>
            <a:endParaRPr lang="en-US" dirty="0" smtClean="0"/>
          </a:p>
          <a:p>
            <a:pPr lvl="1"/>
            <a:endParaRPr lang="en-US" dirty="0" smtClean="0"/>
          </a:p>
          <a:p>
            <a:pPr marL="742950" lvl="1"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3174413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Reciprocal Influences </a:t>
            </a:r>
            <a:endParaRPr lang="en-US" b="1" dirty="0"/>
          </a:p>
        </p:txBody>
      </p:sp>
      <p:sp>
        <p:nvSpPr>
          <p:cNvPr id="3" name="Content Placeholder 2"/>
          <p:cNvSpPr>
            <a:spLocks noGrp="1"/>
          </p:cNvSpPr>
          <p:nvPr>
            <p:ph idx="1"/>
          </p:nvPr>
        </p:nvSpPr>
        <p:spPr/>
        <p:txBody>
          <a:bodyPr/>
          <a:lstStyle/>
          <a:p>
            <a:r>
              <a:rPr lang="en-US" dirty="0" smtClean="0"/>
              <a:t>Bandura views the person-environment interaction as reciprocal determinism </a:t>
            </a:r>
          </a:p>
          <a:p>
            <a:pPr lvl="1"/>
            <a:r>
              <a:rPr lang="en-US" dirty="0" smtClean="0"/>
              <a:t>“Behavior, internal personal factors, and environmental influences all operate as interlocking determinants of each other.” –Bandura </a:t>
            </a:r>
          </a:p>
        </p:txBody>
      </p:sp>
      <p:pic>
        <p:nvPicPr>
          <p:cNvPr id="4" name="Picture 3"/>
          <p:cNvPicPr>
            <a:picLocks noChangeAspect="1"/>
          </p:cNvPicPr>
          <p:nvPr/>
        </p:nvPicPr>
        <p:blipFill>
          <a:blip r:embed="rId2"/>
          <a:stretch>
            <a:fillRect/>
          </a:stretch>
        </p:blipFill>
        <p:spPr>
          <a:xfrm>
            <a:off x="4017739" y="3746999"/>
            <a:ext cx="4156520" cy="2399802"/>
          </a:xfrm>
          <a:prstGeom prst="rect">
            <a:avLst/>
          </a:prstGeom>
        </p:spPr>
      </p:pic>
    </p:spTree>
    <p:extLst>
      <p:ext uri="{BB962C8B-B14F-4D97-AF65-F5344CB8AC3E}">
        <p14:creationId xmlns:p14="http://schemas.microsoft.com/office/powerpoint/2010/main" val="3415032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83402" y="1096683"/>
            <a:ext cx="3026535"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Internal Personal Factors:</a:t>
            </a:r>
          </a:p>
          <a:p>
            <a:pPr marL="285750" indent="-285750">
              <a:buFont typeface="Arial" panose="020B0604020202020204" pitchFamily="34" charset="0"/>
              <a:buChar char="•"/>
            </a:pPr>
            <a:r>
              <a:rPr lang="en-US" dirty="0" smtClean="0"/>
              <a:t>Thoughts and feelings about risky activities. </a:t>
            </a:r>
            <a:endParaRPr lang="en-US" dirty="0"/>
          </a:p>
        </p:txBody>
      </p:sp>
      <p:sp>
        <p:nvSpPr>
          <p:cNvPr id="12" name="TextBox 11"/>
          <p:cNvSpPr txBox="1"/>
          <p:nvPr/>
        </p:nvSpPr>
        <p:spPr>
          <a:xfrm>
            <a:off x="6931716" y="4127593"/>
            <a:ext cx="3013656"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Environmental Factors: </a:t>
            </a:r>
          </a:p>
          <a:p>
            <a:pPr marL="285750" indent="-285750">
              <a:buFont typeface="Arial" panose="020B0604020202020204" pitchFamily="34" charset="0"/>
              <a:buChar char="•"/>
            </a:pPr>
            <a:r>
              <a:rPr lang="en-US" dirty="0" smtClean="0"/>
              <a:t>Rock-climbing friends </a:t>
            </a:r>
            <a:endParaRPr lang="en-US" dirty="0"/>
          </a:p>
        </p:txBody>
      </p:sp>
      <p:cxnSp>
        <p:nvCxnSpPr>
          <p:cNvPr id="18" name="Straight Arrow Connector 17"/>
          <p:cNvCxnSpPr/>
          <p:nvPr/>
        </p:nvCxnSpPr>
        <p:spPr>
          <a:xfrm>
            <a:off x="6658376" y="2370915"/>
            <a:ext cx="895975" cy="149770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a:off x="4943493" y="4450758"/>
            <a:ext cx="1609859"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21" name="TextBox 20"/>
          <p:cNvSpPr txBox="1"/>
          <p:nvPr/>
        </p:nvSpPr>
        <p:spPr>
          <a:xfrm>
            <a:off x="1905876" y="4127593"/>
            <a:ext cx="2551206"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smtClean="0"/>
              <a:t>Behavior: </a:t>
            </a:r>
          </a:p>
          <a:p>
            <a:pPr marL="285750" indent="-285750">
              <a:buFont typeface="Arial" panose="020B0604020202020204" pitchFamily="34" charset="0"/>
              <a:buChar char="•"/>
            </a:pPr>
            <a:r>
              <a:rPr lang="en-US" dirty="0" smtClean="0"/>
              <a:t>Learning to rock-climb </a:t>
            </a:r>
            <a:endParaRPr lang="en-US" dirty="0"/>
          </a:p>
        </p:txBody>
      </p:sp>
      <p:cxnSp>
        <p:nvCxnSpPr>
          <p:cNvPr id="23" name="Straight Arrow Connector 22"/>
          <p:cNvCxnSpPr/>
          <p:nvPr/>
        </p:nvCxnSpPr>
        <p:spPr>
          <a:xfrm flipV="1">
            <a:off x="3746960" y="2370915"/>
            <a:ext cx="984738" cy="137803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pic>
        <p:nvPicPr>
          <p:cNvPr id="27" name="Picture 26"/>
          <p:cNvPicPr>
            <a:picLocks noChangeAspect="1"/>
          </p:cNvPicPr>
          <p:nvPr/>
        </p:nvPicPr>
        <p:blipFill>
          <a:blip r:embed="rId2"/>
          <a:stretch>
            <a:fillRect/>
          </a:stretch>
        </p:blipFill>
        <p:spPr>
          <a:xfrm>
            <a:off x="8438544" y="1558348"/>
            <a:ext cx="2466975" cy="1847850"/>
          </a:xfrm>
          <a:prstGeom prst="rect">
            <a:avLst/>
          </a:prstGeom>
        </p:spPr>
      </p:pic>
      <p:pic>
        <p:nvPicPr>
          <p:cNvPr id="28" name="Picture 27"/>
          <p:cNvPicPr>
            <a:picLocks noChangeAspect="1"/>
          </p:cNvPicPr>
          <p:nvPr/>
        </p:nvPicPr>
        <p:blipFill>
          <a:blip r:embed="rId3"/>
          <a:stretch>
            <a:fillRect/>
          </a:stretch>
        </p:blipFill>
        <p:spPr>
          <a:xfrm>
            <a:off x="1181291" y="1212084"/>
            <a:ext cx="2466975" cy="1847850"/>
          </a:xfrm>
          <a:prstGeom prst="rect">
            <a:avLst/>
          </a:prstGeom>
        </p:spPr>
      </p:pic>
    </p:spTree>
    <p:extLst>
      <p:ext uri="{BB962C8B-B14F-4D97-AF65-F5344CB8AC3E}">
        <p14:creationId xmlns:p14="http://schemas.microsoft.com/office/powerpoint/2010/main" val="2975961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Optimism vs. Pessimism </a:t>
            </a:r>
            <a:endParaRPr lang="en-US" b="1" dirty="0"/>
          </a:p>
        </p:txBody>
      </p:sp>
      <p:sp>
        <p:nvSpPr>
          <p:cNvPr id="3" name="Content Placeholder 2"/>
          <p:cNvSpPr>
            <a:spLocks noGrp="1"/>
          </p:cNvSpPr>
          <p:nvPr>
            <p:ph idx="1"/>
          </p:nvPr>
        </p:nvSpPr>
        <p:spPr/>
        <p:txBody>
          <a:bodyPr>
            <a:normAutofit lnSpcReduction="10000"/>
          </a:bodyPr>
          <a:lstStyle/>
          <a:p>
            <a:r>
              <a:rPr lang="en-US" dirty="0" smtClean="0"/>
              <a:t>Social-cognitive psychologists emphasize our sense of personal control</a:t>
            </a:r>
          </a:p>
          <a:p>
            <a:r>
              <a:rPr lang="en-US" dirty="0" smtClean="0"/>
              <a:t>Students whose attributional style is pessimistic attribute poor performance to their lack of ability or to situations beyond their control</a:t>
            </a:r>
          </a:p>
          <a:p>
            <a:pPr lvl="1"/>
            <a:r>
              <a:rPr lang="en-US" dirty="0" smtClean="0"/>
              <a:t>These students are more likely to get low grades than students who have a more hopeful and positive attitude</a:t>
            </a:r>
          </a:p>
          <a:p>
            <a:r>
              <a:rPr lang="en-US" dirty="0" smtClean="0"/>
              <a:t>“Expect good things from others, and you will get what you expect.”</a:t>
            </a:r>
          </a:p>
          <a:p>
            <a:r>
              <a:rPr lang="en-US" dirty="0" smtClean="0"/>
              <a:t>Such studies fueled Martin Seligman to propose a more positive psychology—a psychology concerned with strength and virtue </a:t>
            </a:r>
          </a:p>
          <a:p>
            <a:pPr marL="457200" lvl="1" indent="0">
              <a:buNone/>
            </a:pPr>
            <a:endParaRPr lang="en-US" dirty="0" smtClean="0"/>
          </a:p>
          <a:p>
            <a:endParaRPr lang="en-US" dirty="0"/>
          </a:p>
        </p:txBody>
      </p:sp>
    </p:spTree>
    <p:extLst>
      <p:ext uri="{BB962C8B-B14F-4D97-AF65-F5344CB8AC3E}">
        <p14:creationId xmlns:p14="http://schemas.microsoft.com/office/powerpoint/2010/main" val="4112495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Excessive Optimism </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Excessive optimism can blind us to real tasks </a:t>
            </a:r>
          </a:p>
          <a:p>
            <a:r>
              <a:rPr lang="en-US" dirty="0" smtClean="0"/>
              <a:t>Neil Weinstein has shown how our natural positive-thinking bias can promote “an unrealistic optimism about future events.”</a:t>
            </a:r>
          </a:p>
          <a:p>
            <a:r>
              <a:rPr lang="en-US" dirty="0" smtClean="0"/>
              <a:t>People display illusory optimism about their groups </a:t>
            </a:r>
          </a:p>
          <a:p>
            <a:r>
              <a:rPr lang="en-US" dirty="0" smtClean="0"/>
              <a:t>Natural positive-thinking bias does vanish when we are bracing ourselves for feedback, such as test results </a:t>
            </a:r>
          </a:p>
          <a:p>
            <a:r>
              <a:rPr lang="en-US" dirty="0" smtClean="0"/>
              <a:t>Positive illusions also vanish after a traumatic personal experience </a:t>
            </a:r>
          </a:p>
          <a:p>
            <a:pPr lvl="1"/>
            <a:r>
              <a:rPr lang="en-US" dirty="0" smtClean="0"/>
              <a:t>Victims of catastrophic California earthquake, who had to give up illusions of being less vulnerable than others to earthquakes. </a:t>
            </a:r>
          </a:p>
          <a:p>
            <a:pPr marL="0" indent="0">
              <a:buNone/>
            </a:pPr>
            <a:endParaRPr lang="en-US" dirty="0" smtClean="0"/>
          </a:p>
        </p:txBody>
      </p:sp>
    </p:spTree>
    <p:extLst>
      <p:ext uri="{BB962C8B-B14F-4D97-AF65-F5344CB8AC3E}">
        <p14:creationId xmlns:p14="http://schemas.microsoft.com/office/powerpoint/2010/main" val="1829040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Blindness to One’s Own Competence </a:t>
            </a:r>
            <a:endParaRPr lang="en-US" b="1" dirty="0"/>
          </a:p>
        </p:txBody>
      </p:sp>
      <p:sp>
        <p:nvSpPr>
          <p:cNvPr id="3" name="Content Placeholder 2"/>
          <p:cNvSpPr>
            <a:spLocks noGrp="1"/>
          </p:cNvSpPr>
          <p:nvPr>
            <p:ph idx="1"/>
          </p:nvPr>
        </p:nvSpPr>
        <p:spPr/>
        <p:txBody>
          <a:bodyPr/>
          <a:lstStyle/>
          <a:p>
            <a:r>
              <a:rPr lang="en-US" dirty="0" smtClean="0"/>
              <a:t>People are often most overconfident when most incompetent </a:t>
            </a:r>
          </a:p>
          <a:p>
            <a:pPr lvl="1"/>
            <a:r>
              <a:rPr lang="en-US" dirty="0" smtClean="0"/>
              <a:t>Kruger &amp; Dunning found that most students scoring at the low end of grammar and logic tests believed they had scored in the top half. If you don’t know what good grammar is you may be unaware that your grammar is poor. </a:t>
            </a:r>
          </a:p>
          <a:p>
            <a:r>
              <a:rPr lang="en-US" dirty="0" smtClean="0"/>
              <a:t>Thinking we’re good at something drives how we perceive ourselves doing it. </a:t>
            </a:r>
            <a:endParaRPr lang="en-US" dirty="0"/>
          </a:p>
        </p:txBody>
      </p:sp>
    </p:spTree>
    <p:extLst>
      <p:ext uri="{BB962C8B-B14F-4D97-AF65-F5344CB8AC3E}">
        <p14:creationId xmlns:p14="http://schemas.microsoft.com/office/powerpoint/2010/main" val="397895316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614</TotalTime>
  <Words>1291</Words>
  <Application>Microsoft Office PowerPoint</Application>
  <PresentationFormat>Widescreen</PresentationFormat>
  <Paragraphs>107</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Garamond</vt:lpstr>
      <vt:lpstr>Organic</vt:lpstr>
      <vt:lpstr>PowerPoint Presentation</vt:lpstr>
      <vt:lpstr>PowerPoint Presentation</vt:lpstr>
      <vt:lpstr>Social-Cognitive Theories &amp; Exploring the Self </vt:lpstr>
      <vt:lpstr>Social-Cognitive Theories </vt:lpstr>
      <vt:lpstr>Reciprocal Influences </vt:lpstr>
      <vt:lpstr>PowerPoint Presentation</vt:lpstr>
      <vt:lpstr>Optimism vs. Pessimism </vt:lpstr>
      <vt:lpstr>Excessive Optimism </vt:lpstr>
      <vt:lpstr>Blindness to One’s Own Competence </vt:lpstr>
      <vt:lpstr>Assessing Behaviors in Situations </vt:lpstr>
      <vt:lpstr>Evaluating Social-Cognitive Theories </vt:lpstr>
      <vt:lpstr>Exploring the Self </vt:lpstr>
      <vt:lpstr>Exploring the Self Cont. </vt:lpstr>
      <vt:lpstr>The Benefits of Self-Esteem</vt:lpstr>
      <vt:lpstr>The Benefits of Self-Esteem Cont. </vt:lpstr>
      <vt:lpstr>Self-Serving Bias </vt:lpstr>
      <vt:lpstr>Self-Serving Bias Cont. </vt:lpstr>
      <vt:lpstr>Two Types of Self-Esteem </vt:lpstr>
      <vt:lpstr>Culture and the Self </vt:lpstr>
      <vt:lpstr>Culture and the Self Cont. </vt:lpstr>
      <vt:lpstr>Exit Ticket </vt:lpstr>
      <vt:lpstr>Works Cited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Social-Cognitive Theories &amp; Exploring the Self</dc:title>
  <dc:creator>Nayelle Williams</dc:creator>
  <cp:lastModifiedBy>Debes John</cp:lastModifiedBy>
  <cp:revision>29</cp:revision>
  <dcterms:created xsi:type="dcterms:W3CDTF">2016-02-16T17:33:14Z</dcterms:created>
  <dcterms:modified xsi:type="dcterms:W3CDTF">2016-03-03T11:33:54Z</dcterms:modified>
</cp:coreProperties>
</file>