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57" r:id="rId4"/>
    <p:sldId id="258" r:id="rId5"/>
    <p:sldId id="259" r:id="rId6"/>
    <p:sldId id="260" r:id="rId7"/>
    <p:sldId id="261" r:id="rId8"/>
    <p:sldId id="262" r:id="rId9"/>
    <p:sldId id="263" r:id="rId10"/>
    <p:sldId id="264" r:id="rId11"/>
    <p:sldId id="265" r:id="rId12"/>
    <p:sldId id="266" r:id="rId13"/>
    <p:sldId id="267" r:id="rId14"/>
    <p:sldId id="290" r:id="rId15"/>
    <p:sldId id="268" r:id="rId16"/>
    <p:sldId id="291"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9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1" d="100"/>
          <a:sy n="81" d="100"/>
        </p:scale>
        <p:origin x="96" y="576"/>
      </p:cViewPr>
      <p:guideLst/>
    </p:cSldViewPr>
  </p:slideViewPr>
  <p:notesTextViewPr>
    <p:cViewPr>
      <p:scale>
        <a:sx n="1" d="1"/>
        <a:sy n="1" d="1"/>
      </p:scale>
      <p:origin x="0" y="0"/>
    </p:cViewPr>
  </p:notesTextViewPr>
  <p:notesViewPr>
    <p:cSldViewPr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smtClean="0"/>
              <a:pPr/>
              <a:t>2/18/2016</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a:spLocks/>
            </p:cNvSpPr>
            <p:nvPr/>
          </p:nvSpPr>
          <p:spPr bwMode="auto">
            <a:xfrm>
              <a:off x="8151962" y="1685652"/>
              <a:ext cx="3275013" cy="4408488"/>
            </a:xfrm>
            <a:custGeom>
              <a:avLst/>
              <a:gdLst>
                <a:gd name="T0" fmla="*/ 3614 w 4125"/>
                <a:gd name="T1" fmla="*/ 0 h 5554"/>
                <a:gd name="T2" fmla="*/ 4125 w 4125"/>
                <a:gd name="T3" fmla="*/ 0 h 5554"/>
                <a:gd name="T4" fmla="*/ 4125 w 4125"/>
                <a:gd name="T5" fmla="*/ 5554 h 5554"/>
                <a:gd name="T6" fmla="*/ 0 w 4125"/>
                <a:gd name="T7" fmla="*/ 5554 h 5554"/>
                <a:gd name="T8" fmla="*/ 0 w 4125"/>
                <a:gd name="T9" fmla="*/ 5074 h 5554"/>
                <a:gd name="T10" fmla="*/ 3614 w 4125"/>
                <a:gd name="T11" fmla="*/ 5074 h 5554"/>
                <a:gd name="T12" fmla="*/ 3614 w 4125"/>
                <a:gd name="T13" fmla="*/ 0 h 5554"/>
                <a:gd name="connsiteX0" fmla="*/ 8761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9093 h 10000"/>
                <a:gd name="connsiteX5" fmla="*/ 8761 w 10000"/>
                <a:gd name="connsiteY5" fmla="*/ 9136 h 10000"/>
                <a:gd name="connsiteX6" fmla="*/ 8761 w 10000"/>
                <a:gd name="connsiteY6" fmla="*/ 0 h 10000"/>
                <a:gd name="connsiteX0" fmla="*/ 8761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9093 h 10000"/>
                <a:gd name="connsiteX5" fmla="*/ 8761 w 10000"/>
                <a:gd name="connsiteY5" fmla="*/ 9084 h 10000"/>
                <a:gd name="connsiteX6" fmla="*/ 8761 w 10000"/>
                <a:gd name="connsiteY6" fmla="*/ 0 h 10000"/>
                <a:gd name="connsiteX0" fmla="*/ 8761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9093 h 10000"/>
                <a:gd name="connsiteX5" fmla="*/ 8761 w 10000"/>
                <a:gd name="connsiteY5" fmla="*/ 9127 h 10000"/>
                <a:gd name="connsiteX6" fmla="*/ 8761 w 10000"/>
                <a:gd name="connsiteY6" fmla="*/ 0 h 10000"/>
                <a:gd name="connsiteX0" fmla="*/ 8761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9131 h 10000"/>
                <a:gd name="connsiteX5" fmla="*/ 8761 w 10000"/>
                <a:gd name="connsiteY5" fmla="*/ 9127 h 10000"/>
                <a:gd name="connsiteX6" fmla="*/ 8761 w 10000"/>
                <a:gd name="connsiteY6" fmla="*/ 0 h 10000"/>
                <a:gd name="connsiteX0" fmla="*/ 8761 w 10000"/>
                <a:gd name="connsiteY0" fmla="*/ 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9126 h 10000"/>
                <a:gd name="connsiteX5" fmla="*/ 8761 w 10000"/>
                <a:gd name="connsiteY5" fmla="*/ 9127 h 10000"/>
                <a:gd name="connsiteX6" fmla="*/ 8761 w 10000"/>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6"/>
            <p:cNvSpPr>
              <a:spLocks/>
            </p:cNvSpPr>
            <p:nvPr/>
          </p:nvSpPr>
          <p:spPr bwMode="auto">
            <a:xfrm flipH="1" flipV="1">
              <a:off x="752858" y="744469"/>
              <a:ext cx="3275668" cy="4408488"/>
            </a:xfrm>
            <a:custGeom>
              <a:avLst/>
              <a:gdLst>
                <a:gd name="T0" fmla="*/ 3614 w 4125"/>
                <a:gd name="T1" fmla="*/ 0 h 5554"/>
                <a:gd name="T2" fmla="*/ 4125 w 4125"/>
                <a:gd name="T3" fmla="*/ 0 h 5554"/>
                <a:gd name="T4" fmla="*/ 4125 w 4125"/>
                <a:gd name="T5" fmla="*/ 5554 h 5554"/>
                <a:gd name="T6" fmla="*/ 0 w 4125"/>
                <a:gd name="T7" fmla="*/ 5554 h 5554"/>
                <a:gd name="T8" fmla="*/ 0 w 4125"/>
                <a:gd name="T9" fmla="*/ 5074 h 5554"/>
                <a:gd name="T10" fmla="*/ 3614 w 4125"/>
                <a:gd name="T11" fmla="*/ 5074 h 5554"/>
                <a:gd name="T12" fmla="*/ 3614 w 4125"/>
                <a:gd name="T13" fmla="*/ 0 h 5554"/>
                <a:gd name="connsiteX0" fmla="*/ 8773 w 10012"/>
                <a:gd name="connsiteY0" fmla="*/ 0 h 10000"/>
                <a:gd name="connsiteX1" fmla="*/ 10012 w 10012"/>
                <a:gd name="connsiteY1" fmla="*/ 0 h 10000"/>
                <a:gd name="connsiteX2" fmla="*/ 10012 w 10012"/>
                <a:gd name="connsiteY2" fmla="*/ 10000 h 10000"/>
                <a:gd name="connsiteX3" fmla="*/ 12 w 10012"/>
                <a:gd name="connsiteY3" fmla="*/ 10000 h 10000"/>
                <a:gd name="connsiteX4" fmla="*/ 0 w 10012"/>
                <a:gd name="connsiteY4" fmla="*/ 9093 h 10000"/>
                <a:gd name="connsiteX5" fmla="*/ 8773 w 10012"/>
                <a:gd name="connsiteY5" fmla="*/ 9136 h 10000"/>
                <a:gd name="connsiteX6" fmla="*/ 8773 w 10012"/>
                <a:gd name="connsiteY6" fmla="*/ 0 h 10000"/>
                <a:gd name="connsiteX0" fmla="*/ 8773 w 10012"/>
                <a:gd name="connsiteY0" fmla="*/ 0 h 10000"/>
                <a:gd name="connsiteX1" fmla="*/ 10012 w 10012"/>
                <a:gd name="connsiteY1" fmla="*/ 0 h 10000"/>
                <a:gd name="connsiteX2" fmla="*/ 10012 w 10012"/>
                <a:gd name="connsiteY2" fmla="*/ 10000 h 10000"/>
                <a:gd name="connsiteX3" fmla="*/ 12 w 10012"/>
                <a:gd name="connsiteY3" fmla="*/ 10000 h 10000"/>
                <a:gd name="connsiteX4" fmla="*/ 0 w 10012"/>
                <a:gd name="connsiteY4" fmla="*/ 9093 h 10000"/>
                <a:gd name="connsiteX5" fmla="*/ 8773 w 10012"/>
                <a:gd name="connsiteY5" fmla="*/ 9084 h 10000"/>
                <a:gd name="connsiteX6" fmla="*/ 8773 w 10012"/>
                <a:gd name="connsiteY6" fmla="*/ 0 h 10000"/>
                <a:gd name="connsiteX0" fmla="*/ 8773 w 10012"/>
                <a:gd name="connsiteY0" fmla="*/ 0 h 10000"/>
                <a:gd name="connsiteX1" fmla="*/ 10012 w 10012"/>
                <a:gd name="connsiteY1" fmla="*/ 0 h 10000"/>
                <a:gd name="connsiteX2" fmla="*/ 10012 w 10012"/>
                <a:gd name="connsiteY2" fmla="*/ 10000 h 10000"/>
                <a:gd name="connsiteX3" fmla="*/ 12 w 10012"/>
                <a:gd name="connsiteY3" fmla="*/ 10000 h 10000"/>
                <a:gd name="connsiteX4" fmla="*/ 0 w 10012"/>
                <a:gd name="connsiteY4" fmla="*/ 9093 h 10000"/>
                <a:gd name="connsiteX5" fmla="*/ 8773 w 10012"/>
                <a:gd name="connsiteY5" fmla="*/ 9084 h 10000"/>
                <a:gd name="connsiteX6" fmla="*/ 8773 w 10012"/>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093 h 10000"/>
                <a:gd name="connsiteX5" fmla="*/ 8762 w 10001"/>
                <a:gd name="connsiteY5" fmla="*/ 9084 h 10000"/>
                <a:gd name="connsiteX6" fmla="*/ 8762 w 10001"/>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093 h 10000"/>
                <a:gd name="connsiteX5" fmla="*/ 8762 w 10001"/>
                <a:gd name="connsiteY5" fmla="*/ 9071 h 10000"/>
                <a:gd name="connsiteX6" fmla="*/ 8762 w 10001"/>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093 h 10000"/>
                <a:gd name="connsiteX5" fmla="*/ 8762 w 10001"/>
                <a:gd name="connsiteY5" fmla="*/ 9077 h 10000"/>
                <a:gd name="connsiteX6" fmla="*/ 8762 w 10001"/>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093 h 10000"/>
                <a:gd name="connsiteX5" fmla="*/ 8762 w 10001"/>
                <a:gd name="connsiteY5" fmla="*/ 9090 h 10000"/>
                <a:gd name="connsiteX6" fmla="*/ 8762 w 10001"/>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093 h 10000"/>
                <a:gd name="connsiteX5" fmla="*/ 8762 w 10001"/>
                <a:gd name="connsiteY5" fmla="*/ 9128 h 10000"/>
                <a:gd name="connsiteX6" fmla="*/ 8762 w 10001"/>
                <a:gd name="connsiteY6" fmla="*/ 0 h 10000"/>
                <a:gd name="connsiteX0" fmla="*/ 8762 w 10001"/>
                <a:gd name="connsiteY0" fmla="*/ 0 h 10000"/>
                <a:gd name="connsiteX1" fmla="*/ 10001 w 10001"/>
                <a:gd name="connsiteY1" fmla="*/ 0 h 10000"/>
                <a:gd name="connsiteX2" fmla="*/ 10001 w 10001"/>
                <a:gd name="connsiteY2" fmla="*/ 10000 h 10000"/>
                <a:gd name="connsiteX3" fmla="*/ 1 w 10001"/>
                <a:gd name="connsiteY3" fmla="*/ 10000 h 10000"/>
                <a:gd name="connsiteX4" fmla="*/ 6 w 10001"/>
                <a:gd name="connsiteY4" fmla="*/ 9125 h 10000"/>
                <a:gd name="connsiteX5" fmla="*/ 8762 w 10001"/>
                <a:gd name="connsiteY5" fmla="*/ 9128 h 10000"/>
                <a:gd name="connsiteX6" fmla="*/ 8762 w 10001"/>
                <a:gd name="connsiteY6" fmla="*/ 0 h 10000"/>
                <a:gd name="connsiteX0" fmla="*/ 8763 w 10002"/>
                <a:gd name="connsiteY0" fmla="*/ 0 h 10000"/>
                <a:gd name="connsiteX1" fmla="*/ 10002 w 10002"/>
                <a:gd name="connsiteY1" fmla="*/ 0 h 10000"/>
                <a:gd name="connsiteX2" fmla="*/ 10002 w 10002"/>
                <a:gd name="connsiteY2" fmla="*/ 10000 h 10000"/>
                <a:gd name="connsiteX3" fmla="*/ 2 w 10002"/>
                <a:gd name="connsiteY3" fmla="*/ 10000 h 10000"/>
                <a:gd name="connsiteX4" fmla="*/ 0 w 10002"/>
                <a:gd name="connsiteY4" fmla="*/ 9125 h 10000"/>
                <a:gd name="connsiteX5" fmla="*/ 8763 w 10002"/>
                <a:gd name="connsiteY5" fmla="*/ 9128 h 10000"/>
                <a:gd name="connsiteX6" fmla="*/ 8763 w 10002"/>
                <a:gd name="connsiteY6"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218890431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599596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362998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69722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smtClean="0"/>
              <a:pPr/>
              <a:t>2/18/2016</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7" name="Freeform 6" title="Crop Mark"/>
          <p:cNvSpPr>
            <a:spLocks/>
          </p:cNvSpPr>
          <p:nvPr/>
        </p:nvSpPr>
        <p:spPr bwMode="auto">
          <a:xfrm>
            <a:off x="8151962" y="1685652"/>
            <a:ext cx="3275013" cy="4408488"/>
          </a:xfrm>
          <a:custGeom>
            <a:avLst/>
            <a:gdLst>
              <a:gd name="T0" fmla="*/ 3614 w 4125"/>
              <a:gd name="T1" fmla="*/ 0 h 5554"/>
              <a:gd name="T2" fmla="*/ 4125 w 4125"/>
              <a:gd name="T3" fmla="*/ 0 h 5554"/>
              <a:gd name="T4" fmla="*/ 4125 w 4125"/>
              <a:gd name="T5" fmla="*/ 5554 h 5554"/>
              <a:gd name="T6" fmla="*/ 0 w 4125"/>
              <a:gd name="T7" fmla="*/ 5554 h 5554"/>
              <a:gd name="T8" fmla="*/ 0 w 4125"/>
              <a:gd name="T9" fmla="*/ 5074 h 5554"/>
              <a:gd name="T10" fmla="*/ 3614 w 4125"/>
              <a:gd name="T11" fmla="*/ 5074 h 5554"/>
              <a:gd name="T12" fmla="*/ 3614 w 4125"/>
              <a:gd name="T13" fmla="*/ 0 h 5554"/>
            </a:gdLst>
            <a:ahLst/>
            <a:cxnLst>
              <a:cxn ang="0">
                <a:pos x="T0" y="T1"/>
              </a:cxn>
              <a:cxn ang="0">
                <a:pos x="T2" y="T3"/>
              </a:cxn>
              <a:cxn ang="0">
                <a:pos x="T4" y="T5"/>
              </a:cxn>
              <a:cxn ang="0">
                <a:pos x="T6" y="T7"/>
              </a:cxn>
              <a:cxn ang="0">
                <a:pos x="T8" y="T9"/>
              </a:cxn>
              <a:cxn ang="0">
                <a:pos x="T10" y="T11"/>
              </a:cxn>
              <a:cxn ang="0">
                <a:pos x="T12" y="T13"/>
              </a:cxn>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7487924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1545608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874442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352148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smtClean="0"/>
              <a:t>2/18/2016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smtClean="0"/>
              <a:t>‹#›</a:t>
            </a:fld>
            <a:endParaRPr lang="en-US" dirty="0"/>
          </a:p>
        </p:txBody>
      </p:sp>
    </p:spTree>
    <p:extLst>
      <p:ext uri="{BB962C8B-B14F-4D97-AF65-F5344CB8AC3E}">
        <p14:creationId xmlns:p14="http://schemas.microsoft.com/office/powerpoint/2010/main" val="21735352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2/18/2016</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80806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a:p>
        </p:txBody>
      </p:sp>
      <p:sp>
        <p:nvSpPr>
          <p:cNvPr id="3" name="Picture Placeholder 2"/>
          <p:cNvSpPr>
            <a:spLocks noGrp="1"/>
          </p:cNvSpPr>
          <p:nvPr>
            <p:ph type="pic" idx="1"/>
          </p:nvPr>
        </p:nvSpPr>
        <p:spPr>
          <a:xfrm>
            <a:off x="5532120" y="0"/>
            <a:ext cx="6659880" cy="6857999"/>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smtClean="0"/>
              <a:pPr/>
              <a:t>2/18/2016</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25750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smtClean="0"/>
              <a:pPr/>
              <a:t>2/18/2016</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579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384048"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Module:57</a:t>
            </a:r>
            <a:endParaRPr lang="en-US" dirty="0"/>
          </a:p>
        </p:txBody>
      </p:sp>
      <p:sp>
        <p:nvSpPr>
          <p:cNvPr id="3" name="Subtitle 2"/>
          <p:cNvSpPr>
            <a:spLocks noGrp="1"/>
          </p:cNvSpPr>
          <p:nvPr>
            <p:ph type="subTitle" idx="1"/>
          </p:nvPr>
        </p:nvSpPr>
        <p:spPr/>
        <p:txBody>
          <a:bodyPr/>
          <a:lstStyle/>
          <a:p>
            <a:r>
              <a:rPr lang="en-US" dirty="0" smtClean="0"/>
              <a:t>Lauren Bangura</a:t>
            </a:r>
          </a:p>
          <a:p>
            <a:endParaRPr lang="en-US" dirty="0"/>
          </a:p>
        </p:txBody>
      </p:sp>
    </p:spTree>
    <p:extLst>
      <p:ext uri="{BB962C8B-B14F-4D97-AF65-F5344CB8AC3E}">
        <p14:creationId xmlns:p14="http://schemas.microsoft.com/office/powerpoint/2010/main" val="1459111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humanistic psychologists asses a person's sense of self.</a:t>
            </a:r>
          </a:p>
          <a:p>
            <a:endParaRPr lang="en-US" dirty="0"/>
          </a:p>
        </p:txBody>
      </p:sp>
      <p:sp>
        <p:nvSpPr>
          <p:cNvPr id="3" name="Content Placeholder 2"/>
          <p:cNvSpPr>
            <a:spLocks noGrp="1"/>
          </p:cNvSpPr>
          <p:nvPr>
            <p:ph idx="1"/>
          </p:nvPr>
        </p:nvSpPr>
        <p:spPr/>
        <p:txBody>
          <a:bodyPr/>
          <a:lstStyle/>
          <a:p>
            <a:pPr marL="0" indent="0">
              <a:buNone/>
            </a:pPr>
            <a:r>
              <a:rPr lang="en-US" dirty="0" smtClean="0"/>
              <a:t>Carl Rogers inspired a questionnaire that asked people to describe themselves boy has they would ideally like to be and as they actually are.</a:t>
            </a:r>
          </a:p>
          <a:p>
            <a:pPr marL="0" indent="0">
              <a:buNone/>
            </a:pPr>
            <a:r>
              <a:rPr lang="en-US" dirty="0" smtClean="0"/>
              <a:t>It's was concluded that when the ideal and actual self and nearly alike the sled-concept is positive .</a:t>
            </a:r>
          </a:p>
          <a:p>
            <a:pPr marL="0" indent="0">
              <a:buNone/>
            </a:pPr>
            <a:r>
              <a:rPr lang="en-US" dirty="0" smtClean="0"/>
              <a:t>•Despite Rogers questionnaire being very accurate some humanistic psychologists believed that any standardized assessment of personality even a questionnaire is depersonalizing. They presume that interview and untamable conversation would provide a better understanding of each persons unique experiences.</a:t>
            </a:r>
          </a:p>
          <a:p>
            <a:pPr marL="0" indent="0">
              <a:buNone/>
            </a:pPr>
            <a:endParaRPr lang="en-US" dirty="0"/>
          </a:p>
        </p:txBody>
      </p:sp>
    </p:spTree>
    <p:extLst>
      <p:ext uri="{BB962C8B-B14F-4D97-AF65-F5344CB8AC3E}">
        <p14:creationId xmlns:p14="http://schemas.microsoft.com/office/powerpoint/2010/main" val="1821721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dirty="0" smtClean="0"/>
              <a:t>How have humanistic theories influenced psychology?  </a:t>
            </a:r>
            <a:endParaRPr lang="en-US" sz="3900" dirty="0"/>
          </a:p>
        </p:txBody>
      </p:sp>
      <p:sp>
        <p:nvSpPr>
          <p:cNvPr id="3" name="Content Placeholder 2"/>
          <p:cNvSpPr>
            <a:spLocks noGrp="1"/>
          </p:cNvSpPr>
          <p:nvPr>
            <p:ph idx="1"/>
          </p:nvPr>
        </p:nvSpPr>
        <p:spPr/>
        <p:txBody>
          <a:bodyPr/>
          <a:lstStyle/>
          <a:p>
            <a:pPr marL="0" indent="0">
              <a:buNone/>
            </a:pPr>
            <a:r>
              <a:rPr lang="en-US" dirty="0" smtClean="0"/>
              <a:t>Maslow and Rogers have  influenced  counseling  education child raising  management and much of today's popular psychology.</a:t>
            </a:r>
          </a:p>
        </p:txBody>
      </p:sp>
    </p:spTree>
    <p:extLst>
      <p:ext uri="{BB962C8B-B14F-4D97-AF65-F5344CB8AC3E}">
        <p14:creationId xmlns:p14="http://schemas.microsoft.com/office/powerpoint/2010/main" val="1224194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t>
            </a:r>
            <a:r>
              <a:rPr lang="en-US" dirty="0" smtClean="0"/>
              <a:t>Criticism </a:t>
            </a:r>
            <a:r>
              <a:rPr lang="en-US" dirty="0"/>
              <a:t>have they faced?</a:t>
            </a:r>
          </a:p>
        </p:txBody>
      </p:sp>
      <p:sp>
        <p:nvSpPr>
          <p:cNvPr id="3" name="Content Placeholder 2"/>
          <p:cNvSpPr>
            <a:spLocks noGrp="1"/>
          </p:cNvSpPr>
          <p:nvPr>
            <p:ph idx="1"/>
          </p:nvPr>
        </p:nvSpPr>
        <p:spPr/>
        <p:txBody>
          <a:bodyPr>
            <a:normAutofit lnSpcReduction="10000"/>
          </a:bodyPr>
          <a:lstStyle/>
          <a:p>
            <a:pPr marL="0" indent="0">
              <a:buNone/>
            </a:pPr>
            <a:r>
              <a:rPr lang="en-US" dirty="0"/>
              <a:t>Even though 9 of 10  agree with humanistic psychology in  that self </a:t>
            </a:r>
            <a:r>
              <a:rPr lang="en-US" dirty="0" smtClean="0"/>
              <a:t>–esteem </a:t>
            </a:r>
            <a:r>
              <a:rPr lang="en-US" dirty="0"/>
              <a:t>is very  important for " motivating a person to work and succeed"  the  humanistic psychology community has received a lot of </a:t>
            </a:r>
            <a:r>
              <a:rPr lang="en-US" dirty="0" smtClean="0"/>
              <a:t>criticism. </a:t>
            </a:r>
            <a:endParaRPr lang="en-US" dirty="0"/>
          </a:p>
          <a:p>
            <a:pPr marL="0" indent="0">
              <a:buNone/>
            </a:pPr>
            <a:r>
              <a:rPr lang="en-US" dirty="0"/>
              <a:t>It is said that its concepts are :</a:t>
            </a:r>
          </a:p>
          <a:p>
            <a:pPr marL="0" indent="0">
              <a:buNone/>
            </a:pPr>
            <a:r>
              <a:rPr lang="en-US" dirty="0" smtClean="0"/>
              <a:t>•vague                 </a:t>
            </a:r>
            <a:r>
              <a:rPr lang="en-US" dirty="0"/>
              <a:t>•leads to self-indulgence </a:t>
            </a:r>
          </a:p>
          <a:p>
            <a:pPr marL="0" indent="0">
              <a:buNone/>
            </a:pPr>
            <a:r>
              <a:rPr lang="en-US" dirty="0"/>
              <a:t>•subjective            • leads to selfish ness</a:t>
            </a:r>
          </a:p>
          <a:p>
            <a:pPr marL="0" indent="0">
              <a:buNone/>
            </a:pPr>
            <a:r>
              <a:rPr lang="en-US" dirty="0"/>
              <a:t>•centralized ideas • leads to erosion  of moral restraints </a:t>
            </a:r>
          </a:p>
          <a:p>
            <a:pPr marL="0" indent="0">
              <a:buNone/>
            </a:pPr>
            <a:r>
              <a:rPr lang="en-US" dirty="0" smtClean="0"/>
              <a:t>•it's naïve </a:t>
            </a:r>
          </a:p>
          <a:p>
            <a:pPr marL="0" indent="0">
              <a:buNone/>
            </a:pPr>
            <a:r>
              <a:rPr lang="en-US" dirty="0" smtClean="0"/>
              <a:t>•fails to appreciate </a:t>
            </a:r>
            <a:endParaRPr lang="en-US" dirty="0"/>
          </a:p>
          <a:p>
            <a:endParaRPr lang="en-US" dirty="0"/>
          </a:p>
        </p:txBody>
      </p:sp>
    </p:spTree>
    <p:extLst>
      <p:ext uri="{BB962C8B-B14F-4D97-AF65-F5344CB8AC3E}">
        <p14:creationId xmlns:p14="http://schemas.microsoft.com/office/powerpoint/2010/main" val="1047548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criticism have they faced ?</a:t>
            </a:r>
            <a:endParaRPr lang="en-US" dirty="0"/>
          </a:p>
        </p:txBody>
      </p:sp>
      <p:sp>
        <p:nvSpPr>
          <p:cNvPr id="3" name="Content Placeholder 2"/>
          <p:cNvSpPr>
            <a:spLocks noGrp="1"/>
          </p:cNvSpPr>
          <p:nvPr>
            <p:ph idx="1"/>
          </p:nvPr>
        </p:nvSpPr>
        <p:spPr/>
        <p:txBody>
          <a:bodyPr/>
          <a:lstStyle/>
          <a:p>
            <a:r>
              <a:rPr lang="en-US" dirty="0" smtClean="0"/>
              <a:t>Essentially  the critics  say that the problem with humanistic psychology  is that it encourages hope but not he equally necessary realism about evil.</a:t>
            </a:r>
            <a:endParaRPr lang="en-US" dirty="0"/>
          </a:p>
        </p:txBody>
      </p:sp>
    </p:spTree>
    <p:extLst>
      <p:ext uri="{BB962C8B-B14F-4D97-AF65-F5344CB8AC3E}">
        <p14:creationId xmlns:p14="http://schemas.microsoft.com/office/powerpoint/2010/main" val="7815407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4800" dirty="0"/>
              <a:t>Exit Ticket: Describe criticisms that have been made of humanistic psychology</a:t>
            </a:r>
          </a:p>
          <a:p>
            <a:pPr marL="0" indent="0" algn="ctr">
              <a:buNone/>
            </a:pPr>
            <a:endParaRPr lang="en-US" sz="4800" b="1" dirty="0"/>
          </a:p>
        </p:txBody>
      </p:sp>
    </p:spTree>
    <p:extLst>
      <p:ext uri="{BB962C8B-B14F-4D97-AF65-F5344CB8AC3E}">
        <p14:creationId xmlns:p14="http://schemas.microsoft.com/office/powerpoint/2010/main" val="2777833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58:</a:t>
            </a:r>
            <a:endParaRPr lang="en-US" dirty="0"/>
          </a:p>
        </p:txBody>
      </p:sp>
      <p:sp>
        <p:nvSpPr>
          <p:cNvPr id="3" name="Subtitle 2"/>
          <p:cNvSpPr>
            <a:spLocks noGrp="1"/>
          </p:cNvSpPr>
          <p:nvPr>
            <p:ph type="subTitle" idx="1"/>
          </p:nvPr>
        </p:nvSpPr>
        <p:spPr/>
        <p:txBody>
          <a:bodyPr/>
          <a:lstStyle/>
          <a:p>
            <a:r>
              <a:rPr lang="en-US" dirty="0" smtClean="0"/>
              <a:t>Lauren Bangura</a:t>
            </a:r>
            <a:endParaRPr lang="en-US" dirty="0"/>
          </a:p>
        </p:txBody>
      </p:sp>
    </p:spTree>
    <p:extLst>
      <p:ext uri="{BB962C8B-B14F-4D97-AF65-F5344CB8AC3E}">
        <p14:creationId xmlns:p14="http://schemas.microsoft.com/office/powerpoint/2010/main" val="443006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55000" lnSpcReduction="20000"/>
          </a:bodyPr>
          <a:lstStyle/>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Daily Drill </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SWBAT: Explain how psychologists use traits to describe personality </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DD Question:  How do psychologists use traits to describe personality?</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Answer: FACTOR ANALYSIS, Trait theirs is see personality as a stable and enduring pattern of behavior. They describe our differences rather than trying to explain them.</a:t>
            </a:r>
          </a:p>
          <a:p>
            <a:pPr marL="0" indent="0" algn="ctr">
              <a:buNone/>
            </a:pPr>
            <a:endParaRPr lang="en-US" sz="4800" b="1" dirty="0"/>
          </a:p>
        </p:txBody>
      </p:sp>
    </p:spTree>
    <p:extLst>
      <p:ext uri="{BB962C8B-B14F-4D97-AF65-F5344CB8AC3E}">
        <p14:creationId xmlns:p14="http://schemas.microsoft.com/office/powerpoint/2010/main" val="986220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psychologists use traits to describe personality?</a:t>
            </a:r>
            <a:endParaRPr lang="en-US" dirty="0"/>
          </a:p>
        </p:txBody>
      </p:sp>
      <p:sp>
        <p:nvSpPr>
          <p:cNvPr id="3" name="Content Placeholder 2"/>
          <p:cNvSpPr>
            <a:spLocks noGrp="1"/>
          </p:cNvSpPr>
          <p:nvPr>
            <p:ph idx="1"/>
          </p:nvPr>
        </p:nvSpPr>
        <p:spPr/>
        <p:txBody>
          <a:bodyPr/>
          <a:lstStyle/>
          <a:p>
            <a:pPr marL="0" indent="0">
              <a:buNone/>
            </a:pPr>
            <a:r>
              <a:rPr lang="en-US" dirty="0" smtClean="0"/>
              <a:t>Gordon All port ( a psychology student at the time) interviewed Freud. The whole interview Freud was obsess with finding any hidden motive Allport may have. </a:t>
            </a:r>
          </a:p>
          <a:p>
            <a:pPr marL="0" indent="0">
              <a:buNone/>
            </a:pPr>
            <a:r>
              <a:rPr lang="en-US" dirty="0" smtClean="0"/>
              <a:t>This lead Gordon Allport to describe personalities in Traits.</a:t>
            </a:r>
          </a:p>
          <a:p>
            <a:pPr marL="0" indent="0">
              <a:buNone/>
            </a:pPr>
            <a:r>
              <a:rPr lang="en-US" dirty="0" smtClean="0"/>
              <a:t>Traits: a characteristic pattern of behavior or a disposition to feel and act, as assessed by self-report inventories and peer reports </a:t>
            </a:r>
          </a:p>
          <a:p>
            <a:pPr marL="0" indent="0">
              <a:buNone/>
            </a:pPr>
            <a:r>
              <a:rPr lang="en-US" dirty="0" smtClean="0"/>
              <a:t>He was less concerned with explaining individual traits that with describing them.</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3267239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psychologists use traits to describe personality.</a:t>
            </a:r>
            <a:endParaRPr lang="en-US" dirty="0"/>
          </a:p>
        </p:txBody>
      </p:sp>
      <p:sp>
        <p:nvSpPr>
          <p:cNvPr id="3" name="Content Placeholder 2"/>
          <p:cNvSpPr>
            <a:spLocks noGrp="1"/>
          </p:cNvSpPr>
          <p:nvPr>
            <p:ph idx="1"/>
          </p:nvPr>
        </p:nvSpPr>
        <p:spPr/>
        <p:txBody>
          <a:bodyPr/>
          <a:lstStyle/>
          <a:p>
            <a:pPr marL="0" indent="0">
              <a:buNone/>
            </a:pPr>
            <a:r>
              <a:rPr lang="en-US" dirty="0" smtClean="0"/>
              <a:t>Isabel Briggs Myers and Katherine Briggs created the Myers-Briggs Type Indicator (MBTI) </a:t>
            </a:r>
          </a:p>
          <a:p>
            <a:pPr marL="0" indent="0">
              <a:buNone/>
            </a:pPr>
            <a:r>
              <a:rPr lang="en-US" dirty="0" smtClean="0"/>
              <a:t>• this is a personality test that attempted to sort people according to Carl Jung's personality types based on answers  to 126 questions.</a:t>
            </a:r>
          </a:p>
          <a:p>
            <a:pPr marL="0" indent="0">
              <a:buNone/>
            </a:pPr>
            <a:r>
              <a:rPr lang="en-US" dirty="0" smtClean="0"/>
              <a:t>•The results of the test either label one as the "thinking. Type " or the " Feeling type"</a:t>
            </a:r>
            <a:endParaRPr lang="en-US" dirty="0"/>
          </a:p>
        </p:txBody>
      </p:sp>
    </p:spTree>
    <p:extLst>
      <p:ext uri="{BB962C8B-B14F-4D97-AF65-F5344CB8AC3E}">
        <p14:creationId xmlns:p14="http://schemas.microsoft.com/office/powerpoint/2010/main" val="176108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psychologists use traits to describe personality?</a:t>
            </a:r>
            <a:endParaRPr lang="en-US" dirty="0"/>
          </a:p>
        </p:txBody>
      </p:sp>
      <p:sp>
        <p:nvSpPr>
          <p:cNvPr id="3" name="Content Placeholder 2"/>
          <p:cNvSpPr>
            <a:spLocks noGrp="1"/>
          </p:cNvSpPr>
          <p:nvPr>
            <p:ph idx="1"/>
          </p:nvPr>
        </p:nvSpPr>
        <p:spPr/>
        <p:txBody>
          <a:bodyPr/>
          <a:lstStyle/>
          <a:p>
            <a:r>
              <a:rPr lang="en-US" dirty="0" smtClean="0"/>
              <a:t>The MBTI is very popular and is mostly used for counseling , leadership training, and work- team development.</a:t>
            </a:r>
          </a:p>
          <a:p>
            <a:pPr marL="0" indent="0">
              <a:buNone/>
            </a:pPr>
            <a:r>
              <a:rPr lang="en-US" dirty="0" smtClean="0"/>
              <a:t>Although the test is very popular it still mostly remains used for a counseling and coaching tool, not a research instrument. The MBTI is said to lack proven scientific worth.</a:t>
            </a:r>
            <a:endParaRPr lang="en-US" dirty="0"/>
          </a:p>
        </p:txBody>
      </p:sp>
    </p:spTree>
    <p:extLst>
      <p:ext uri="{BB962C8B-B14F-4D97-AF65-F5344CB8AC3E}">
        <p14:creationId xmlns:p14="http://schemas.microsoft.com/office/powerpoint/2010/main" val="96744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40000" lnSpcReduction="20000"/>
          </a:bodyPr>
          <a:lstStyle/>
          <a:p>
            <a:r>
              <a:rPr lang="en-US" sz="4800" dirty="0"/>
              <a:t>Daily Drill </a:t>
            </a:r>
          </a:p>
          <a:p>
            <a:r>
              <a:rPr lang="en-US" sz="4800" dirty="0"/>
              <a:t> </a:t>
            </a:r>
          </a:p>
          <a:p>
            <a:r>
              <a:rPr lang="en-US" sz="4800" dirty="0"/>
              <a:t>SWBAT: Explain how psychologists use traits to describe personality </a:t>
            </a:r>
          </a:p>
          <a:p>
            <a:r>
              <a:rPr lang="en-US" sz="4800" dirty="0"/>
              <a:t> </a:t>
            </a:r>
          </a:p>
          <a:p>
            <a:r>
              <a:rPr lang="en-US" sz="4800" dirty="0"/>
              <a:t>DD Question:  How do psychologists use traits to describe personality?</a:t>
            </a:r>
          </a:p>
          <a:p>
            <a:r>
              <a:rPr lang="en-US" sz="4800" dirty="0"/>
              <a:t> </a:t>
            </a:r>
          </a:p>
          <a:p>
            <a:r>
              <a:rPr lang="en-US" sz="4800" dirty="0"/>
              <a:t>Answer: FACTOR ANALYSIS, Trait theirs is see personality as a stable and enduring pattern of behavior. They describe our differences rather than trying to explain them.</a:t>
            </a:r>
          </a:p>
          <a:p>
            <a:pPr marL="0" indent="0" algn="ctr">
              <a:buNone/>
            </a:pPr>
            <a:endParaRPr lang="en-US" sz="4800" b="1" dirty="0"/>
          </a:p>
        </p:txBody>
      </p:sp>
    </p:spTree>
    <p:extLst>
      <p:ext uri="{BB962C8B-B14F-4D97-AF65-F5344CB8AC3E}">
        <p14:creationId xmlns:p14="http://schemas.microsoft.com/office/powerpoint/2010/main" val="2202876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Exploring Traits:</a:t>
            </a:r>
            <a:endParaRPr lang="en-US" dirty="0"/>
          </a:p>
        </p:txBody>
      </p:sp>
      <p:sp>
        <p:nvSpPr>
          <p:cNvPr id="3" name="Content Placeholder 2"/>
          <p:cNvSpPr>
            <a:spLocks noGrp="1"/>
          </p:cNvSpPr>
          <p:nvPr>
            <p:ph idx="1"/>
          </p:nvPr>
        </p:nvSpPr>
        <p:spPr/>
        <p:txBody>
          <a:bodyPr/>
          <a:lstStyle/>
          <a:p>
            <a:r>
              <a:rPr lang="en-US" dirty="0" smtClean="0"/>
              <a:t>Classifying people as one or another distance personality type doesn't capture one full Individuality . </a:t>
            </a:r>
          </a:p>
          <a:p>
            <a:pPr marL="0" indent="0">
              <a:buNone/>
            </a:pPr>
            <a:r>
              <a:rPr lang="en-US" dirty="0" smtClean="0"/>
              <a:t>So psychologists have placed people on several trait dimensions simultaneously . This makes it so that they can describe countless individual personality variations.</a:t>
            </a:r>
          </a:p>
          <a:p>
            <a:pPr marL="0" indent="0">
              <a:buNone/>
            </a:pPr>
            <a:endParaRPr lang="en-US" dirty="0"/>
          </a:p>
        </p:txBody>
      </p:sp>
    </p:spTree>
    <p:extLst>
      <p:ext uri="{BB962C8B-B14F-4D97-AF65-F5344CB8AC3E}">
        <p14:creationId xmlns:p14="http://schemas.microsoft.com/office/powerpoint/2010/main" val="1760507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Factor Analysis</a:t>
            </a:r>
            <a:endParaRPr lang="en-US" dirty="0"/>
          </a:p>
        </p:txBody>
      </p:sp>
      <p:sp>
        <p:nvSpPr>
          <p:cNvPr id="3" name="Content Placeholder 2"/>
          <p:cNvSpPr>
            <a:spLocks noGrp="1"/>
          </p:cNvSpPr>
          <p:nvPr>
            <p:ph idx="1"/>
          </p:nvPr>
        </p:nvSpPr>
        <p:spPr/>
        <p:txBody>
          <a:bodyPr/>
          <a:lstStyle/>
          <a:p>
            <a:pPr marL="0" indent="0">
              <a:buNone/>
            </a:pPr>
            <a:r>
              <a:rPr lang="en-US" dirty="0" smtClean="0"/>
              <a:t>Factor Analysis: a statistical procedure used to identify clusters of test items that tap basic components of intelligence </a:t>
            </a:r>
          </a:p>
          <a:p>
            <a:pPr marL="0" indent="0">
              <a:buNone/>
            </a:pPr>
            <a:r>
              <a:rPr lang="en-US" dirty="0" smtClean="0"/>
              <a:t>Hans Eysenck and Sybil Eysenck believes that we can reduce many of our normal individual variations to two or three dimensions,  including Introversion, Extroversion and Emotional Stability and Instability.</a:t>
            </a:r>
          </a:p>
          <a:p>
            <a:pPr marL="0" indent="0">
              <a:buNone/>
            </a:pPr>
            <a:endParaRPr lang="en-US" dirty="0"/>
          </a:p>
        </p:txBody>
      </p:sp>
    </p:spTree>
    <p:extLst>
      <p:ext uri="{BB962C8B-B14F-4D97-AF65-F5344CB8AC3E}">
        <p14:creationId xmlns:p14="http://schemas.microsoft.com/office/powerpoint/2010/main" val="16078938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Eysenck Personality Questionnaire</a:t>
            </a:r>
            <a:endParaRPr lang="en-US" dirty="0"/>
          </a:p>
        </p:txBody>
      </p:sp>
      <p:sp>
        <p:nvSpPr>
          <p:cNvPr id="3" name="Content Placeholder 2"/>
          <p:cNvSpPr>
            <a:spLocks noGrp="1"/>
          </p:cNvSpPr>
          <p:nvPr>
            <p:ph idx="1"/>
          </p:nvPr>
        </p:nvSpPr>
        <p:spPr/>
        <p:txBody>
          <a:bodyPr/>
          <a:lstStyle/>
          <a:p>
            <a:r>
              <a:rPr lang="en-US" dirty="0" smtClean="0"/>
              <a:t>The Eysenck Personality Questionnaire  analyzed  people's answers into the extroversion and emotionality factors  and merged them as basic personality dimensions</a:t>
            </a:r>
          </a:p>
          <a:p>
            <a:r>
              <a:rPr lang="en-US" dirty="0" smtClean="0"/>
              <a:t>Eysenck believed that these factors are genetically influenced and research supports his belief. </a:t>
            </a:r>
            <a:endParaRPr lang="en-US" dirty="0"/>
          </a:p>
        </p:txBody>
      </p:sp>
    </p:spTree>
    <p:extLst>
      <p:ext uri="{BB962C8B-B14F-4D97-AF65-F5344CB8AC3E}">
        <p14:creationId xmlns:p14="http://schemas.microsoft.com/office/powerpoint/2010/main" val="2047308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Biology and Personality</a:t>
            </a:r>
            <a:endParaRPr lang="en-US" dirty="0"/>
          </a:p>
        </p:txBody>
      </p:sp>
      <p:sp>
        <p:nvSpPr>
          <p:cNvPr id="3" name="Content Placeholder 2"/>
          <p:cNvSpPr>
            <a:spLocks noGrp="1"/>
          </p:cNvSpPr>
          <p:nvPr>
            <p:ph idx="1"/>
          </p:nvPr>
        </p:nvSpPr>
        <p:spPr/>
        <p:txBody>
          <a:bodyPr/>
          <a:lstStyle/>
          <a:p>
            <a:pPr marL="0" indent="0">
              <a:buNone/>
            </a:pPr>
            <a:r>
              <a:rPr lang="en-US" dirty="0" smtClean="0"/>
              <a:t>Studies have found that extroverts seek stimulation because their normal brain arousal is relatively low.</a:t>
            </a:r>
          </a:p>
          <a:p>
            <a:pPr>
              <a:buFontTx/>
              <a:buChar char="-"/>
            </a:pPr>
            <a:r>
              <a:rPr lang="en-US" dirty="0" smtClean="0"/>
              <a:t>A PET scan shows that a frontal lobe area involved in behavior inhibition is less active in extravert steam in introverts. And dopamine and dopamine- related activity tend to be higher in extroverts. </a:t>
            </a:r>
          </a:p>
          <a:p>
            <a:pPr>
              <a:buFontTx/>
              <a:buChar char="-"/>
            </a:pPr>
            <a:endParaRPr lang="en-US" dirty="0"/>
          </a:p>
        </p:txBody>
      </p:sp>
    </p:spTree>
    <p:extLst>
      <p:ext uri="{BB962C8B-B14F-4D97-AF65-F5344CB8AC3E}">
        <p14:creationId xmlns:p14="http://schemas.microsoft.com/office/powerpoint/2010/main" val="570882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Biology and Personality</a:t>
            </a:r>
            <a:endParaRPr lang="en-US" dirty="0"/>
          </a:p>
        </p:txBody>
      </p:sp>
      <p:sp>
        <p:nvSpPr>
          <p:cNvPr id="3" name="Content Placeholder 2"/>
          <p:cNvSpPr>
            <a:spLocks noGrp="1"/>
          </p:cNvSpPr>
          <p:nvPr>
            <p:ph idx="1"/>
          </p:nvPr>
        </p:nvSpPr>
        <p:spPr/>
        <p:txBody>
          <a:bodyPr/>
          <a:lstStyle/>
          <a:p>
            <a:pPr marL="0" indent="0">
              <a:buNone/>
            </a:pPr>
            <a:r>
              <a:rPr lang="en-US" dirty="0" smtClean="0"/>
              <a:t>Our biology influences our personality in other ways as well</a:t>
            </a:r>
          </a:p>
          <a:p>
            <a:pPr marL="0" indent="0">
              <a:buNone/>
            </a:pPr>
            <a:r>
              <a:rPr lang="en-US" dirty="0" smtClean="0"/>
              <a:t>• Jerome Kagen has attributed differences in children's shyness and inhibition to their Autonomic Nervous system Reactivity. </a:t>
            </a:r>
          </a:p>
          <a:p>
            <a:pPr marL="0" indent="0">
              <a:buNone/>
            </a:pPr>
            <a:r>
              <a:rPr lang="en-US" dirty="0" smtClean="0"/>
              <a:t>•Given a reactive Autonomic Nervous System we respond to stress with greater anxiety and inhibition. </a:t>
            </a:r>
          </a:p>
          <a:p>
            <a:pPr marL="0" indent="0">
              <a:buNone/>
            </a:pPr>
            <a:r>
              <a:rPr lang="en-US" dirty="0" smtClean="0"/>
              <a:t>-Scientists have found that breeding aggressive and non-aggressive breeds makes  affects the offsprings aggressiveness as well.</a:t>
            </a:r>
          </a:p>
          <a:p>
            <a:pPr marL="0" indent="0">
              <a:buNone/>
            </a:pPr>
            <a:endParaRPr lang="en-US" dirty="0"/>
          </a:p>
        </p:txBody>
      </p:sp>
    </p:spTree>
    <p:extLst>
      <p:ext uri="{BB962C8B-B14F-4D97-AF65-F5344CB8AC3E}">
        <p14:creationId xmlns:p14="http://schemas.microsoft.com/office/powerpoint/2010/main" val="965262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700" dirty="0" smtClean="0"/>
              <a:t>What are personality inventories and what's are the strengths and weaknesses as trait assessment tools?</a:t>
            </a:r>
            <a:endParaRPr lang="en-US" sz="3700" dirty="0"/>
          </a:p>
        </p:txBody>
      </p:sp>
      <p:sp>
        <p:nvSpPr>
          <p:cNvPr id="3" name="Content Placeholder 2"/>
          <p:cNvSpPr>
            <a:spLocks noGrp="1"/>
          </p:cNvSpPr>
          <p:nvPr>
            <p:ph idx="1"/>
          </p:nvPr>
        </p:nvSpPr>
        <p:spPr/>
        <p:txBody>
          <a:bodyPr/>
          <a:lstStyle/>
          <a:p>
            <a:pPr marL="0" indent="0">
              <a:buNone/>
            </a:pPr>
            <a:r>
              <a:rPr lang="en-US" dirty="0" smtClean="0"/>
              <a:t>Personality Inventories: a questionnaire (often with true-false or agree-disagree items)on which people respond to items designed to gauge feelings and behaviors; used to asses selected personality traits.</a:t>
            </a:r>
          </a:p>
          <a:p>
            <a:pPr marL="0" indent="0">
              <a:buNone/>
            </a:pPr>
            <a:r>
              <a:rPr lang="en-US" dirty="0" smtClean="0"/>
              <a:t>Personality inventories are essentially longer questionnaires covering a wide range of feelings and behaviors, it's assess was several traits at once.</a:t>
            </a:r>
          </a:p>
          <a:p>
            <a:pPr marL="0" indent="0">
              <a:buNone/>
            </a:pPr>
            <a:endParaRPr lang="en-US" dirty="0"/>
          </a:p>
        </p:txBody>
      </p:sp>
    </p:spTree>
    <p:extLst>
      <p:ext uri="{BB962C8B-B14F-4D97-AF65-F5344CB8AC3E}">
        <p14:creationId xmlns:p14="http://schemas.microsoft.com/office/powerpoint/2010/main" val="275217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Traits</a:t>
            </a:r>
            <a:endParaRPr lang="en-US" dirty="0"/>
          </a:p>
        </p:txBody>
      </p:sp>
      <p:sp>
        <p:nvSpPr>
          <p:cNvPr id="3" name="Content Placeholder 2"/>
          <p:cNvSpPr>
            <a:spLocks noGrp="1"/>
          </p:cNvSpPr>
          <p:nvPr>
            <p:ph idx="1"/>
          </p:nvPr>
        </p:nvSpPr>
        <p:spPr/>
        <p:txBody>
          <a:bodyPr/>
          <a:lstStyle/>
          <a:p>
            <a:pPr marL="0" indent="0">
              <a:buNone/>
            </a:pPr>
            <a:r>
              <a:rPr lang="en-US" dirty="0" smtClean="0"/>
              <a:t>Minnesota Multiphase Personality Inventory(MMPI) : the most widely researched and clinically used of all personality tests. Originally developed to identify emotional disorders( still considered its most  appropriate use), this test is now used for many other screening purposes .</a:t>
            </a:r>
          </a:p>
          <a:p>
            <a:pPr marL="0" indent="0">
              <a:buNone/>
            </a:pPr>
            <a:r>
              <a:rPr lang="en-US" dirty="0" smtClean="0"/>
              <a:t>The MMPI assesses abnormal personality tendencies rather that normal personality traits, the MMPI illustrates a good way of developing a personality inventory. It's  also the best way of developing a personality inventory. </a:t>
            </a:r>
            <a:endParaRPr lang="en-US" dirty="0"/>
          </a:p>
        </p:txBody>
      </p:sp>
    </p:spTree>
    <p:extLst>
      <p:ext uri="{BB962C8B-B14F-4D97-AF65-F5344CB8AC3E}">
        <p14:creationId xmlns:p14="http://schemas.microsoft.com/office/powerpoint/2010/main" val="2086216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Traits</a:t>
            </a:r>
            <a:endParaRPr lang="en-US" dirty="0"/>
          </a:p>
        </p:txBody>
      </p:sp>
      <p:sp>
        <p:nvSpPr>
          <p:cNvPr id="3" name="Content Placeholder 2"/>
          <p:cNvSpPr>
            <a:spLocks noGrp="1"/>
          </p:cNvSpPr>
          <p:nvPr>
            <p:ph idx="1"/>
          </p:nvPr>
        </p:nvSpPr>
        <p:spPr/>
        <p:txBody>
          <a:bodyPr/>
          <a:lstStyle/>
          <a:p>
            <a:r>
              <a:rPr lang="en-US" dirty="0" smtClean="0"/>
              <a:t>One of the creators of the MMPI was Starke Hathaway.  </a:t>
            </a:r>
          </a:p>
          <a:p>
            <a:pPr marL="0" indent="0">
              <a:buNone/>
            </a:pPr>
            <a:r>
              <a:rPr lang="en-US" dirty="0" smtClean="0"/>
              <a:t>Similar to  Alfred Binets intelligence test the  MMPI was designed to spot obscurities in its test takers and is a  Empirically Derived Test</a:t>
            </a:r>
          </a:p>
          <a:p>
            <a:pPr marL="0" indent="0">
              <a:buNone/>
            </a:pPr>
            <a:r>
              <a:rPr lang="en-US" dirty="0" smtClean="0"/>
              <a:t>Empirically Derived Test: a test (such as the MMPI) developed by testing a pool of items and then selecting those that discriminate between groups. </a:t>
            </a:r>
          </a:p>
          <a:p>
            <a:pPr marL="0" indent="0">
              <a:buNone/>
            </a:pPr>
            <a:endParaRPr lang="en-US" dirty="0" smtClean="0"/>
          </a:p>
        </p:txBody>
      </p:sp>
    </p:spTree>
    <p:extLst>
      <p:ext uri="{BB962C8B-B14F-4D97-AF65-F5344CB8AC3E}">
        <p14:creationId xmlns:p14="http://schemas.microsoft.com/office/powerpoint/2010/main" val="1907337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MMPI and MMPI-2</a:t>
            </a:r>
            <a:endParaRPr lang="en-US" dirty="0"/>
          </a:p>
        </p:txBody>
      </p:sp>
      <p:sp>
        <p:nvSpPr>
          <p:cNvPr id="3" name="Content Placeholder 2"/>
          <p:cNvSpPr>
            <a:spLocks noGrp="1"/>
          </p:cNvSpPr>
          <p:nvPr>
            <p:ph idx="1"/>
          </p:nvPr>
        </p:nvSpPr>
        <p:spPr/>
        <p:txBody>
          <a:bodyPr/>
          <a:lstStyle/>
          <a:p>
            <a:r>
              <a:rPr lang="en-US" dirty="0" smtClean="0"/>
              <a:t>Hathaway and his colleagues selected those on which particular diagnostic groups differed. They rehab grouped the question into 10 clinical scales, including scales that assess depressive tendencies , masculinity-femininity, and introversion-extroversion.</a:t>
            </a:r>
          </a:p>
          <a:p>
            <a:r>
              <a:rPr lang="en-US" dirty="0" smtClean="0"/>
              <a:t>Hathaway's and his team asked hundred of try-false statements  to normal and psychologically disordered patients. Hathaway found that the psychologically impaired were more like lay to answer yes to the statements no matter how silly they were. </a:t>
            </a:r>
          </a:p>
          <a:p>
            <a:pPr marL="0" indent="0">
              <a:buNone/>
            </a:pPr>
            <a:r>
              <a:rPr lang="en-US" dirty="0" smtClean="0"/>
              <a:t>MMPI-2:  includes scales assessing  work attitudes, family problems, and anger. </a:t>
            </a:r>
            <a:endParaRPr lang="en-US" dirty="0"/>
          </a:p>
        </p:txBody>
      </p:sp>
    </p:spTree>
    <p:extLst>
      <p:ext uri="{BB962C8B-B14F-4D97-AF65-F5344CB8AC3E}">
        <p14:creationId xmlns:p14="http://schemas.microsoft.com/office/powerpoint/2010/main" val="304675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Weakness of trait assessment tools.</a:t>
            </a:r>
            <a:endParaRPr lang="en-US" dirty="0"/>
          </a:p>
        </p:txBody>
      </p:sp>
      <p:sp>
        <p:nvSpPr>
          <p:cNvPr id="3" name="Content Placeholder 2"/>
          <p:cNvSpPr>
            <a:spLocks noGrp="1"/>
          </p:cNvSpPr>
          <p:nvPr>
            <p:ph idx="1"/>
          </p:nvPr>
        </p:nvSpPr>
        <p:spPr/>
        <p:txBody>
          <a:bodyPr/>
          <a:lstStyle/>
          <a:p>
            <a:r>
              <a:rPr lang="en-US" dirty="0" smtClean="0"/>
              <a:t>Personality  inventories and scored objectively – so objectively that a computer can administer and score then .</a:t>
            </a:r>
          </a:p>
          <a:p>
            <a:r>
              <a:rPr lang="en-US" dirty="0" smtClean="0"/>
              <a:t>Objectivity does not guarantee  validity</a:t>
            </a:r>
          </a:p>
          <a:p>
            <a:r>
              <a:rPr lang="en-US" dirty="0" smtClean="0"/>
              <a:t>But the objectivity is what had made the MMPI so popular. It's Ben translated into more that 100 languages.</a:t>
            </a:r>
            <a:endParaRPr lang="en-US" dirty="0"/>
          </a:p>
        </p:txBody>
      </p:sp>
    </p:spTree>
    <p:extLst>
      <p:ext uri="{BB962C8B-B14F-4D97-AF65-F5344CB8AC3E}">
        <p14:creationId xmlns:p14="http://schemas.microsoft.com/office/powerpoint/2010/main" val="1148529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500" dirty="0" smtClean="0"/>
              <a:t>Describe how humanistic psychologists views personality and explain their goal in studying </a:t>
            </a:r>
            <a:endParaRPr lang="en-US" sz="3500" dirty="0"/>
          </a:p>
        </p:txBody>
      </p:sp>
      <p:sp>
        <p:nvSpPr>
          <p:cNvPr id="3" name="Content Placeholder 2"/>
          <p:cNvSpPr>
            <a:spLocks noGrp="1"/>
          </p:cNvSpPr>
          <p:nvPr>
            <p:ph idx="1"/>
          </p:nvPr>
        </p:nvSpPr>
        <p:spPr/>
        <p:txBody>
          <a:bodyPr/>
          <a:lstStyle/>
          <a:p>
            <a:r>
              <a:rPr lang="en-US" dirty="0" smtClean="0"/>
              <a:t>HUMANISTIC THEORIES-View personality with a focus on the potential  for healthy personal growth</a:t>
            </a:r>
          </a:p>
          <a:p>
            <a:endParaRPr lang="en-US" dirty="0"/>
          </a:p>
          <a:p>
            <a:r>
              <a:rPr lang="en-US" dirty="0" smtClean="0"/>
              <a:t>•humanistic theorist tend to focus on the ways people strive for self-determination and self-realization </a:t>
            </a:r>
          </a:p>
          <a:p>
            <a:r>
              <a:rPr lang="en-US" dirty="0" smtClean="0"/>
              <a:t>•this view was specifically created in contrast to behaviorism which was more objectively and robotic </a:t>
            </a:r>
            <a:endParaRPr lang="en-US" dirty="0"/>
          </a:p>
        </p:txBody>
      </p:sp>
    </p:spTree>
    <p:extLst>
      <p:ext uri="{BB962C8B-B14F-4D97-AF65-F5344CB8AC3E}">
        <p14:creationId xmlns:p14="http://schemas.microsoft.com/office/powerpoint/2010/main" val="4448473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dirty="0" smtClean="0"/>
              <a:t>Critically Thinking About: Palm reading </a:t>
            </a:r>
            <a:endParaRPr lang="en-US" sz="3900" dirty="0"/>
          </a:p>
        </p:txBody>
      </p:sp>
      <p:sp>
        <p:nvSpPr>
          <p:cNvPr id="3" name="Content Placeholder 2"/>
          <p:cNvSpPr>
            <a:spLocks noGrp="1"/>
          </p:cNvSpPr>
          <p:nvPr>
            <p:ph idx="1"/>
          </p:nvPr>
        </p:nvSpPr>
        <p:spPr/>
        <p:txBody>
          <a:bodyPr/>
          <a:lstStyle/>
          <a:p>
            <a:r>
              <a:rPr lang="en-US" dirty="0" smtClean="0"/>
              <a:t>Palm readers believe that ones personality traits can be discerned from the alignment of stars , ones birthday, handwriting , and most of all the lines of ones palms.</a:t>
            </a:r>
          </a:p>
          <a:p>
            <a:endParaRPr lang="en-US" dirty="0"/>
          </a:p>
          <a:p>
            <a:pPr marL="0" indent="0">
              <a:buNone/>
            </a:pPr>
            <a:r>
              <a:rPr lang="en-US" dirty="0" smtClean="0"/>
              <a:t>Science has proven al of these methods wrong. And are able to show us how Palm reader are able to sucker us in.</a:t>
            </a:r>
            <a:endParaRPr lang="en-US" dirty="0"/>
          </a:p>
        </p:txBody>
      </p:sp>
    </p:spTree>
    <p:extLst>
      <p:ext uri="{BB962C8B-B14F-4D97-AF65-F5344CB8AC3E}">
        <p14:creationId xmlns:p14="http://schemas.microsoft.com/office/powerpoint/2010/main" val="5418682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"Palm Reading" techniques</a:t>
            </a:r>
            <a:endParaRPr lang="en-US" dirty="0"/>
          </a:p>
        </p:txBody>
      </p:sp>
      <p:sp>
        <p:nvSpPr>
          <p:cNvPr id="3" name="Content Placeholder 2"/>
          <p:cNvSpPr>
            <a:spLocks noGrp="1"/>
          </p:cNvSpPr>
          <p:nvPr>
            <p:ph idx="1"/>
          </p:nvPr>
        </p:nvSpPr>
        <p:spPr/>
        <p:txBody>
          <a:bodyPr/>
          <a:lstStyle/>
          <a:p>
            <a:r>
              <a:rPr lang="en-US" dirty="0" smtClean="0"/>
              <a:t>Stock Spiel: making general statements about a person that's apply to everyone. "Each of us is in some ways like no one else and in other ways like no one else and in other ways just like everyone." </a:t>
            </a:r>
          </a:p>
          <a:p>
            <a:r>
              <a:rPr lang="en-US" dirty="0"/>
              <a:t> </a:t>
            </a:r>
            <a:r>
              <a:rPr lang="en-US" dirty="0" smtClean="0"/>
              <a:t>Context clues: readers will try and gather clues from our physical appearance clothes, mannerisms, reactions. </a:t>
            </a:r>
            <a:endParaRPr lang="en-US" dirty="0"/>
          </a:p>
        </p:txBody>
      </p:sp>
    </p:spTree>
    <p:extLst>
      <p:ext uri="{BB962C8B-B14F-4D97-AF65-F5344CB8AC3E}">
        <p14:creationId xmlns:p14="http://schemas.microsoft.com/office/powerpoint/2010/main" val="17771823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900" dirty="0" smtClean="0"/>
              <a:t>Which traits seem to process the most useful information about personality variation?</a:t>
            </a:r>
            <a:endParaRPr lang="en-US" sz="3900" dirty="0"/>
          </a:p>
        </p:txBody>
      </p:sp>
      <p:sp>
        <p:nvSpPr>
          <p:cNvPr id="3" name="Content Placeholder 2"/>
          <p:cNvSpPr>
            <a:spLocks noGrp="1"/>
          </p:cNvSpPr>
          <p:nvPr>
            <p:ph idx="1"/>
          </p:nvPr>
        </p:nvSpPr>
        <p:spPr>
          <a:xfrm>
            <a:off x="971862" y="2465882"/>
            <a:ext cx="9601200" cy="3581400"/>
          </a:xfrm>
        </p:spPr>
        <p:txBody>
          <a:bodyPr/>
          <a:lstStyle/>
          <a:p>
            <a:pPr marL="0" indent="0">
              <a:buNone/>
            </a:pPr>
            <a:r>
              <a:rPr lang="en-US" dirty="0" smtClean="0"/>
              <a:t>Created by Pail Costa Robert McCrae –The Big Five Factors:</a:t>
            </a:r>
          </a:p>
          <a:p>
            <a:pPr marL="0" indent="0">
              <a:buNone/>
            </a:pPr>
            <a:r>
              <a:rPr lang="en-US" dirty="0" smtClean="0"/>
              <a:t>•consciousness</a:t>
            </a:r>
          </a:p>
          <a:p>
            <a:pPr marL="0" indent="0">
              <a:buNone/>
            </a:pPr>
            <a:r>
              <a:rPr lang="en-US" dirty="0" smtClean="0"/>
              <a:t>•agreeableness</a:t>
            </a:r>
          </a:p>
          <a:p>
            <a:pPr marL="0" indent="0">
              <a:buNone/>
            </a:pPr>
            <a:r>
              <a:rPr lang="en-US" dirty="0" smtClean="0"/>
              <a:t>•neuroticism</a:t>
            </a:r>
          </a:p>
          <a:p>
            <a:pPr marL="0" indent="0">
              <a:buNone/>
            </a:pPr>
            <a:r>
              <a:rPr lang="en-US" dirty="0" smtClean="0"/>
              <a:t>•openness</a:t>
            </a:r>
          </a:p>
          <a:p>
            <a:pPr marL="0" indent="0">
              <a:buNone/>
            </a:pPr>
            <a:r>
              <a:rPr lang="en-US" dirty="0" smtClean="0"/>
              <a:t>•extroversion </a:t>
            </a:r>
          </a:p>
          <a:p>
            <a:pPr marL="0" indent="0">
              <a:buNone/>
            </a:pPr>
            <a:endParaRPr lang="en-US" dirty="0"/>
          </a:p>
        </p:txBody>
      </p:sp>
    </p:spTree>
    <p:extLst>
      <p:ext uri="{BB962C8B-B14F-4D97-AF65-F5344CB8AC3E}">
        <p14:creationId xmlns:p14="http://schemas.microsoft.com/office/powerpoint/2010/main" val="11566774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8839" y="-57150"/>
            <a:ext cx="9601200" cy="1485900"/>
          </a:xfrm>
        </p:spPr>
        <p:txBody>
          <a:bodyPr/>
          <a:lstStyle/>
          <a:p>
            <a:r>
              <a:rPr lang="en-US" dirty="0" smtClean="0"/>
              <a:t>The Big Five Factors</a:t>
            </a:r>
            <a:endParaRPr lang="en-US" dirty="0"/>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2486" y="612775"/>
            <a:ext cx="9144000" cy="6245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3275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Five Questions:</a:t>
            </a:r>
            <a:endParaRPr lang="en-US" dirty="0"/>
          </a:p>
        </p:txBody>
      </p:sp>
      <p:sp>
        <p:nvSpPr>
          <p:cNvPr id="3" name="Content Placeholder 2"/>
          <p:cNvSpPr>
            <a:spLocks noGrp="1"/>
          </p:cNvSpPr>
          <p:nvPr>
            <p:ph idx="1"/>
          </p:nvPr>
        </p:nvSpPr>
        <p:spPr/>
        <p:txBody>
          <a:bodyPr/>
          <a:lstStyle/>
          <a:p>
            <a:r>
              <a:rPr lang="en-US" dirty="0" smtClean="0"/>
              <a:t>How stable are these traits? </a:t>
            </a:r>
          </a:p>
          <a:p>
            <a:pPr marL="0" indent="0">
              <a:buNone/>
            </a:pPr>
            <a:r>
              <a:rPr lang="en-US" dirty="0" smtClean="0"/>
              <a:t>The five traits become more stable as we get older  and girly find out who we are </a:t>
            </a:r>
            <a:endParaRPr lang="en-US" dirty="0"/>
          </a:p>
          <a:p>
            <a:r>
              <a:rPr lang="en-US" dirty="0" smtClean="0"/>
              <a:t>How heritable are they?</a:t>
            </a:r>
          </a:p>
          <a:p>
            <a:pPr marL="0" indent="0">
              <a:buNone/>
            </a:pPr>
            <a:r>
              <a:rPr lang="en-US" dirty="0" smtClean="0"/>
              <a:t>Not genetic per say.  Traces of genetic traits are there but Can go either way but with a reward and punishment system can definitely be swayed.</a:t>
            </a:r>
            <a:endParaRPr lang="en-US" dirty="0"/>
          </a:p>
          <a:p>
            <a:r>
              <a:rPr lang="en-US" dirty="0" smtClean="0"/>
              <a:t>Do the Big Five traits predict our actual behavior?</a:t>
            </a:r>
          </a:p>
          <a:p>
            <a:pPr marL="0" indent="0">
              <a:buNone/>
            </a:pPr>
            <a:r>
              <a:rPr lang="en-US" dirty="0" smtClean="0"/>
              <a:t>Yes, very much. Extroverts ,most likely , like speaking face to face. Oppose to introverts who want to communicate by email/text.</a:t>
            </a:r>
            <a:endParaRPr lang="en-US" dirty="0"/>
          </a:p>
          <a:p>
            <a:endParaRPr lang="en-US" dirty="0"/>
          </a:p>
        </p:txBody>
      </p:sp>
    </p:spTree>
    <p:extLst>
      <p:ext uri="{BB962C8B-B14F-4D97-AF65-F5344CB8AC3E}">
        <p14:creationId xmlns:p14="http://schemas.microsoft.com/office/powerpoint/2010/main" val="5916984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700" dirty="0" smtClean="0"/>
              <a:t>Does research support the consistency of personality traits over time and across situations?</a:t>
            </a:r>
            <a:endParaRPr lang="en-US" sz="3700" dirty="0"/>
          </a:p>
        </p:txBody>
      </p:sp>
      <p:sp>
        <p:nvSpPr>
          <p:cNvPr id="3" name="Content Placeholder 2"/>
          <p:cNvSpPr>
            <a:spLocks noGrp="1"/>
          </p:cNvSpPr>
          <p:nvPr>
            <p:ph idx="1"/>
          </p:nvPr>
        </p:nvSpPr>
        <p:spPr/>
        <p:txBody>
          <a:bodyPr/>
          <a:lstStyle/>
          <a:p>
            <a:pPr marL="0" indent="0">
              <a:buNone/>
            </a:pPr>
            <a:r>
              <a:rPr lang="en-US" dirty="0" smtClean="0"/>
              <a:t>It's depends on the person. </a:t>
            </a:r>
          </a:p>
          <a:p>
            <a:pPr marL="0" indent="0">
              <a:buNone/>
            </a:pPr>
            <a:r>
              <a:rPr lang="en-US" dirty="0" smtClean="0"/>
              <a:t>•Our behavior is influenced by the interaction of our inner disposition with our environment.</a:t>
            </a:r>
          </a:p>
          <a:p>
            <a:pPr marL="0" indent="0">
              <a:buNone/>
            </a:pPr>
            <a:r>
              <a:rPr lang="en-US" dirty="0" smtClean="0"/>
              <a:t>The Person-Situation Controversy studies genuine personality traits that persist over time and across situations.</a:t>
            </a:r>
          </a:p>
          <a:p>
            <a:pPr marL="0" indent="0">
              <a:buNone/>
            </a:pPr>
            <a:r>
              <a:rPr lang="en-US" dirty="0" smtClean="0"/>
              <a:t>Person-Situation Controversy has found that people's personalities become stable during adulthood </a:t>
            </a:r>
          </a:p>
          <a:p>
            <a:pPr marL="0" indent="0">
              <a:buNone/>
            </a:pPr>
            <a:r>
              <a:rPr lang="en-US" dirty="0" smtClean="0"/>
              <a:t>•interest may change •relationships may change</a:t>
            </a:r>
          </a:p>
          <a:p>
            <a:pPr marL="0" indent="0">
              <a:buNone/>
            </a:pPr>
            <a:r>
              <a:rPr lang="en-US" dirty="0" smtClean="0"/>
              <a:t>•careers may change  BUT PERSONALITY STILL REMAINS STABLE</a:t>
            </a:r>
          </a:p>
          <a:p>
            <a:pPr marL="0" indent="0">
              <a:buNone/>
            </a:pPr>
            <a:endParaRPr lang="en-US" dirty="0"/>
          </a:p>
        </p:txBody>
      </p:sp>
    </p:spTree>
    <p:extLst>
      <p:ext uri="{BB962C8B-B14F-4D97-AF65-F5344CB8AC3E}">
        <p14:creationId xmlns:p14="http://schemas.microsoft.com/office/powerpoint/2010/main" val="16622570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Person-Situation Controversy</a:t>
            </a:r>
            <a:endParaRPr lang="en-US" dirty="0"/>
          </a:p>
        </p:txBody>
      </p:sp>
      <p:sp>
        <p:nvSpPr>
          <p:cNvPr id="3" name="Content Placeholder 2"/>
          <p:cNvSpPr>
            <a:spLocks noGrp="1"/>
          </p:cNvSpPr>
          <p:nvPr>
            <p:ph idx="1"/>
          </p:nvPr>
        </p:nvSpPr>
        <p:spPr/>
        <p:txBody>
          <a:bodyPr/>
          <a:lstStyle/>
          <a:p>
            <a:r>
              <a:rPr lang="en-US" dirty="0" smtClean="0"/>
              <a:t>Our personality traits are socially significant and influence our health, thinking, and job performance. And can even predict mortality,divorce, and occupational attainment. </a:t>
            </a:r>
            <a:endParaRPr lang="en-US" dirty="0"/>
          </a:p>
          <a:p>
            <a:pPr marL="0" indent="0">
              <a:buNone/>
            </a:pPr>
            <a:r>
              <a:rPr lang="en-US" dirty="0" smtClean="0"/>
              <a:t>No matter how stable and potent traits may be consistency is key. Inconsistency in behaviors makes personality tests scores weak predictors of behaviors</a:t>
            </a:r>
          </a:p>
          <a:p>
            <a:pPr marL="0" indent="0">
              <a:buNone/>
            </a:pPr>
            <a:r>
              <a:rPr lang="en-US" dirty="0" smtClean="0"/>
              <a:t>Despite a personality test's inability to have strong Accuracy, It can properly gauge people's happiness, or carelessness over many situations.  </a:t>
            </a:r>
          </a:p>
          <a:p>
            <a:pPr marL="0" indent="0">
              <a:buNone/>
            </a:pPr>
            <a:endParaRPr lang="en-US" dirty="0" smtClean="0"/>
          </a:p>
        </p:txBody>
      </p:sp>
    </p:spTree>
    <p:extLst>
      <p:ext uri="{BB962C8B-B14F-4D97-AF65-F5344CB8AC3E}">
        <p14:creationId xmlns:p14="http://schemas.microsoft.com/office/powerpoint/2010/main" val="1165084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marR="0">
              <a:spcBef>
                <a:spcPts val="0"/>
              </a:spcBef>
              <a:spcAft>
                <a:spcPts val="0"/>
              </a:spcAft>
            </a:pPr>
            <a:r>
              <a:rPr lang="en-US" sz="4800" dirty="0">
                <a:latin typeface="Calibri" panose="020F0502020204030204" pitchFamily="34" charset="0"/>
                <a:ea typeface="Calibri" panose="020F0502020204030204" pitchFamily="34" charset="0"/>
                <a:cs typeface="Times New Roman" panose="02020603050405020304" pitchFamily="18" charset="0"/>
              </a:rPr>
              <a:t>Exit Ticket: Explain one weakness and one strength of the Minnesota Multiphasic Personality Inventory (MMPI)</a:t>
            </a:r>
          </a:p>
          <a:p>
            <a:pPr marL="0" indent="0" algn="ctr">
              <a:buNone/>
            </a:pPr>
            <a:endParaRPr lang="en-US" sz="4800" b="1" dirty="0"/>
          </a:p>
        </p:txBody>
      </p:sp>
    </p:spTree>
    <p:extLst>
      <p:ext uri="{BB962C8B-B14F-4D97-AF65-F5344CB8AC3E}">
        <p14:creationId xmlns:p14="http://schemas.microsoft.com/office/powerpoint/2010/main" val="2461519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Force</a:t>
            </a:r>
            <a:endParaRPr lang="en-US" dirty="0"/>
          </a:p>
        </p:txBody>
      </p:sp>
      <p:sp>
        <p:nvSpPr>
          <p:cNvPr id="3" name="Content Placeholder 2"/>
          <p:cNvSpPr>
            <a:spLocks noGrp="1"/>
          </p:cNvSpPr>
          <p:nvPr>
            <p:ph idx="1"/>
          </p:nvPr>
        </p:nvSpPr>
        <p:spPr/>
        <p:txBody>
          <a:bodyPr/>
          <a:lstStyle/>
          <a:p>
            <a:r>
              <a:rPr lang="en-US" dirty="0" smtClean="0"/>
              <a:t>Similar to  PSYCHOANALYTIC THEORY </a:t>
            </a:r>
          </a:p>
          <a:p>
            <a:pPr lvl="3"/>
            <a:r>
              <a:rPr lang="en-US" dirty="0" smtClean="0"/>
              <a:t>Abraham Maslow and Carl Rogers  perspective called Third Force  </a:t>
            </a:r>
          </a:p>
          <a:p>
            <a:pPr lvl="4"/>
            <a:r>
              <a:rPr lang="en-US" dirty="0" smtClean="0"/>
              <a:t>that emphasized human potential</a:t>
            </a:r>
            <a:endParaRPr lang="en-US" dirty="0"/>
          </a:p>
        </p:txBody>
      </p:sp>
    </p:spTree>
    <p:extLst>
      <p:ext uri="{BB962C8B-B14F-4D97-AF65-F5344CB8AC3E}">
        <p14:creationId xmlns:p14="http://schemas.microsoft.com/office/powerpoint/2010/main" val="2146401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Hierarchy Of Needs</a:t>
            </a:r>
            <a:endParaRPr lang="en-US" dirty="0"/>
          </a:p>
        </p:txBody>
      </p:sp>
      <p:sp>
        <p:nvSpPr>
          <p:cNvPr id="3" name="Content Placeholder 2"/>
          <p:cNvSpPr>
            <a:spLocks noGrp="1"/>
          </p:cNvSpPr>
          <p:nvPr>
            <p:ph idx="1"/>
          </p:nvPr>
        </p:nvSpPr>
        <p:spPr/>
        <p:txBody>
          <a:bodyPr/>
          <a:lstStyle/>
          <a:p>
            <a:r>
              <a:rPr lang="en-US" dirty="0" smtClean="0"/>
              <a:t>Maslow proposed that we are all motivated by a Hierarchy Of Needs</a:t>
            </a:r>
          </a:p>
          <a:p>
            <a:endParaRPr lang="en-US" dirty="0"/>
          </a:p>
          <a:p>
            <a:r>
              <a:rPr lang="en-US" dirty="0" smtClean="0"/>
              <a:t>Hierarchy Of Needs: if our physical needs are met we become concerned with personal safety; if we achieve a sense security, we then seek love ,to be lived , and to love ourselves ; with lot love needs satisfied, we seek self esteem. Having achieved self esteem, we ultimately seek SELF ACTUALIZATON  and Self-transcendence</a:t>
            </a:r>
          </a:p>
          <a:p>
            <a:r>
              <a:rPr lang="en-US" dirty="0" smtClean="0"/>
              <a:t>Self actualization: the process /motivation to fulfill ones potential. </a:t>
            </a:r>
            <a:endParaRPr lang="en-US" dirty="0"/>
          </a:p>
        </p:txBody>
      </p:sp>
    </p:spTree>
    <p:extLst>
      <p:ext uri="{BB962C8B-B14F-4D97-AF65-F5344CB8AC3E}">
        <p14:creationId xmlns:p14="http://schemas.microsoft.com/office/powerpoint/2010/main" val="6524713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Study</a:t>
            </a:r>
            <a:endParaRPr lang="en-US" dirty="0"/>
          </a:p>
        </p:txBody>
      </p:sp>
      <p:sp>
        <p:nvSpPr>
          <p:cNvPr id="3" name="Content Placeholder 2"/>
          <p:cNvSpPr>
            <a:spLocks noGrp="1"/>
          </p:cNvSpPr>
          <p:nvPr>
            <p:ph idx="1"/>
          </p:nvPr>
        </p:nvSpPr>
        <p:spPr>
          <a:xfrm>
            <a:off x="1371600" y="2286000"/>
            <a:ext cx="9601200" cy="4572000"/>
          </a:xfrm>
        </p:spPr>
        <p:txBody>
          <a:bodyPr/>
          <a:lstStyle/>
          <a:p>
            <a:r>
              <a:rPr lang="en-US" dirty="0" smtClean="0"/>
              <a:t>Maslow developed his ideas by studying healthy creative people  and found that they all shared the following characteristics :</a:t>
            </a:r>
          </a:p>
          <a:p>
            <a:r>
              <a:rPr lang="en-US" dirty="0" smtClean="0"/>
              <a:t>Self-awarding.                </a:t>
            </a:r>
          </a:p>
          <a:p>
            <a:r>
              <a:rPr lang="en-US" dirty="0" smtClean="0"/>
              <a:t>Self-accepting</a:t>
            </a:r>
          </a:p>
          <a:p>
            <a:r>
              <a:rPr lang="en-US" dirty="0" smtClean="0"/>
              <a:t>Open</a:t>
            </a:r>
          </a:p>
          <a:p>
            <a:r>
              <a:rPr lang="en-US" dirty="0" smtClean="0"/>
              <a:t>Spontaneous.      </a:t>
            </a:r>
          </a:p>
          <a:p>
            <a:r>
              <a:rPr lang="en-US" dirty="0" smtClean="0"/>
              <a:t>Loving</a:t>
            </a:r>
          </a:p>
          <a:p>
            <a:r>
              <a:rPr lang="en-US" dirty="0" smtClean="0"/>
              <a:t>Caring</a:t>
            </a:r>
          </a:p>
          <a:p>
            <a:r>
              <a:rPr lang="en-US" dirty="0" smtClean="0"/>
              <a:t>No interest in others opinions</a:t>
            </a:r>
          </a:p>
        </p:txBody>
      </p:sp>
    </p:spTree>
    <p:extLst>
      <p:ext uri="{BB962C8B-B14F-4D97-AF65-F5344CB8AC3E}">
        <p14:creationId xmlns:p14="http://schemas.microsoft.com/office/powerpoint/2010/main" val="1494121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Maslow's Study </a:t>
            </a:r>
            <a:endParaRPr lang="en-US" dirty="0"/>
          </a:p>
        </p:txBody>
      </p:sp>
      <p:sp>
        <p:nvSpPr>
          <p:cNvPr id="3" name="Content Placeholder 2"/>
          <p:cNvSpPr>
            <a:spLocks noGrp="1"/>
          </p:cNvSpPr>
          <p:nvPr>
            <p:ph idx="1"/>
          </p:nvPr>
        </p:nvSpPr>
        <p:spPr/>
        <p:txBody>
          <a:bodyPr/>
          <a:lstStyle/>
          <a:p>
            <a:r>
              <a:rPr lang="en-US" dirty="0" smtClean="0"/>
              <a:t>Maslow found that because these people were secure in who they were their interest were problem centered rather than self centered.</a:t>
            </a:r>
          </a:p>
          <a:p>
            <a:r>
              <a:rPr lang="en-US" dirty="0" smtClean="0"/>
              <a:t>Maslow also found that these people enjoyed  few deep elation ships  rather than many superficial ones . Many had been moved by spiritual or personal Peak Experiences that surpass ordinary consciousness.</a:t>
            </a:r>
          </a:p>
          <a:p>
            <a:pPr marL="0" indent="0">
              <a:buNone/>
            </a:pPr>
            <a:r>
              <a:rPr lang="en-US" dirty="0" smtClean="0"/>
              <a:t>Peak experiences:</a:t>
            </a:r>
            <a:endParaRPr lang="en-US" dirty="0"/>
          </a:p>
        </p:txBody>
      </p:sp>
    </p:spTree>
    <p:extLst>
      <p:ext uri="{BB962C8B-B14F-4D97-AF65-F5344CB8AC3E}">
        <p14:creationId xmlns:p14="http://schemas.microsoft.com/office/powerpoint/2010/main" val="16919334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 Rogers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Carl Rogers agreed with Maslow. </a:t>
            </a:r>
          </a:p>
          <a:p>
            <a:pPr marL="0" indent="0">
              <a:buNone/>
            </a:pPr>
            <a:r>
              <a:rPr lang="en-US" dirty="0" smtClean="0"/>
              <a:t>Rogers  Person Centered Perspective(Client-Centered Perspective) held that growth-promoting climate required three conditions:</a:t>
            </a:r>
          </a:p>
          <a:p>
            <a:pPr marL="0" indent="0">
              <a:buNone/>
            </a:pPr>
            <a:r>
              <a:rPr lang="en-US" dirty="0" smtClean="0"/>
              <a:t>•GENUINESS: opened with ones own feelings </a:t>
            </a:r>
          </a:p>
          <a:p>
            <a:pPr marL="0" indent="0">
              <a:buNone/>
            </a:pPr>
            <a:r>
              <a:rPr lang="en-US" dirty="0" smtClean="0"/>
              <a:t>•ACCEPTANCE: in Acceptance one offers Unconditional Positive regard; which is an attitude of total acceptance toward another person; also our own.</a:t>
            </a:r>
          </a:p>
          <a:p>
            <a:pPr marL="0" indent="0">
              <a:buNone/>
            </a:pPr>
            <a:r>
              <a:rPr lang="en-US" dirty="0" smtClean="0"/>
              <a:t>•EMPATHY: The ability to share and mirror others feelings and reflect their meanings </a:t>
            </a:r>
          </a:p>
          <a:p>
            <a:pPr marL="0" indent="0">
              <a:buNone/>
            </a:pPr>
            <a:r>
              <a:rPr lang="en-US" dirty="0" smtClean="0"/>
              <a:t>Rogers believed "as persons are accepted and prized, they tend to develop a more caring attitude towers themselves"</a:t>
            </a:r>
            <a:endParaRPr lang="en-US" dirty="0"/>
          </a:p>
        </p:txBody>
      </p:sp>
    </p:spTree>
    <p:extLst>
      <p:ext uri="{BB962C8B-B14F-4D97-AF65-F5344CB8AC3E}">
        <p14:creationId xmlns:p14="http://schemas.microsoft.com/office/powerpoint/2010/main" val="704416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Self-Concept</a:t>
            </a:r>
            <a:endParaRPr lang="en-US" dirty="0"/>
          </a:p>
        </p:txBody>
      </p:sp>
      <p:sp>
        <p:nvSpPr>
          <p:cNvPr id="3" name="Content Placeholder 2"/>
          <p:cNvSpPr>
            <a:spLocks noGrp="1"/>
          </p:cNvSpPr>
          <p:nvPr>
            <p:ph idx="1"/>
          </p:nvPr>
        </p:nvSpPr>
        <p:spPr/>
        <p:txBody>
          <a:bodyPr/>
          <a:lstStyle/>
          <a:p>
            <a:pPr marL="0" indent="0">
              <a:buNone/>
            </a:pPr>
            <a:r>
              <a:rPr lang="en-US" dirty="0" smtClean="0"/>
              <a:t>Self-Concept: all the thoughts and feelings we have in response to the question "who am I?" </a:t>
            </a:r>
          </a:p>
          <a:p>
            <a:r>
              <a:rPr lang="en-US" dirty="0" smtClean="0"/>
              <a:t> If our self-concept is positive we tend to act and perceive the world positively. If it's negative---if in our eyes we fall short of our IDEAL SELF we feel dissatisfied and unhappy.</a:t>
            </a:r>
          </a:p>
          <a:p>
            <a:endParaRPr lang="en-US" dirty="0"/>
          </a:p>
        </p:txBody>
      </p:sp>
    </p:spTree>
    <p:extLst>
      <p:ext uri="{BB962C8B-B14F-4D97-AF65-F5344CB8AC3E}">
        <p14:creationId xmlns:p14="http://schemas.microsoft.com/office/powerpoint/2010/main" val="1586556679"/>
      </p:ext>
    </p:extLst>
  </p:cSld>
  <p:clrMapOvr>
    <a:masterClrMapping/>
  </p:clrMapOvr>
  <p:timing>
    <p:tnLst>
      <p:par>
        <p:cT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majorFont>
      <a:minorFont>
        <a:latin typeface="Franklin Gothic Book"/>
        <a:ea typeface=""/>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Crop_16x9</Template>
  <TotalTime>589</TotalTime>
  <Words>1920</Words>
  <Application>Microsoft Office PowerPoint</Application>
  <PresentationFormat>Widescreen</PresentationFormat>
  <Paragraphs>153</Paragraphs>
  <Slides>37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Calibri</vt:lpstr>
      <vt:lpstr>Franklin Gothic Book</vt:lpstr>
      <vt:lpstr>Times New Roman</vt:lpstr>
      <vt:lpstr>Crop</vt:lpstr>
      <vt:lpstr>Module:57</vt:lpstr>
      <vt:lpstr>PowerPoint Presentation</vt:lpstr>
      <vt:lpstr>Describe how humanistic psychologists views personality and explain their goal in studying </vt:lpstr>
      <vt:lpstr>Third Force</vt:lpstr>
      <vt:lpstr>Hierarchy Of Needs</vt:lpstr>
      <vt:lpstr>Maslow's Study</vt:lpstr>
      <vt:lpstr>Maslow's Study </vt:lpstr>
      <vt:lpstr>Carl Rogers</vt:lpstr>
      <vt:lpstr>Importance Of Self-Concept</vt:lpstr>
      <vt:lpstr>How did humanistic psychologists asses a person's sense of self. </vt:lpstr>
      <vt:lpstr>How have humanistic theories influenced psychology?  </vt:lpstr>
      <vt:lpstr>What Criticism have they faced?</vt:lpstr>
      <vt:lpstr>What criticism have they faced ?</vt:lpstr>
      <vt:lpstr>PowerPoint Presentation</vt:lpstr>
      <vt:lpstr>Module 58:</vt:lpstr>
      <vt:lpstr>PowerPoint Presentation</vt:lpstr>
      <vt:lpstr>How do psychologists use traits to describe personality?</vt:lpstr>
      <vt:lpstr>How do psychologists use traits to describe personality.</vt:lpstr>
      <vt:lpstr>How do psychologists use traits to describe personality?</vt:lpstr>
      <vt:lpstr>Exploring Traits:</vt:lpstr>
      <vt:lpstr>Factor Analysis</vt:lpstr>
      <vt:lpstr>Eysenck Personality Questionnaire</vt:lpstr>
      <vt:lpstr>Biology and Personality</vt:lpstr>
      <vt:lpstr>Biology and Personality</vt:lpstr>
      <vt:lpstr>What are personality inventories and what's are the strengths and weaknesses as trait assessment tools?</vt:lpstr>
      <vt:lpstr>Assessing Traits</vt:lpstr>
      <vt:lpstr>Assessing Traits</vt:lpstr>
      <vt:lpstr>MMPI and MMPI-2</vt:lpstr>
      <vt:lpstr>Weakness of trait assessment tools.</vt:lpstr>
      <vt:lpstr>Critically Thinking About: Palm reading </vt:lpstr>
      <vt:lpstr>"Palm Reading" techniques</vt:lpstr>
      <vt:lpstr>Which traits seem to process the most useful information about personality variation?</vt:lpstr>
      <vt:lpstr>The Big Five Factors</vt:lpstr>
      <vt:lpstr>Big Five Questions:</vt:lpstr>
      <vt:lpstr>Does research support the consistency of personality traits over time and across situations?</vt:lpstr>
      <vt:lpstr>Person-Situation Controversy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daddies.gurl9096453@yp</dc:creator>
  <cp:lastModifiedBy>Debes John</cp:lastModifiedBy>
  <cp:revision>228</cp:revision>
  <dcterms:created xsi:type="dcterms:W3CDTF">2016-02-14T23:50:31Z</dcterms:created>
  <dcterms:modified xsi:type="dcterms:W3CDTF">2016-02-18T20:21:58Z</dcterms:modified>
</cp:coreProperties>
</file>