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0" r:id="rId1"/>
  </p:sldMasterIdLst>
  <p:handoutMasterIdLst>
    <p:handoutMasterId r:id="rId15"/>
  </p:handoutMasterIdLst>
  <p:sldIdLst>
    <p:sldId id="256" r:id="rId2"/>
    <p:sldId id="258" r:id="rId3"/>
    <p:sldId id="261" r:id="rId4"/>
    <p:sldId id="262" r:id="rId5"/>
    <p:sldId id="265" r:id="rId6"/>
    <p:sldId id="264" r:id="rId7"/>
    <p:sldId id="267" r:id="rId8"/>
    <p:sldId id="268" r:id="rId9"/>
    <p:sldId id="272" r:id="rId10"/>
    <p:sldId id="273" r:id="rId11"/>
    <p:sldId id="274" r:id="rId12"/>
    <p:sldId id="275" r:id="rId13"/>
    <p:sldId id="276" r:id="rId14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EB66A9-1647-4482-B5B2-C474A0EDA701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1B3C8-E5F0-4659-88CC-A003586B9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492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18B3-6A6E-4342-8976-E9E0AF860826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E6DA-643C-4D4E-81F6-381FCD02E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18B3-6A6E-4342-8976-E9E0AF860826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E6DA-643C-4D4E-81F6-381FCD02E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18B3-6A6E-4342-8976-E9E0AF860826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E6DA-643C-4D4E-81F6-381FCD02E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18B3-6A6E-4342-8976-E9E0AF860826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E6DA-643C-4D4E-81F6-381FCD02E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18B3-6A6E-4342-8976-E9E0AF860826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E6DA-643C-4D4E-81F6-381FCD02E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18B3-6A6E-4342-8976-E9E0AF860826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E6DA-643C-4D4E-81F6-381FCD02E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18B3-6A6E-4342-8976-E9E0AF860826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E6DA-643C-4D4E-81F6-381FCD02E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18B3-6A6E-4342-8976-E9E0AF860826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E6DA-643C-4D4E-81F6-381FCD02E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18B3-6A6E-4342-8976-E9E0AF860826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E6DA-643C-4D4E-81F6-381FCD02E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18B3-6A6E-4342-8976-E9E0AF860826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E6DA-643C-4D4E-81F6-381FCD02E5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818B3-6A6E-4342-8976-E9E0AF860826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E6DA-643C-4D4E-81F6-381FCD02E5EF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818B3-6A6E-4342-8976-E9E0AF860826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BE6DA-643C-4D4E-81F6-381FCD02E5EF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Unit 10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Personality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22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9144000" cy="924475"/>
          </a:xfrm>
        </p:spPr>
        <p:txBody>
          <a:bodyPr>
            <a:normAutofit/>
          </a:bodyPr>
          <a:lstStyle/>
          <a:p>
            <a:pPr algn="ctr"/>
            <a:r>
              <a:rPr lang="en-US" sz="4700" dirty="0" smtClean="0"/>
              <a:t>Other Personality Theories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638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Trait Theories </a:t>
            </a:r>
            <a:endParaRPr lang="en-US" sz="2800" dirty="0"/>
          </a:p>
          <a:p>
            <a:pPr lvl="1"/>
            <a:r>
              <a:rPr lang="en-US" sz="2600" dirty="0" smtClean="0"/>
              <a:t>We can describe people’s personalities by specifying their traits (main characteristics)</a:t>
            </a:r>
          </a:p>
          <a:p>
            <a:pPr lvl="1"/>
            <a:r>
              <a:rPr lang="en-US" sz="2600" dirty="0" smtClean="0"/>
              <a:t>These traits are though to be stable &amp; motivate behavior to align with those traits</a:t>
            </a:r>
          </a:p>
          <a:p>
            <a:pPr lvl="1"/>
            <a:r>
              <a:rPr lang="en-US" sz="2600" dirty="0" smtClean="0"/>
              <a:t>Big Five personality traits: extraversion, agreeableness, conscientiousness, openness (to experience), &amp; emotional stability</a:t>
            </a:r>
          </a:p>
          <a:p>
            <a:pPr lvl="2"/>
            <a:r>
              <a:rPr lang="en-US" sz="2200" i="1" dirty="0" smtClean="0"/>
              <a:t>Hans </a:t>
            </a:r>
            <a:r>
              <a:rPr lang="en-US" sz="2200" i="1" dirty="0" err="1" smtClean="0"/>
              <a:t>Eyesenck</a:t>
            </a:r>
            <a:r>
              <a:rPr lang="en-US" sz="2200" i="1" dirty="0" smtClean="0"/>
              <a:t>, Gordon </a:t>
            </a:r>
            <a:r>
              <a:rPr lang="en-US" sz="2200" i="1" dirty="0" err="1" smtClean="0"/>
              <a:t>Allport</a:t>
            </a:r>
            <a:r>
              <a:rPr lang="en-US" sz="2200" i="1" dirty="0" smtClean="0"/>
              <a:t>, Paul Costa, Robert McCrae</a:t>
            </a:r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2717642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9144000" cy="924475"/>
          </a:xfrm>
        </p:spPr>
        <p:txBody>
          <a:bodyPr>
            <a:normAutofit/>
          </a:bodyPr>
          <a:lstStyle/>
          <a:p>
            <a:pPr algn="ctr"/>
            <a:r>
              <a:rPr lang="en-US" sz="4700" dirty="0" smtClean="0"/>
              <a:t>Other Personality Theories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 smtClean="0"/>
              <a:t>Biological Theories</a:t>
            </a:r>
          </a:p>
          <a:p>
            <a:pPr lvl="1"/>
            <a:r>
              <a:rPr lang="en-US" sz="2800" dirty="0" smtClean="0"/>
              <a:t>View genes, chemicals &amp; body types as the central determinants of personality</a:t>
            </a:r>
          </a:p>
          <a:p>
            <a:pPr lvl="1"/>
            <a:r>
              <a:rPr lang="en-US" sz="2800" dirty="0" smtClean="0"/>
              <a:t>Traits are not necessarily inherited (environment plays a factor)</a:t>
            </a:r>
          </a:p>
          <a:p>
            <a:pPr lvl="1"/>
            <a:r>
              <a:rPr lang="en-US" sz="2800" dirty="0" smtClean="0"/>
              <a:t>Genes play a role in people’s temperament (emotional style/way of dealing with the world)</a:t>
            </a:r>
          </a:p>
          <a:p>
            <a:pPr lvl="2"/>
            <a:r>
              <a:rPr lang="en-US" sz="2800" i="1" dirty="0" smtClean="0"/>
              <a:t>Hippocrates, William Sheldon</a:t>
            </a:r>
          </a:p>
          <a:p>
            <a:r>
              <a:rPr lang="en-US" sz="3000" dirty="0" smtClean="0"/>
              <a:t>Behavioristic Theory </a:t>
            </a:r>
            <a:endParaRPr lang="en-US" sz="3000" dirty="0"/>
          </a:p>
          <a:p>
            <a:pPr lvl="1"/>
            <a:r>
              <a:rPr lang="en-US" sz="2600" dirty="0" smtClean="0"/>
              <a:t>Behavior IS personality</a:t>
            </a:r>
          </a:p>
          <a:p>
            <a:pPr lvl="1"/>
            <a:r>
              <a:rPr lang="en-US" sz="2600" dirty="0" smtClean="0"/>
              <a:t>Personality is determined by environment</a:t>
            </a:r>
          </a:p>
          <a:p>
            <a:pPr lvl="2"/>
            <a:r>
              <a:rPr lang="en-US" sz="2600" i="1" dirty="0" smtClean="0"/>
              <a:t>B. F. Skinner</a:t>
            </a:r>
            <a:endParaRPr lang="en-US" sz="2600" i="1" dirty="0"/>
          </a:p>
        </p:txBody>
      </p:sp>
    </p:spTree>
    <p:extLst>
      <p:ext uri="{BB962C8B-B14F-4D97-AF65-F5344CB8AC3E}">
        <p14:creationId xmlns:p14="http://schemas.microsoft.com/office/powerpoint/2010/main" val="15181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9144000" cy="924475"/>
          </a:xfrm>
        </p:spPr>
        <p:txBody>
          <a:bodyPr>
            <a:normAutofit/>
          </a:bodyPr>
          <a:lstStyle/>
          <a:p>
            <a:pPr algn="ctr"/>
            <a:r>
              <a:rPr lang="en-US" sz="4700" dirty="0" smtClean="0"/>
              <a:t>Other Personality Theories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9144000" cy="5257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Humanistic Theories</a:t>
            </a:r>
          </a:p>
          <a:p>
            <a:pPr lvl="1"/>
            <a:r>
              <a:rPr lang="en-US" sz="2800" dirty="0" smtClean="0"/>
              <a:t>Personality is not always deterministic (dictated by what has happened in the past)</a:t>
            </a:r>
          </a:p>
          <a:p>
            <a:pPr lvl="1"/>
            <a:r>
              <a:rPr lang="en-US" sz="2800" dirty="0" smtClean="0"/>
              <a:t>Free will also plays a part in our personality</a:t>
            </a:r>
          </a:p>
          <a:p>
            <a:pPr lvl="1"/>
            <a:r>
              <a:rPr lang="en-US" sz="2800" dirty="0" smtClean="0"/>
              <a:t>People are innately good; our experiences help form our personality</a:t>
            </a:r>
          </a:p>
          <a:p>
            <a:pPr lvl="2"/>
            <a:r>
              <a:rPr lang="en-US" sz="2800" i="1" dirty="0" smtClean="0"/>
              <a:t>Abraham Maslow, Carl Rogers</a:t>
            </a:r>
          </a:p>
        </p:txBody>
      </p:sp>
    </p:spTree>
    <p:extLst>
      <p:ext uri="{BB962C8B-B14F-4D97-AF65-F5344CB8AC3E}">
        <p14:creationId xmlns:p14="http://schemas.microsoft.com/office/powerpoint/2010/main" val="401477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9144000" cy="924475"/>
          </a:xfrm>
        </p:spPr>
        <p:txBody>
          <a:bodyPr>
            <a:normAutofit/>
          </a:bodyPr>
          <a:lstStyle/>
          <a:p>
            <a:pPr algn="ctr"/>
            <a:r>
              <a:rPr lang="en-US" sz="4700" dirty="0" smtClean="0"/>
              <a:t>Other Personality Theories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7335"/>
            <a:ext cx="9144000" cy="6096000"/>
          </a:xfrm>
        </p:spPr>
        <p:txBody>
          <a:bodyPr>
            <a:normAutofit lnSpcReduction="10000"/>
          </a:bodyPr>
          <a:lstStyle/>
          <a:p>
            <a:r>
              <a:rPr lang="en-US" sz="3600" dirty="0" err="1" smtClean="0"/>
              <a:t>Sociocognitive</a:t>
            </a:r>
            <a:r>
              <a:rPr lang="en-US" sz="3600" dirty="0" smtClean="0"/>
              <a:t> Theories</a:t>
            </a:r>
          </a:p>
          <a:p>
            <a:pPr lvl="1"/>
            <a:r>
              <a:rPr lang="en-US" sz="2800" dirty="0" smtClean="0"/>
              <a:t>Integration of environmental influence &amp; cognitive thought processes </a:t>
            </a:r>
          </a:p>
          <a:p>
            <a:pPr lvl="1"/>
            <a:r>
              <a:rPr lang="en-US" sz="2800" dirty="0" smtClean="0"/>
              <a:t>The environment, individuals’ behaviors, and individuals’ traits create one’s personality</a:t>
            </a:r>
          </a:p>
          <a:p>
            <a:pPr lvl="1"/>
            <a:r>
              <a:rPr lang="en-US" sz="2800" dirty="0" smtClean="0"/>
              <a:t>Self-efficacy/locus of control</a:t>
            </a:r>
          </a:p>
          <a:p>
            <a:pPr lvl="3"/>
            <a:r>
              <a:rPr lang="en-US" sz="2400" dirty="0" smtClean="0"/>
              <a:t>Belief that you can get things done/you are responsible for what happens-high self-efficacy/internal locus of control; belief you are powerless/luck &amp; outside forces are responsible for what happens-low self-efficacy/external locus of control</a:t>
            </a:r>
          </a:p>
          <a:p>
            <a:pPr lvl="2"/>
            <a:r>
              <a:rPr lang="en-US" sz="2800" i="1" dirty="0" smtClean="0"/>
              <a:t>Albert Bandura, George Kelly, Julian Rotter</a:t>
            </a:r>
          </a:p>
        </p:txBody>
      </p:sp>
    </p:spTree>
    <p:extLst>
      <p:ext uri="{BB962C8B-B14F-4D97-AF65-F5344CB8AC3E}">
        <p14:creationId xmlns:p14="http://schemas.microsoft.com/office/powerpoint/2010/main" val="49923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100" y="180425"/>
            <a:ext cx="7125113" cy="924475"/>
          </a:xfrm>
        </p:spPr>
        <p:txBody>
          <a:bodyPr/>
          <a:lstStyle/>
          <a:p>
            <a:pPr algn="ctr"/>
            <a:r>
              <a:rPr lang="en-US" sz="4200" dirty="0" smtClean="0"/>
              <a:t>Psychoanalysis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452627" y="1219200"/>
            <a:ext cx="9144000" cy="4051437"/>
          </a:xfrm>
        </p:spPr>
        <p:txBody>
          <a:bodyPr>
            <a:normAutofit/>
          </a:bodyPr>
          <a:lstStyle/>
          <a:p>
            <a:pPr lvl="3"/>
            <a:r>
              <a:rPr lang="en-US" sz="2600" dirty="0" smtClean="0"/>
              <a:t>Freud used </a:t>
            </a:r>
            <a:r>
              <a:rPr lang="en-US" sz="2600" dirty="0" smtClean="0"/>
              <a:t>free association</a:t>
            </a:r>
          </a:p>
          <a:p>
            <a:pPr lvl="4"/>
            <a:r>
              <a:rPr lang="en-US" sz="2600" dirty="0" smtClean="0"/>
              <a:t>patients would relax and say whatever came to mind even if embarrassing.</a:t>
            </a:r>
          </a:p>
          <a:p>
            <a:pPr lvl="3"/>
            <a:r>
              <a:rPr lang="en-US" sz="2600" dirty="0" smtClean="0"/>
              <a:t>Freud  </a:t>
            </a:r>
            <a:r>
              <a:rPr lang="en-US" sz="2600" dirty="0" smtClean="0"/>
              <a:t>believed this would lead to the retrieval and release of painful memories. 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996" y="838200"/>
            <a:ext cx="8210754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Developed by Freud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805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050"/>
            <a:ext cx="7125113" cy="924475"/>
          </a:xfrm>
        </p:spPr>
        <p:txBody>
          <a:bodyPr/>
          <a:lstStyle/>
          <a:p>
            <a:pPr algn="ctr"/>
            <a:r>
              <a:rPr lang="en-US" sz="4200" dirty="0" smtClean="0"/>
              <a:t>Personality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457200" y="1524000"/>
            <a:ext cx="9601200" cy="4051437"/>
          </a:xfrm>
        </p:spPr>
        <p:txBody>
          <a:bodyPr>
            <a:noAutofit/>
          </a:bodyPr>
          <a:lstStyle/>
          <a:p>
            <a:pPr lvl="2"/>
            <a:r>
              <a:rPr lang="en-US" sz="2400" dirty="0" smtClean="0"/>
              <a:t>essentially set in early childhood</a:t>
            </a:r>
          </a:p>
          <a:p>
            <a:pPr lvl="3"/>
            <a:r>
              <a:rPr lang="en-US" sz="2400" dirty="0" smtClean="0"/>
              <a:t>Arises from conflict(s) between impulse and restraint.</a:t>
            </a:r>
          </a:p>
          <a:p>
            <a:pPr lvl="2"/>
            <a:r>
              <a:rPr lang="en-US" sz="2400" dirty="0" smtClean="0"/>
              <a:t>3 components: Id, Ego, Superego</a:t>
            </a:r>
          </a:p>
          <a:p>
            <a:pPr lvl="3"/>
            <a:r>
              <a:rPr lang="en-US" sz="2200" dirty="0" smtClean="0"/>
              <a:t>Id- impulses; follows the pleasure principle (desire for immediate gratification)</a:t>
            </a:r>
          </a:p>
          <a:p>
            <a:pPr lvl="3"/>
            <a:r>
              <a:rPr lang="en-US" sz="2200" dirty="0" smtClean="0"/>
              <a:t>Ego- follows the reality principle (strives to meet id’s needs within the context of what is realistic, given the external world)</a:t>
            </a:r>
          </a:p>
          <a:p>
            <a:pPr lvl="3"/>
            <a:r>
              <a:rPr lang="en-US" sz="2200" dirty="0" smtClean="0"/>
              <a:t> Superego- our conscience; tells us how we should behave (sometimes serves as a mediator between id &amp; ego)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966441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774" y="32657"/>
            <a:ext cx="7125113" cy="924475"/>
          </a:xfrm>
        </p:spPr>
        <p:txBody>
          <a:bodyPr>
            <a:normAutofit/>
          </a:bodyPr>
          <a:lstStyle/>
          <a:p>
            <a:pPr algn="ctr"/>
            <a:r>
              <a:rPr lang="en-US" sz="4200" dirty="0" smtClean="0"/>
              <a:t>Personality Development 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-685800"/>
            <a:ext cx="7924800" cy="405143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Freud believed that personality develops in what he called 4 psychosexual stages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562773"/>
              </p:ext>
            </p:extLst>
          </p:nvPr>
        </p:nvGraphicFramePr>
        <p:xfrm>
          <a:off x="152400" y="2057400"/>
          <a:ext cx="8915400" cy="4813378"/>
        </p:xfrm>
        <a:graphic>
          <a:graphicData uri="http://schemas.openxmlformats.org/drawingml/2006/table">
            <a:tbl>
              <a:tblPr firstRow="1" firstCol="1" bandRow="1"/>
              <a:tblGrid>
                <a:gridCol w="2998816"/>
                <a:gridCol w="5916584"/>
              </a:tblGrid>
              <a:tr h="3362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Stage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Focus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540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Oral (0-18 months)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Pleasure centers on the mouth;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sucking, biting, chewing.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00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Anal(18-36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months)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Pleasure focuses on bowel and bladder elimination; coping with demands for control.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00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Phallic(3-6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years)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Pleasure zone is the genitals; coping with incestuous sexual feelings.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1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Latency (6 to puberty)</a:t>
                      </a:r>
                      <a:endParaRPr lang="en-US" sz="2400" i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800" i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 phase of dormant sexual feelings;</a:t>
                      </a:r>
                      <a:r>
                        <a:rPr lang="en-US" sz="1800" i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Freud did not consider this a separate stage-rather a “break” between the stages</a:t>
                      </a:r>
                      <a:endParaRPr lang="en-US" sz="1800" i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1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Genital (puberty on)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Pleasure is achieved through</a:t>
                      </a:r>
                      <a:r>
                        <a:rPr lang="en-US" sz="24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sexual relationships with others. 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766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9050" y="1219200"/>
            <a:ext cx="9163050" cy="60960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Fixation</a:t>
            </a:r>
          </a:p>
          <a:p>
            <a:pPr lvl="1"/>
            <a:r>
              <a:rPr lang="en-US" sz="2000" dirty="0" smtClean="0"/>
              <a:t>In any of the psychosexual stages, we could encounter a conflict and become fixated on that stage.</a:t>
            </a:r>
          </a:p>
          <a:p>
            <a:r>
              <a:rPr lang="en-US" sz="2600" dirty="0" smtClean="0"/>
              <a:t>An individual’s personality would reflect these fixations</a:t>
            </a:r>
          </a:p>
          <a:p>
            <a:pPr lvl="1"/>
            <a:r>
              <a:rPr lang="en-US" sz="2400" dirty="0" smtClean="0"/>
              <a:t>Examples</a:t>
            </a:r>
          </a:p>
          <a:p>
            <a:pPr lvl="2"/>
            <a:r>
              <a:rPr lang="en-US" sz="2000" dirty="0" smtClean="0"/>
              <a:t>an oral fixation would occur when</a:t>
            </a:r>
            <a:r>
              <a:rPr lang="en-US" sz="2000" dirty="0"/>
              <a:t> </a:t>
            </a:r>
            <a:r>
              <a:rPr lang="en-US" sz="2000" dirty="0" smtClean="0"/>
              <a:t>an adult excessively smokes or eats to gain oral gratification</a:t>
            </a:r>
          </a:p>
          <a:p>
            <a:pPr lvl="2"/>
            <a:r>
              <a:rPr lang="en-US" sz="2000" dirty="0" smtClean="0"/>
              <a:t>Anal fixation could result in an “anal retentive” personality-someone who wants to control everything, is extremely neat, organized, and overly compulsive.  It could also result in an “anal expulsive” personality-someone who is extremely messy/disorganized</a:t>
            </a:r>
            <a:endParaRPr lang="en-US" sz="2000" dirty="0"/>
          </a:p>
          <a:p>
            <a:pPr lvl="1"/>
            <a:endParaRPr lang="en-US" sz="2200" dirty="0" smtClean="0"/>
          </a:p>
          <a:p>
            <a:pPr lvl="1"/>
            <a:endParaRPr lang="en-US" sz="2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18774" y="32657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200" dirty="0" smtClean="0"/>
              <a:t>Personality Development, </a:t>
            </a:r>
            <a:endParaRPr lang="en-US" sz="4200" dirty="0"/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1066800" y="494894"/>
            <a:ext cx="7125113" cy="924475"/>
          </a:xfrm>
        </p:spPr>
        <p:txBody>
          <a:bodyPr/>
          <a:lstStyle/>
          <a:p>
            <a:r>
              <a:rPr lang="en-US" i="1" dirty="0" smtClean="0"/>
              <a:t>continued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5778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4051437"/>
          </a:xfrm>
        </p:spPr>
        <p:txBody>
          <a:bodyPr>
            <a:noAutofit/>
          </a:bodyPr>
          <a:lstStyle/>
          <a:p>
            <a:r>
              <a:rPr lang="en-US" sz="2400" dirty="0" smtClean="0"/>
              <a:t>Oedipus complex- Freud believed that during the phallic stage boys become jealous of their father and attracted to their mother</a:t>
            </a:r>
          </a:p>
          <a:p>
            <a:r>
              <a:rPr lang="en-US" sz="2400" dirty="0" smtClean="0"/>
              <a:t>Electra complex- Girls might also experience this, but the opposite way, </a:t>
            </a:r>
          </a:p>
          <a:p>
            <a:r>
              <a:rPr lang="en-US" sz="2400" dirty="0" smtClean="0"/>
              <a:t>Penis envy-girls who “want to be boys”</a:t>
            </a:r>
          </a:p>
          <a:p>
            <a:r>
              <a:rPr lang="en-US" sz="2400" dirty="0" smtClean="0"/>
              <a:t>Castration anxiety-fear of emasculation; belief of boys that, if they misbehave, they will be castrated </a:t>
            </a:r>
          </a:p>
          <a:p>
            <a:pPr lvl="1"/>
            <a:r>
              <a:rPr lang="en-US" sz="2000" dirty="0" smtClean="0"/>
              <a:t>In order to protect themselves from emasculation, boys use a cognitive defense mechanism, </a:t>
            </a:r>
            <a:r>
              <a:rPr lang="en-US" sz="2000" u="sng" dirty="0" smtClean="0"/>
              <a:t>identification</a:t>
            </a:r>
            <a:r>
              <a:rPr lang="en-US" sz="2000" dirty="0" smtClean="0"/>
              <a:t>-boys stop hating rival parent (father) and begin to emulate him.  Encourages boys to detach themselves from their mother &amp; learn to “act like men”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494894"/>
            <a:ext cx="7125113" cy="924475"/>
          </a:xfrm>
        </p:spPr>
        <p:txBody>
          <a:bodyPr/>
          <a:lstStyle/>
          <a:p>
            <a:r>
              <a:rPr lang="en-US" i="1" dirty="0" smtClean="0"/>
              <a:t>continued</a:t>
            </a:r>
            <a:endParaRPr lang="en-US" i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18774" y="32657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200" dirty="0" smtClean="0"/>
              <a:t>Personality Development, </a:t>
            </a:r>
            <a:endParaRPr lang="en-US" sz="4200" dirty="0"/>
          </a:p>
        </p:txBody>
      </p:sp>
    </p:spTree>
    <p:extLst>
      <p:ext uri="{BB962C8B-B14F-4D97-AF65-F5344CB8AC3E}">
        <p14:creationId xmlns:p14="http://schemas.microsoft.com/office/powerpoint/2010/main" val="399246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3243" y="-74895"/>
            <a:ext cx="7125113" cy="924475"/>
          </a:xfrm>
        </p:spPr>
        <p:txBody>
          <a:bodyPr/>
          <a:lstStyle/>
          <a:p>
            <a:r>
              <a:rPr lang="en-US" sz="4800" dirty="0" smtClean="0"/>
              <a:t>Defense mechanisms </a:t>
            </a:r>
            <a:endParaRPr lang="en-US" sz="4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2117133"/>
              </p:ext>
            </p:extLst>
          </p:nvPr>
        </p:nvGraphicFramePr>
        <p:xfrm>
          <a:off x="0" y="1814585"/>
          <a:ext cx="9144000" cy="5012301"/>
        </p:xfrm>
        <a:graphic>
          <a:graphicData uri="http://schemas.openxmlformats.org/drawingml/2006/table">
            <a:tbl>
              <a:tblPr firstRow="1" firstCol="1" bandRow="1"/>
              <a:tblGrid>
                <a:gridCol w="2548998"/>
                <a:gridCol w="3134712"/>
                <a:gridCol w="3460290"/>
              </a:tblGrid>
              <a:tr h="4958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Defense Mechanism</a:t>
                      </a:r>
                      <a:endParaRPr lang="en-US" sz="2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Explanation</a:t>
                      </a:r>
                      <a:endParaRPr lang="en-US" sz="2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Example</a:t>
                      </a:r>
                      <a:endParaRPr lang="en-US" sz="2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017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Regression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Retreating to a more infantile psychosexual stage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 little boy reverts to the oral comfort of thumb sucking in the car on the way to his first day of school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45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Reaction Formation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Switching unacceptable impulses into their opposites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Repressing angry feelings, a person displays exaggerated friendliness. 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45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Projection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Disguising one’s own threatening impulses by attributing them to others.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“The thief thinks everyone else is a thief” 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017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Rationalize</a:t>
                      </a:r>
                      <a:r>
                        <a:rPr lang="en-US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Offering self-justifying explanations in place of the real, more threatening unconscious reason for one’s actions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 habitual drinker says she drinks with her friends “just to be sociable.”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45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Displacement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Shifting sexual or aggressive impulses toward</a:t>
                      </a:r>
                      <a:r>
                        <a:rPr lang="en-US" sz="14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 more acceptable or less</a:t>
                      </a:r>
                      <a:r>
                        <a:rPr lang="en-US" sz="14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threatening object or</a:t>
                      </a:r>
                      <a:r>
                        <a:rPr lang="en-US" sz="14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p</a:t>
                      </a:r>
                      <a:r>
                        <a:rPr lang="en-US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erson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 little girl kicks the family dog after her mother sends her to her room.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45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Sublimation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Transferring of unacceptable impulses into</a:t>
                      </a:r>
                      <a:r>
                        <a:rPr lang="en-US" sz="14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socially valued motives.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 man with aggressive urges becomes a surgeon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61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Denial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en-US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Refusing to believe or even perceive painful</a:t>
                      </a:r>
                      <a:r>
                        <a:rPr lang="en-US" sz="14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realities.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 partner denies evidence of his loved one’s affair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76199" y="-762000"/>
            <a:ext cx="8839200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SzPct val="101000"/>
              <a:buFont typeface="Courier New" pitchFamily="49" charset="0"/>
              <a:buChar char="o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/>
              <a:t>Ego will employ these to try to protect the conscious mind from threatening thoughts in the unconscious mind</a:t>
            </a:r>
          </a:p>
        </p:txBody>
      </p:sp>
    </p:spTree>
    <p:extLst>
      <p:ext uri="{BB962C8B-B14F-4D97-AF65-F5344CB8AC3E}">
        <p14:creationId xmlns:p14="http://schemas.microsoft.com/office/powerpoint/2010/main" val="232051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665"/>
            <a:ext cx="7125113" cy="924475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Criticisms of Freud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257800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D</a:t>
            </a:r>
            <a:r>
              <a:rPr lang="en-US" sz="2400" dirty="0" smtClean="0"/>
              <a:t>evelopment happens throughout your whole life not just during childhood</a:t>
            </a:r>
          </a:p>
          <a:p>
            <a:r>
              <a:rPr lang="en-US" sz="2400" dirty="0" smtClean="0"/>
              <a:t>Infants’ neural networks are not strong enough to deal with all the trauma Freud assumed</a:t>
            </a:r>
          </a:p>
          <a:p>
            <a:r>
              <a:rPr lang="en-US" sz="2400" dirty="0" smtClean="0"/>
              <a:t>Peer influence has bigger effect and parental has smaller effect than attended </a:t>
            </a:r>
          </a:p>
          <a:p>
            <a:r>
              <a:rPr lang="en-US" sz="2400" dirty="0" smtClean="0"/>
              <a:t>Gain gender identity way younger then 5 and 6 and not from Oedipus complex; they do not need same-sex parent to become masculine/feminine  </a:t>
            </a:r>
          </a:p>
          <a:p>
            <a:r>
              <a:rPr lang="en-US" sz="2400" dirty="0" smtClean="0"/>
              <a:t>Freud’s research has little observations and few testable hypotheses</a:t>
            </a:r>
          </a:p>
          <a:p>
            <a:r>
              <a:rPr lang="en-US" sz="2400" dirty="0" smtClean="0"/>
              <a:t>Biggest problem with Freud’s theory- never predicted anything, he just tested and explained after it was done.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164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9144000" cy="924475"/>
          </a:xfrm>
        </p:spPr>
        <p:txBody>
          <a:bodyPr>
            <a:normAutofit/>
          </a:bodyPr>
          <a:lstStyle/>
          <a:p>
            <a:pPr algn="ctr"/>
            <a:r>
              <a:rPr lang="en-US" sz="4700" dirty="0" smtClean="0"/>
              <a:t>Other Personality Theories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5" y="685800"/>
            <a:ext cx="9144000" cy="4051437"/>
          </a:xfrm>
        </p:spPr>
        <p:txBody>
          <a:bodyPr>
            <a:normAutofit/>
          </a:bodyPr>
          <a:lstStyle/>
          <a:p>
            <a:r>
              <a:rPr lang="en-US" sz="3200" dirty="0"/>
              <a:t>Neo-F</a:t>
            </a:r>
            <a:r>
              <a:rPr lang="en-US" sz="2800" dirty="0"/>
              <a:t>reudian/Psychodynamic Theories </a:t>
            </a:r>
          </a:p>
          <a:p>
            <a:pPr lvl="1"/>
            <a:r>
              <a:rPr lang="en-US" sz="2600" dirty="0" smtClean="0"/>
              <a:t>Agreed with </a:t>
            </a:r>
            <a:r>
              <a:rPr lang="en-US" sz="2600" dirty="0"/>
              <a:t>basic </a:t>
            </a:r>
            <a:r>
              <a:rPr lang="en-US" sz="2600" dirty="0" smtClean="0"/>
              <a:t>ideas of Freud: id</a:t>
            </a:r>
            <a:r>
              <a:rPr lang="en-US" sz="2600" dirty="0"/>
              <a:t>, ego, </a:t>
            </a:r>
            <a:r>
              <a:rPr lang="en-US" sz="2600" dirty="0" smtClean="0"/>
              <a:t>superego, personality forms </a:t>
            </a:r>
            <a:r>
              <a:rPr lang="en-US" sz="2600" dirty="0"/>
              <a:t>in </a:t>
            </a:r>
            <a:r>
              <a:rPr lang="en-US" sz="2600" dirty="0" smtClean="0"/>
              <a:t>childhood, defense mechanisms, </a:t>
            </a:r>
            <a:r>
              <a:rPr lang="en-US" sz="2600" dirty="0" err="1" smtClean="0"/>
              <a:t>etc</a:t>
            </a:r>
            <a:r>
              <a:rPr lang="en-US" sz="2600" dirty="0" smtClean="0"/>
              <a:t> </a:t>
            </a:r>
          </a:p>
          <a:p>
            <a:pPr lvl="1"/>
            <a:r>
              <a:rPr lang="en-US" sz="2600" dirty="0" smtClean="0"/>
              <a:t>They didn’t believe that sex and aggression were motives but social interactions were.</a:t>
            </a:r>
          </a:p>
          <a:p>
            <a:pPr lvl="2"/>
            <a:r>
              <a:rPr lang="en-US" sz="2400" i="1" dirty="0" smtClean="0"/>
              <a:t>Alfred Adler, Carl Jung, Karen Horney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06050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Custom 2">
      <a:dk1>
        <a:srgbClr val="542378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C7A2E3"/>
      </a:accent3>
      <a:accent4>
        <a:srgbClr val="AB73D5"/>
      </a:accent4>
      <a:accent5>
        <a:srgbClr val="7030A0"/>
      </a:accent5>
      <a:accent6>
        <a:srgbClr val="758085"/>
      </a:accent6>
      <a:hlink>
        <a:srgbClr val="9957CC"/>
      </a:hlink>
      <a:folHlink>
        <a:srgbClr val="DDC7E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587</TotalTime>
  <Words>934</Words>
  <Application>Microsoft Office PowerPoint</Application>
  <PresentationFormat>On-screen Show (4:3)</PresentationFormat>
  <Paragraphs>109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Courier New</vt:lpstr>
      <vt:lpstr>Times New Roman</vt:lpstr>
      <vt:lpstr>Trebuchet MS</vt:lpstr>
      <vt:lpstr>Verdana</vt:lpstr>
      <vt:lpstr>Wingdings 2</vt:lpstr>
      <vt:lpstr>Summer</vt:lpstr>
      <vt:lpstr>Unit 10 Personality</vt:lpstr>
      <vt:lpstr>Psychoanalysis </vt:lpstr>
      <vt:lpstr>Personality</vt:lpstr>
      <vt:lpstr>Personality Development </vt:lpstr>
      <vt:lpstr>continued</vt:lpstr>
      <vt:lpstr>continued</vt:lpstr>
      <vt:lpstr>Defense mechanisms </vt:lpstr>
      <vt:lpstr>Criticisms of Freud</vt:lpstr>
      <vt:lpstr>Other Personality Theories</vt:lpstr>
      <vt:lpstr>Other Personality Theories</vt:lpstr>
      <vt:lpstr>Other Personality Theories</vt:lpstr>
      <vt:lpstr>Other Personality Theories</vt:lpstr>
      <vt:lpstr>Other Personality Theories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</dc:creator>
  <cp:lastModifiedBy>Debes John</cp:lastModifiedBy>
  <cp:revision>67</cp:revision>
  <cp:lastPrinted>2017-02-24T19:37:46Z</cp:lastPrinted>
  <dcterms:created xsi:type="dcterms:W3CDTF">2016-02-14T17:29:36Z</dcterms:created>
  <dcterms:modified xsi:type="dcterms:W3CDTF">2017-02-28T17:31:23Z</dcterms:modified>
</cp:coreProperties>
</file>