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0"/>
  </p:notesMasterIdLst>
  <p:sldIdLst>
    <p:sldId id="256" r:id="rId2"/>
    <p:sldId id="257" r:id="rId3"/>
    <p:sldId id="258" r:id="rId4"/>
    <p:sldId id="352"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353"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1" r:id="rId49"/>
    <p:sldId id="302" r:id="rId50"/>
    <p:sldId id="303" r:id="rId51"/>
    <p:sldId id="304" r:id="rId52"/>
    <p:sldId id="305" r:id="rId53"/>
    <p:sldId id="306" r:id="rId54"/>
    <p:sldId id="307" r:id="rId55"/>
    <p:sldId id="308" r:id="rId56"/>
    <p:sldId id="309" r:id="rId57"/>
    <p:sldId id="310" r:id="rId58"/>
    <p:sldId id="311" r:id="rId59"/>
    <p:sldId id="312" r:id="rId60"/>
    <p:sldId id="313" r:id="rId61"/>
    <p:sldId id="314" r:id="rId62"/>
    <p:sldId id="315" r:id="rId63"/>
    <p:sldId id="316" r:id="rId64"/>
    <p:sldId id="317" r:id="rId65"/>
    <p:sldId id="318" r:id="rId66"/>
    <p:sldId id="319" r:id="rId67"/>
    <p:sldId id="320" r:id="rId68"/>
    <p:sldId id="321" r:id="rId69"/>
    <p:sldId id="322" r:id="rId70"/>
    <p:sldId id="323" r:id="rId71"/>
    <p:sldId id="324" r:id="rId72"/>
    <p:sldId id="325" r:id="rId73"/>
    <p:sldId id="326" r:id="rId74"/>
    <p:sldId id="327" r:id="rId75"/>
    <p:sldId id="328" r:id="rId76"/>
    <p:sldId id="329" r:id="rId77"/>
    <p:sldId id="330" r:id="rId78"/>
    <p:sldId id="331" r:id="rId79"/>
    <p:sldId id="332" r:id="rId80"/>
    <p:sldId id="333" r:id="rId81"/>
    <p:sldId id="334" r:id="rId82"/>
    <p:sldId id="33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 id="350" r:id="rId98"/>
    <p:sldId id="351" r:id="rId99"/>
  </p:sldIdLst>
  <p:sldSz cx="9144000" cy="5143500" type="screen16x9"/>
  <p:notesSz cx="7010400" cy="9296400"/>
  <p:embeddedFontLst>
    <p:embeddedFont>
      <p:font typeface="Old Standard TT" panose="020B0604020202020204" charset="0"/>
      <p:regular r:id="rId101"/>
      <p:bold r:id="rId102"/>
      <p:italic r:id="rId10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114" y="5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font" Target="fonts/font2.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notesMaster" Target="notesMasters/notesMaster1.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font" Target="fonts/font3.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1" y="4415790"/>
            <a:ext cx="5608319" cy="4183380"/>
          </a:xfrm>
          <a:prstGeom prst="rect">
            <a:avLst/>
          </a:prstGeom>
          <a:noFill/>
          <a:ln>
            <a:noFill/>
          </a:ln>
        </p:spPr>
        <p:txBody>
          <a:bodyPr lIns="93162" tIns="93162" rIns="93162" bIns="93162"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21633656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952185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6" name="Shape 106"/>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033820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2" name="Shape 112"/>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518971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9" name="Shape 11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841804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5205230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Shape 13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1" name="Shape 13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0155113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7" name="Shape 13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871108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6997387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692975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5" name="Shape 15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197760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1" name="Shape 16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843793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1171860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Shape 16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7" name="Shape 16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7540382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3" name="Shape 17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8160887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9" name="Shape 17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0972359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5" name="Shape 18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1992167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2" name="Shape 19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275208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Shape 19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8" name="Shape 19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5688544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4" name="Shape 20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9585812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Shape 20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0" name="Shape 21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7485194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2491891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6186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9213616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2" name="Shape 22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9920340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Shape 22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8" name="Shape 22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2056822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Shape 23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4" name="Shape 23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1449134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Shape 23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0" name="Shape 24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889150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Shape 24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6" name="Shape 24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0316146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Shape 25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2" name="Shape 25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6868503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5257936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4" name="Shape 26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91427416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9" name="Shape 26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9455678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5" name="Shape 27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373706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63607568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1197926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6" name="Shape 28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50995531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2" name="Shape 29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9729350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Shape 29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8" name="Shape 29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0401385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4" name="Shape 30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26593027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Shape 30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0" name="Shape 31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15106411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Shape 31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6" name="Shape 31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6477289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Shape 32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2" name="Shape 32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47265685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Shape 32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8" name="Shape 32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3185756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Shape 33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4" name="Shape 33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084170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00408727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0" name="Shape 34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4321897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Shape 34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6" name="Shape 34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88717479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Shape 35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2" name="Shape 35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34816961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Shape 35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8" name="Shape 35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06058405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Shape 36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3" name="Shape 36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5044569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Shape 36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9" name="Shape 36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9197639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5" name="Shape 37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86313579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Shape 38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1" name="Shape 38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6108880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Shape 38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7" name="Shape 38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43161565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Shape 39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3" name="Shape 39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1975094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1" name="Shape 81"/>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55629402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6"/>
        <p:cNvGrpSpPr/>
        <p:nvPr/>
      </p:nvGrpSpPr>
      <p:grpSpPr>
        <a:xfrm>
          <a:off x="0" y="0"/>
          <a:ext cx="0" cy="0"/>
          <a:chOff x="0" y="0"/>
          <a:chExt cx="0" cy="0"/>
        </a:xfrm>
      </p:grpSpPr>
      <p:sp>
        <p:nvSpPr>
          <p:cNvPr id="397" name="Shape 39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8" name="Shape 39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92227594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Shape 40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4" name="Shape 40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59111977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Shape 40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0" name="Shape 41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45378229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Shape 41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6" name="Shape 41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5619353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Shape 42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2" name="Shape 42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91703510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Shape 42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8" name="Shape 428"/>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38986599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Shape 43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3" name="Shape 43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1208227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Shape 43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9" name="Shape 43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70225277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Shape 44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5" name="Shape 44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58775855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Shape 45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1" name="Shape 45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886986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Shape 8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7" name="Shape 87"/>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33671149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5"/>
        <p:cNvGrpSpPr/>
        <p:nvPr/>
      </p:nvGrpSpPr>
      <p:grpSpPr>
        <a:xfrm>
          <a:off x="0" y="0"/>
          <a:ext cx="0" cy="0"/>
          <a:chOff x="0" y="0"/>
          <a:chExt cx="0" cy="0"/>
        </a:xfrm>
      </p:grpSpPr>
      <p:sp>
        <p:nvSpPr>
          <p:cNvPr id="456" name="Shape 45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7" name="Shape 45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0752302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Shape 46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3" name="Shape 46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65484857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Shape 46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9" name="Shape 46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05894746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3"/>
        <p:cNvGrpSpPr/>
        <p:nvPr/>
      </p:nvGrpSpPr>
      <p:grpSpPr>
        <a:xfrm>
          <a:off x="0" y="0"/>
          <a:ext cx="0" cy="0"/>
          <a:chOff x="0" y="0"/>
          <a:chExt cx="0" cy="0"/>
        </a:xfrm>
      </p:grpSpPr>
      <p:sp>
        <p:nvSpPr>
          <p:cNvPr id="474" name="Shape 47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5" name="Shape 47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26068008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Shape 48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1" name="Shape 48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78406812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5"/>
        <p:cNvGrpSpPr/>
        <p:nvPr/>
      </p:nvGrpSpPr>
      <p:grpSpPr>
        <a:xfrm>
          <a:off x="0" y="0"/>
          <a:ext cx="0" cy="0"/>
          <a:chOff x="0" y="0"/>
          <a:chExt cx="0" cy="0"/>
        </a:xfrm>
      </p:grpSpPr>
      <p:sp>
        <p:nvSpPr>
          <p:cNvPr id="486" name="Shape 48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7" name="Shape 48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19041835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1"/>
        <p:cNvGrpSpPr/>
        <p:nvPr/>
      </p:nvGrpSpPr>
      <p:grpSpPr>
        <a:xfrm>
          <a:off x="0" y="0"/>
          <a:ext cx="0" cy="0"/>
          <a:chOff x="0" y="0"/>
          <a:chExt cx="0" cy="0"/>
        </a:xfrm>
      </p:grpSpPr>
      <p:sp>
        <p:nvSpPr>
          <p:cNvPr id="492" name="Shape 49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3" name="Shape 49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95742057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Shape 49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0" name="Shape 50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65384840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Shape 50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6" name="Shape 50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52353218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Shape 51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2" name="Shape 51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236847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3" name="Shape 9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01186491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Shape 51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9" name="Shape 51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69509535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Shape 52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5" name="Shape 52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763381946"/>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Shape 53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1" name="Shape 53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67244073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Shape 53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7" name="Shape 53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389429967"/>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Shape 54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3" name="Shape 54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801042165"/>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Shape 54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9" name="Shape 54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998418224"/>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Shape 55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55" name="Shape 55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238532486"/>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9"/>
        <p:cNvGrpSpPr/>
        <p:nvPr/>
      </p:nvGrpSpPr>
      <p:grpSpPr>
        <a:xfrm>
          <a:off x="0" y="0"/>
          <a:ext cx="0" cy="0"/>
          <a:chOff x="0" y="0"/>
          <a:chExt cx="0" cy="0"/>
        </a:xfrm>
      </p:grpSpPr>
      <p:sp>
        <p:nvSpPr>
          <p:cNvPr id="560" name="Shape 56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1" name="Shape 56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391882738"/>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Shape 56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7" name="Shape 56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27810143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Shape 57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3" name="Shape 57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1988724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670004693"/>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7"/>
        <p:cNvGrpSpPr/>
        <p:nvPr/>
      </p:nvGrpSpPr>
      <p:grpSpPr>
        <a:xfrm>
          <a:off x="0" y="0"/>
          <a:ext cx="0" cy="0"/>
          <a:chOff x="0" y="0"/>
          <a:chExt cx="0" cy="0"/>
        </a:xfrm>
      </p:grpSpPr>
      <p:sp>
        <p:nvSpPr>
          <p:cNvPr id="578" name="Shape 57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9" name="Shape 57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158578988"/>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3"/>
        <p:cNvGrpSpPr/>
        <p:nvPr/>
      </p:nvGrpSpPr>
      <p:grpSpPr>
        <a:xfrm>
          <a:off x="0" y="0"/>
          <a:ext cx="0" cy="0"/>
          <a:chOff x="0" y="0"/>
          <a:chExt cx="0" cy="0"/>
        </a:xfrm>
      </p:grpSpPr>
      <p:sp>
        <p:nvSpPr>
          <p:cNvPr id="584" name="Shape 58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5" name="Shape 58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890668406"/>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Shape 59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1" name="Shape 59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23943737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Shape 59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7" name="Shape 59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540472913"/>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1"/>
        <p:cNvGrpSpPr/>
        <p:nvPr/>
      </p:nvGrpSpPr>
      <p:grpSpPr>
        <a:xfrm>
          <a:off x="0" y="0"/>
          <a:ext cx="0" cy="0"/>
          <a:chOff x="0" y="0"/>
          <a:chExt cx="0" cy="0"/>
        </a:xfrm>
      </p:grpSpPr>
      <p:sp>
        <p:nvSpPr>
          <p:cNvPr id="602" name="Shape 60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3" name="Shape 603"/>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94244282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Shape 60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9" name="Shape 60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68362774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Shape 61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5" name="Shape 61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424366434"/>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9"/>
        <p:cNvGrpSpPr/>
        <p:nvPr/>
      </p:nvGrpSpPr>
      <p:grpSpPr>
        <a:xfrm>
          <a:off x="0" y="0"/>
          <a:ext cx="0" cy="0"/>
          <a:chOff x="0" y="0"/>
          <a:chExt cx="0" cy="0"/>
        </a:xfrm>
      </p:grpSpPr>
      <p:sp>
        <p:nvSpPr>
          <p:cNvPr id="620" name="Shape 62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1" name="Shape 621"/>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62350114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Shape 62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27" name="Shape 62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6467150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9"/>
        <p:cNvGrpSpPr/>
        <p:nvPr/>
      </p:nvGrpSpPr>
      <p:grpSpPr>
        <a:xfrm>
          <a:off x="0" y="0"/>
          <a:ext cx="0" cy="0"/>
          <a:chOff x="0" y="0"/>
          <a:chExt cx="0" cy="0"/>
        </a:xfrm>
      </p:grpSpPr>
      <p:sp>
        <p:nvSpPr>
          <p:cNvPr id="10" name="Shape 10"/>
          <p:cNvSpPr/>
          <p:nvPr/>
        </p:nvSpPr>
        <p:spPr>
          <a:xfrm>
            <a:off x="0" y="100"/>
            <a:ext cx="9144000" cy="1711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11" name="Shape 11"/>
          <p:cNvCxnSpPr/>
          <p:nvPr/>
        </p:nvCxnSpPr>
        <p:spPr>
          <a:xfrm>
            <a:off x="641934" y="3597500"/>
            <a:ext cx="390299" cy="0"/>
          </a:xfrm>
          <a:prstGeom prst="straightConnector1">
            <a:avLst/>
          </a:prstGeom>
          <a:noFill/>
          <a:ln w="28575" cap="flat" cmpd="sng">
            <a:solidFill>
              <a:schemeClr val="accent1"/>
            </a:solidFill>
            <a:prstDash val="solid"/>
            <a:round/>
            <a:headEnd type="none" w="med" len="med"/>
            <a:tailEnd type="none" w="med" len="med"/>
          </a:ln>
        </p:spPr>
      </p:cxnSp>
      <p:sp>
        <p:nvSpPr>
          <p:cNvPr id="12" name="Shape 12"/>
          <p:cNvSpPr txBox="1">
            <a:spLocks noGrp="1"/>
          </p:cNvSpPr>
          <p:nvPr>
            <p:ph type="ctrTitle"/>
          </p:nvPr>
        </p:nvSpPr>
        <p:spPr>
          <a:xfrm>
            <a:off x="512700" y="1893300"/>
            <a:ext cx="8118600" cy="1522800"/>
          </a:xfrm>
          <a:prstGeom prst="rect">
            <a:avLst/>
          </a:prstGeom>
        </p:spPr>
        <p:txBody>
          <a:bodyPr lIns="91425" tIns="91425" rIns="91425" bIns="91425" anchor="b" anchorCtr="0"/>
          <a:lstStyle>
            <a:lvl1pPr lvl="0">
              <a:spcBef>
                <a:spcPts val="0"/>
              </a:spcBef>
              <a:buClr>
                <a:schemeClr val="accent1"/>
              </a:buClr>
              <a:buSzPct val="100000"/>
              <a:defRPr sz="4200">
                <a:solidFill>
                  <a:schemeClr val="accent1"/>
                </a:solidFill>
              </a:defRPr>
            </a:lvl1pPr>
            <a:lvl2pPr lvl="1">
              <a:spcBef>
                <a:spcPts val="0"/>
              </a:spcBef>
              <a:buClr>
                <a:schemeClr val="accent1"/>
              </a:buClr>
              <a:buSzPct val="100000"/>
              <a:defRPr sz="4200">
                <a:solidFill>
                  <a:schemeClr val="accent1"/>
                </a:solidFill>
              </a:defRPr>
            </a:lvl2pPr>
            <a:lvl3pPr lvl="2">
              <a:spcBef>
                <a:spcPts val="0"/>
              </a:spcBef>
              <a:buClr>
                <a:schemeClr val="accent1"/>
              </a:buClr>
              <a:buSzPct val="100000"/>
              <a:defRPr sz="4200">
                <a:solidFill>
                  <a:schemeClr val="accent1"/>
                </a:solidFill>
              </a:defRPr>
            </a:lvl3pPr>
            <a:lvl4pPr lvl="3">
              <a:spcBef>
                <a:spcPts val="0"/>
              </a:spcBef>
              <a:buClr>
                <a:schemeClr val="accent1"/>
              </a:buClr>
              <a:buSzPct val="100000"/>
              <a:defRPr sz="4200">
                <a:solidFill>
                  <a:schemeClr val="accent1"/>
                </a:solidFill>
              </a:defRPr>
            </a:lvl4pPr>
            <a:lvl5pPr lvl="4">
              <a:spcBef>
                <a:spcPts val="0"/>
              </a:spcBef>
              <a:buClr>
                <a:schemeClr val="accent1"/>
              </a:buClr>
              <a:buSzPct val="100000"/>
              <a:defRPr sz="4200">
                <a:solidFill>
                  <a:schemeClr val="accent1"/>
                </a:solidFill>
              </a:defRPr>
            </a:lvl5pPr>
            <a:lvl6pPr lvl="5">
              <a:spcBef>
                <a:spcPts val="0"/>
              </a:spcBef>
              <a:buClr>
                <a:schemeClr val="accent1"/>
              </a:buClr>
              <a:buSzPct val="100000"/>
              <a:defRPr sz="4200">
                <a:solidFill>
                  <a:schemeClr val="accent1"/>
                </a:solidFill>
              </a:defRPr>
            </a:lvl6pPr>
            <a:lvl7pPr lvl="6">
              <a:spcBef>
                <a:spcPts val="0"/>
              </a:spcBef>
              <a:buClr>
                <a:schemeClr val="accent1"/>
              </a:buClr>
              <a:buSzPct val="100000"/>
              <a:defRPr sz="4200">
                <a:solidFill>
                  <a:schemeClr val="accent1"/>
                </a:solidFill>
              </a:defRPr>
            </a:lvl7pPr>
            <a:lvl8pPr lvl="7">
              <a:spcBef>
                <a:spcPts val="0"/>
              </a:spcBef>
              <a:buClr>
                <a:schemeClr val="accent1"/>
              </a:buClr>
              <a:buSzPct val="100000"/>
              <a:defRPr sz="4200">
                <a:solidFill>
                  <a:schemeClr val="accent1"/>
                </a:solidFill>
              </a:defRPr>
            </a:lvl8pPr>
            <a:lvl9pPr lvl="8">
              <a:spcBef>
                <a:spcPts val="0"/>
              </a:spcBef>
              <a:buClr>
                <a:schemeClr val="accent1"/>
              </a:buClr>
              <a:buSzPct val="100000"/>
              <a:defRPr sz="4200">
                <a:solidFill>
                  <a:schemeClr val="accent1"/>
                </a:solidFill>
              </a:defRPr>
            </a:lvl9pPr>
          </a:lstStyle>
          <a:p>
            <a:endParaRPr/>
          </a:p>
        </p:txBody>
      </p:sp>
      <p:sp>
        <p:nvSpPr>
          <p:cNvPr id="13" name="Shape 13"/>
          <p:cNvSpPr txBox="1">
            <a:spLocks noGrp="1"/>
          </p:cNvSpPr>
          <p:nvPr>
            <p:ph type="subTitle" idx="1"/>
          </p:nvPr>
        </p:nvSpPr>
        <p:spPr>
          <a:xfrm>
            <a:off x="512700" y="3840639"/>
            <a:ext cx="8118600" cy="787500"/>
          </a:xfrm>
          <a:prstGeom prst="rect">
            <a:avLst/>
          </a:prstGeom>
        </p:spPr>
        <p:txBody>
          <a:bodyPr lIns="91425" tIns="91425" rIns="91425" bIns="91425" anchor="t" anchorCtr="0"/>
          <a:lstStyle>
            <a:lvl1pPr lvl="0">
              <a:lnSpc>
                <a:spcPct val="100000"/>
              </a:lnSpc>
              <a:spcBef>
                <a:spcPts val="0"/>
              </a:spcBef>
              <a:spcAft>
                <a:spcPts val="0"/>
              </a:spcAft>
              <a:buClr>
                <a:schemeClr val="accent2"/>
              </a:buClr>
              <a:buSzPct val="100000"/>
              <a:buNone/>
              <a:defRPr sz="2400">
                <a:solidFill>
                  <a:schemeClr val="accent2"/>
                </a:solidFill>
              </a:defRPr>
            </a:lvl1pPr>
            <a:lvl2pPr lvl="1">
              <a:lnSpc>
                <a:spcPct val="100000"/>
              </a:lnSpc>
              <a:spcBef>
                <a:spcPts val="0"/>
              </a:spcBef>
              <a:spcAft>
                <a:spcPts val="0"/>
              </a:spcAft>
              <a:buClr>
                <a:schemeClr val="accent2"/>
              </a:buClr>
              <a:buSzPct val="100000"/>
              <a:buNone/>
              <a:defRPr sz="2400">
                <a:solidFill>
                  <a:schemeClr val="accent2"/>
                </a:solidFill>
              </a:defRPr>
            </a:lvl2pPr>
            <a:lvl3pPr lvl="2">
              <a:lnSpc>
                <a:spcPct val="100000"/>
              </a:lnSpc>
              <a:spcBef>
                <a:spcPts val="0"/>
              </a:spcBef>
              <a:spcAft>
                <a:spcPts val="0"/>
              </a:spcAft>
              <a:buClr>
                <a:schemeClr val="accent2"/>
              </a:buClr>
              <a:buSzPct val="100000"/>
              <a:buNone/>
              <a:defRPr sz="2400">
                <a:solidFill>
                  <a:schemeClr val="accent2"/>
                </a:solidFill>
              </a:defRPr>
            </a:lvl3pPr>
            <a:lvl4pPr lvl="3">
              <a:lnSpc>
                <a:spcPct val="100000"/>
              </a:lnSpc>
              <a:spcBef>
                <a:spcPts val="0"/>
              </a:spcBef>
              <a:spcAft>
                <a:spcPts val="0"/>
              </a:spcAft>
              <a:buClr>
                <a:schemeClr val="accent2"/>
              </a:buClr>
              <a:buSzPct val="100000"/>
              <a:buNone/>
              <a:defRPr sz="2400">
                <a:solidFill>
                  <a:schemeClr val="accent2"/>
                </a:solidFill>
              </a:defRPr>
            </a:lvl4pPr>
            <a:lvl5pPr lvl="4">
              <a:lnSpc>
                <a:spcPct val="100000"/>
              </a:lnSpc>
              <a:spcBef>
                <a:spcPts val="0"/>
              </a:spcBef>
              <a:spcAft>
                <a:spcPts val="0"/>
              </a:spcAft>
              <a:buClr>
                <a:schemeClr val="accent2"/>
              </a:buClr>
              <a:buSzPct val="100000"/>
              <a:buNone/>
              <a:defRPr sz="2400">
                <a:solidFill>
                  <a:schemeClr val="accent2"/>
                </a:solidFill>
              </a:defRPr>
            </a:lvl5pPr>
            <a:lvl6pPr lvl="5">
              <a:lnSpc>
                <a:spcPct val="100000"/>
              </a:lnSpc>
              <a:spcBef>
                <a:spcPts val="0"/>
              </a:spcBef>
              <a:spcAft>
                <a:spcPts val="0"/>
              </a:spcAft>
              <a:buClr>
                <a:schemeClr val="accent2"/>
              </a:buClr>
              <a:buSzPct val="100000"/>
              <a:buNone/>
              <a:defRPr sz="2400">
                <a:solidFill>
                  <a:schemeClr val="accent2"/>
                </a:solidFill>
              </a:defRPr>
            </a:lvl6pPr>
            <a:lvl7pPr lvl="6">
              <a:lnSpc>
                <a:spcPct val="100000"/>
              </a:lnSpc>
              <a:spcBef>
                <a:spcPts val="0"/>
              </a:spcBef>
              <a:spcAft>
                <a:spcPts val="0"/>
              </a:spcAft>
              <a:buClr>
                <a:schemeClr val="accent2"/>
              </a:buClr>
              <a:buSzPct val="100000"/>
              <a:buNone/>
              <a:defRPr sz="2400">
                <a:solidFill>
                  <a:schemeClr val="accent2"/>
                </a:solidFill>
              </a:defRPr>
            </a:lvl7pPr>
            <a:lvl8pPr lvl="7">
              <a:lnSpc>
                <a:spcPct val="100000"/>
              </a:lnSpc>
              <a:spcBef>
                <a:spcPts val="0"/>
              </a:spcBef>
              <a:spcAft>
                <a:spcPts val="0"/>
              </a:spcAft>
              <a:buClr>
                <a:schemeClr val="accent2"/>
              </a:buClr>
              <a:buSzPct val="100000"/>
              <a:buNone/>
              <a:defRPr sz="2400">
                <a:solidFill>
                  <a:schemeClr val="accent2"/>
                </a:solidFill>
              </a:defRPr>
            </a:lvl8pPr>
            <a:lvl9pPr lvl="8">
              <a:lnSpc>
                <a:spcPct val="100000"/>
              </a:lnSpc>
              <a:spcBef>
                <a:spcPts val="0"/>
              </a:spcBef>
              <a:spcAft>
                <a:spcPts val="0"/>
              </a:spcAft>
              <a:buClr>
                <a:schemeClr val="accent2"/>
              </a:buClr>
              <a:buSzPct val="100000"/>
              <a:buNone/>
              <a:defRPr sz="2400">
                <a:solidFill>
                  <a:schemeClr val="accent2"/>
                </a:solidFill>
              </a:defRPr>
            </a:lvl9pPr>
          </a:lstStyle>
          <a:p>
            <a:endParaRPr/>
          </a:p>
        </p:txBody>
      </p:sp>
      <p:sp>
        <p:nvSpPr>
          <p:cNvPr id="14" name="Shape 1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039650"/>
            <a:ext cx="8520600" cy="2106300"/>
          </a:xfrm>
          <a:prstGeom prst="rect">
            <a:avLst/>
          </a:prstGeom>
        </p:spPr>
        <p:txBody>
          <a:bodyPr lIns="91425" tIns="91425" rIns="91425" bIns="91425" anchor="b" anchorCtr="0"/>
          <a:lstStyle>
            <a:lvl1pPr lvl="0" algn="ctr">
              <a:spcBef>
                <a:spcPts val="0"/>
              </a:spcBef>
              <a:buSzPct val="100000"/>
              <a:defRPr sz="14000" b="1"/>
            </a:lvl1pPr>
            <a:lvl2pPr lvl="1" algn="ctr">
              <a:spcBef>
                <a:spcPts val="0"/>
              </a:spcBef>
              <a:buSzPct val="100000"/>
              <a:defRPr sz="14000" b="1"/>
            </a:lvl2pPr>
            <a:lvl3pPr lvl="2" algn="ctr">
              <a:spcBef>
                <a:spcPts val="0"/>
              </a:spcBef>
              <a:buSzPct val="100000"/>
              <a:defRPr sz="14000" b="1"/>
            </a:lvl3pPr>
            <a:lvl4pPr lvl="3" algn="ctr">
              <a:spcBef>
                <a:spcPts val="0"/>
              </a:spcBef>
              <a:buSzPct val="100000"/>
              <a:defRPr sz="14000" b="1"/>
            </a:lvl4pPr>
            <a:lvl5pPr lvl="4" algn="ctr">
              <a:spcBef>
                <a:spcPts val="0"/>
              </a:spcBef>
              <a:buSzPct val="100000"/>
              <a:defRPr sz="14000" b="1"/>
            </a:lvl5pPr>
            <a:lvl6pPr lvl="5" algn="ctr">
              <a:spcBef>
                <a:spcPts val="0"/>
              </a:spcBef>
              <a:buSzPct val="100000"/>
              <a:defRPr sz="14000" b="1"/>
            </a:lvl6pPr>
            <a:lvl7pPr lvl="6" algn="ctr">
              <a:spcBef>
                <a:spcPts val="0"/>
              </a:spcBef>
              <a:buSzPct val="100000"/>
              <a:defRPr sz="14000" b="1"/>
            </a:lvl7pPr>
            <a:lvl8pPr lvl="7" algn="ctr">
              <a:spcBef>
                <a:spcPts val="0"/>
              </a:spcBef>
              <a:buSzPct val="100000"/>
              <a:defRPr sz="14000" b="1"/>
            </a:lvl8pPr>
            <a:lvl9pPr lvl="8" algn="ctr">
              <a:spcBef>
                <a:spcPts val="0"/>
              </a:spcBef>
              <a:buSzPct val="100000"/>
              <a:defRPr sz="14000" b="1"/>
            </a:lvl9pPr>
          </a:lstStyle>
          <a:p>
            <a:endParaRPr/>
          </a:p>
        </p:txBody>
      </p:sp>
      <p:sp>
        <p:nvSpPr>
          <p:cNvPr id="51" name="Shape 51"/>
          <p:cNvSpPr txBox="1">
            <a:spLocks noGrp="1"/>
          </p:cNvSpPr>
          <p:nvPr>
            <p:ph type="body" idx="1"/>
          </p:nvPr>
        </p:nvSpPr>
        <p:spPr>
          <a:xfrm>
            <a:off x="311700" y="3228425"/>
            <a:ext cx="8520600" cy="13008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2" name="Shape 52"/>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1"/>
        </a:solidFill>
        <a:effectLst/>
      </p:bgPr>
    </p:bg>
    <p:spTree>
      <p:nvGrpSpPr>
        <p:cNvPr id="1" name="Shape 15"/>
        <p:cNvGrpSpPr/>
        <p:nvPr/>
      </p:nvGrpSpPr>
      <p:grpSpPr>
        <a:xfrm>
          <a:off x="0" y="0"/>
          <a:ext cx="0" cy="0"/>
          <a:chOff x="0" y="0"/>
          <a:chExt cx="0" cy="0"/>
        </a:xfrm>
      </p:grpSpPr>
      <p:cxnSp>
        <p:nvCxnSpPr>
          <p:cNvPr id="16" name="Shape 16"/>
          <p:cNvCxnSpPr/>
          <p:nvPr/>
        </p:nvCxnSpPr>
        <p:spPr>
          <a:xfrm>
            <a:off x="641934" y="3597500"/>
            <a:ext cx="390299" cy="0"/>
          </a:xfrm>
          <a:prstGeom prst="straightConnector1">
            <a:avLst/>
          </a:prstGeom>
          <a:noFill/>
          <a:ln w="28575" cap="flat" cmpd="sng">
            <a:solidFill>
              <a:schemeClr val="lt2"/>
            </a:solidFill>
            <a:prstDash val="solid"/>
            <a:round/>
            <a:headEnd type="none" w="med" len="med"/>
            <a:tailEnd type="none" w="med" len="med"/>
          </a:ln>
        </p:spPr>
      </p:cxnSp>
      <p:sp>
        <p:nvSpPr>
          <p:cNvPr id="17" name="Shape 17"/>
          <p:cNvSpPr txBox="1">
            <a:spLocks noGrp="1"/>
          </p:cNvSpPr>
          <p:nvPr>
            <p:ph type="title"/>
          </p:nvPr>
        </p:nvSpPr>
        <p:spPr>
          <a:xfrm>
            <a:off x="512700" y="1893300"/>
            <a:ext cx="8118600" cy="1522800"/>
          </a:xfrm>
          <a:prstGeom prst="rect">
            <a:avLst/>
          </a:prstGeom>
        </p:spPr>
        <p:txBody>
          <a:bodyPr lIns="91425" tIns="91425" rIns="91425" bIns="91425" anchor="b" anchorCtr="0"/>
          <a:lstStyle>
            <a:lvl1pPr lvl="0">
              <a:spcBef>
                <a:spcPts val="0"/>
              </a:spcBef>
              <a:buClr>
                <a:schemeClr val="accent1"/>
              </a:buClr>
              <a:buSzPct val="100000"/>
              <a:defRPr sz="6000">
                <a:solidFill>
                  <a:schemeClr val="accent1"/>
                </a:solidFill>
              </a:defRPr>
            </a:lvl1pPr>
            <a:lvl2pPr lvl="1">
              <a:spcBef>
                <a:spcPts val="0"/>
              </a:spcBef>
              <a:buClr>
                <a:schemeClr val="accent1"/>
              </a:buClr>
              <a:buSzPct val="100000"/>
              <a:defRPr sz="6000">
                <a:solidFill>
                  <a:schemeClr val="accent1"/>
                </a:solidFill>
              </a:defRPr>
            </a:lvl2pPr>
            <a:lvl3pPr lvl="2">
              <a:spcBef>
                <a:spcPts val="0"/>
              </a:spcBef>
              <a:buClr>
                <a:schemeClr val="accent1"/>
              </a:buClr>
              <a:buSzPct val="100000"/>
              <a:defRPr sz="6000">
                <a:solidFill>
                  <a:schemeClr val="accent1"/>
                </a:solidFill>
              </a:defRPr>
            </a:lvl3pPr>
            <a:lvl4pPr lvl="3">
              <a:spcBef>
                <a:spcPts val="0"/>
              </a:spcBef>
              <a:buClr>
                <a:schemeClr val="accent1"/>
              </a:buClr>
              <a:buSzPct val="100000"/>
              <a:defRPr sz="6000">
                <a:solidFill>
                  <a:schemeClr val="accent1"/>
                </a:solidFill>
              </a:defRPr>
            </a:lvl4pPr>
            <a:lvl5pPr lvl="4">
              <a:spcBef>
                <a:spcPts val="0"/>
              </a:spcBef>
              <a:buClr>
                <a:schemeClr val="accent1"/>
              </a:buClr>
              <a:buSzPct val="100000"/>
              <a:defRPr sz="6000">
                <a:solidFill>
                  <a:schemeClr val="accent1"/>
                </a:solidFill>
              </a:defRPr>
            </a:lvl5pPr>
            <a:lvl6pPr lvl="5">
              <a:spcBef>
                <a:spcPts val="0"/>
              </a:spcBef>
              <a:buClr>
                <a:schemeClr val="accent1"/>
              </a:buClr>
              <a:buSzPct val="100000"/>
              <a:defRPr sz="6000">
                <a:solidFill>
                  <a:schemeClr val="accent1"/>
                </a:solidFill>
              </a:defRPr>
            </a:lvl6pPr>
            <a:lvl7pPr lvl="6">
              <a:spcBef>
                <a:spcPts val="0"/>
              </a:spcBef>
              <a:buClr>
                <a:schemeClr val="accent1"/>
              </a:buClr>
              <a:buSzPct val="100000"/>
              <a:defRPr sz="6000">
                <a:solidFill>
                  <a:schemeClr val="accent1"/>
                </a:solidFill>
              </a:defRPr>
            </a:lvl7pPr>
            <a:lvl8pPr lvl="7">
              <a:spcBef>
                <a:spcPts val="0"/>
              </a:spcBef>
              <a:buClr>
                <a:schemeClr val="accent1"/>
              </a:buClr>
              <a:buSzPct val="100000"/>
              <a:defRPr sz="6000">
                <a:solidFill>
                  <a:schemeClr val="accent1"/>
                </a:solidFill>
              </a:defRPr>
            </a:lvl8pPr>
            <a:lvl9pPr lvl="8">
              <a:spcBef>
                <a:spcPts val="0"/>
              </a:spcBef>
              <a:buClr>
                <a:schemeClr val="accent1"/>
              </a:buClr>
              <a:buSzPct val="100000"/>
              <a:defRPr sz="6000">
                <a:solidFill>
                  <a:schemeClr val="accent1"/>
                </a:solidFill>
              </a:defRPr>
            </a:lvl9pPr>
          </a:lstStyle>
          <a:p>
            <a:endParaRPr/>
          </a:p>
        </p:txBody>
      </p:sp>
      <p:sp>
        <p:nvSpPr>
          <p:cNvPr id="18" name="Shape 1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9"/>
        <p:cNvGrpSpPr/>
        <p:nvPr/>
      </p:nvGrpSpPr>
      <p:grpSpPr>
        <a:xfrm>
          <a:off x="0" y="0"/>
          <a:ext cx="0" cy="0"/>
          <a:chOff x="0" y="0"/>
          <a:chExt cx="0" cy="0"/>
        </a:xfrm>
      </p:grpSpPr>
      <p:sp>
        <p:nvSpPr>
          <p:cNvPr id="20" name="Shape 20"/>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1" name="Shape 21"/>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71600"/>
            <a:ext cx="8520600" cy="3397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6" name="Shape 26"/>
          <p:cNvSpPr txBox="1">
            <a:spLocks noGrp="1"/>
          </p:cNvSpPr>
          <p:nvPr>
            <p:ph type="body" idx="1"/>
          </p:nvPr>
        </p:nvSpPr>
        <p:spPr>
          <a:xfrm>
            <a:off x="311700" y="1171675"/>
            <a:ext cx="3999900"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7" name="Shape 27"/>
          <p:cNvSpPr txBox="1">
            <a:spLocks noGrp="1"/>
          </p:cNvSpPr>
          <p:nvPr>
            <p:ph type="body" idx="2"/>
          </p:nvPr>
        </p:nvSpPr>
        <p:spPr>
          <a:xfrm>
            <a:off x="4832400" y="1171675"/>
            <a:ext cx="3999900" cy="3397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445025"/>
            <a:ext cx="8520600" cy="613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1" name="Shape 31"/>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555600"/>
            <a:ext cx="2808000" cy="755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4" name="Shape 34"/>
          <p:cNvSpPr txBox="1">
            <a:spLocks noGrp="1"/>
          </p:cNvSpPr>
          <p:nvPr>
            <p:ph type="body" idx="1"/>
          </p:nvPr>
        </p:nvSpPr>
        <p:spPr>
          <a:xfrm>
            <a:off x="311700" y="1389600"/>
            <a:ext cx="2808000" cy="31794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5" name="Shape 3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526350"/>
            <a:ext cx="5604000" cy="4090800"/>
          </a:xfrm>
          <a:prstGeom prst="rect">
            <a:avLst/>
          </a:prstGeom>
        </p:spPr>
        <p:txBody>
          <a:bodyPr lIns="91425" tIns="91425" rIns="91425" bIns="91425" anchor="ctr" anchorCtr="0"/>
          <a:lstStyle>
            <a:lvl1pPr lvl="0">
              <a:spcBef>
                <a:spcPts val="0"/>
              </a:spcBef>
              <a:buClr>
                <a:schemeClr val="accent1"/>
              </a:buClr>
              <a:buSzPct val="100000"/>
              <a:defRPr sz="5400">
                <a:solidFill>
                  <a:schemeClr val="accent1"/>
                </a:solidFill>
              </a:defRPr>
            </a:lvl1pPr>
            <a:lvl2pPr lvl="1">
              <a:spcBef>
                <a:spcPts val="0"/>
              </a:spcBef>
              <a:buClr>
                <a:schemeClr val="accent1"/>
              </a:buClr>
              <a:buSzPct val="100000"/>
              <a:defRPr sz="5400">
                <a:solidFill>
                  <a:schemeClr val="accent1"/>
                </a:solidFill>
              </a:defRPr>
            </a:lvl2pPr>
            <a:lvl3pPr lvl="2">
              <a:spcBef>
                <a:spcPts val="0"/>
              </a:spcBef>
              <a:buClr>
                <a:schemeClr val="accent1"/>
              </a:buClr>
              <a:buSzPct val="100000"/>
              <a:defRPr sz="5400">
                <a:solidFill>
                  <a:schemeClr val="accent1"/>
                </a:solidFill>
              </a:defRPr>
            </a:lvl3pPr>
            <a:lvl4pPr lvl="3">
              <a:spcBef>
                <a:spcPts val="0"/>
              </a:spcBef>
              <a:buClr>
                <a:schemeClr val="accent1"/>
              </a:buClr>
              <a:buSzPct val="100000"/>
              <a:defRPr sz="5400">
                <a:solidFill>
                  <a:schemeClr val="accent1"/>
                </a:solidFill>
              </a:defRPr>
            </a:lvl4pPr>
            <a:lvl5pPr lvl="4">
              <a:spcBef>
                <a:spcPts val="0"/>
              </a:spcBef>
              <a:buClr>
                <a:schemeClr val="accent1"/>
              </a:buClr>
              <a:buSzPct val="100000"/>
              <a:defRPr sz="5400">
                <a:solidFill>
                  <a:schemeClr val="accent1"/>
                </a:solidFill>
              </a:defRPr>
            </a:lvl5pPr>
            <a:lvl6pPr lvl="5">
              <a:spcBef>
                <a:spcPts val="0"/>
              </a:spcBef>
              <a:buClr>
                <a:schemeClr val="accent1"/>
              </a:buClr>
              <a:buSzPct val="100000"/>
              <a:defRPr sz="5400">
                <a:solidFill>
                  <a:schemeClr val="accent1"/>
                </a:solidFill>
              </a:defRPr>
            </a:lvl6pPr>
            <a:lvl7pPr lvl="6">
              <a:spcBef>
                <a:spcPts val="0"/>
              </a:spcBef>
              <a:buClr>
                <a:schemeClr val="accent1"/>
              </a:buClr>
              <a:buSzPct val="100000"/>
              <a:defRPr sz="5400">
                <a:solidFill>
                  <a:schemeClr val="accent1"/>
                </a:solidFill>
              </a:defRPr>
            </a:lvl7pPr>
            <a:lvl8pPr lvl="7">
              <a:spcBef>
                <a:spcPts val="0"/>
              </a:spcBef>
              <a:buClr>
                <a:schemeClr val="accent1"/>
              </a:buClr>
              <a:buSzPct val="100000"/>
              <a:defRPr sz="5400">
                <a:solidFill>
                  <a:schemeClr val="accent1"/>
                </a:solidFill>
              </a:defRPr>
            </a:lvl8pPr>
            <a:lvl9pPr lvl="8">
              <a:spcBef>
                <a:spcPts val="0"/>
              </a:spcBef>
              <a:buClr>
                <a:schemeClr val="accent1"/>
              </a:buClr>
              <a:buSzPct val="100000"/>
              <a:defRPr sz="5400">
                <a:solidFill>
                  <a:schemeClr val="accent1"/>
                </a:solidFill>
              </a:defRPr>
            </a:lvl9pPr>
          </a:lstStyle>
          <a:p>
            <a:endParaRPr/>
          </a:p>
        </p:txBody>
      </p:sp>
      <p:sp>
        <p:nvSpPr>
          <p:cNvPr id="38" name="Shape 3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25"/>
            <a:ext cx="4572000" cy="5143500"/>
          </a:xfrm>
          <a:prstGeom prst="rect">
            <a:avLst/>
          </a:prstGeom>
          <a:solidFill>
            <a:schemeClr val="dk1"/>
          </a:solidFill>
          <a:ln>
            <a:noFill/>
          </a:ln>
        </p:spPr>
        <p:txBody>
          <a:bodyPr lIns="91425" tIns="91425" rIns="91425" bIns="91425" anchor="ctr" anchorCtr="0">
            <a:noAutofit/>
          </a:bodyPr>
          <a:lstStyle/>
          <a:p>
            <a:pPr lvl="0">
              <a:spcBef>
                <a:spcPts val="0"/>
              </a:spcBef>
              <a:buNone/>
            </a:pPr>
            <a:endParaRPr/>
          </a:p>
        </p:txBody>
      </p:sp>
      <p:cxnSp>
        <p:nvCxnSpPr>
          <p:cNvPr id="41" name="Shape 41"/>
          <p:cNvCxnSpPr/>
          <p:nvPr/>
        </p:nvCxnSpPr>
        <p:spPr>
          <a:xfrm>
            <a:off x="5029675" y="4495500"/>
            <a:ext cx="686400" cy="0"/>
          </a:xfrm>
          <a:prstGeom prst="straightConnector1">
            <a:avLst/>
          </a:prstGeom>
          <a:noFill/>
          <a:ln w="19050" cap="flat" cmpd="sng">
            <a:solidFill>
              <a:schemeClr val="lt2"/>
            </a:solidFill>
            <a:prstDash val="solid"/>
            <a:round/>
            <a:headEnd type="none" w="med" len="med"/>
            <a:tailEnd type="none" w="med" len="med"/>
          </a:ln>
        </p:spPr>
      </p:cxnSp>
      <p:sp>
        <p:nvSpPr>
          <p:cNvPr id="42" name="Shape 42"/>
          <p:cNvSpPr txBox="1">
            <a:spLocks noGrp="1"/>
          </p:cNvSpPr>
          <p:nvPr>
            <p:ph type="title"/>
          </p:nvPr>
        </p:nvSpPr>
        <p:spPr>
          <a:xfrm>
            <a:off x="265500" y="1382350"/>
            <a:ext cx="4045200" cy="1333200"/>
          </a:xfrm>
          <a:prstGeom prst="rect">
            <a:avLst/>
          </a:prstGeom>
        </p:spPr>
        <p:txBody>
          <a:bodyPr lIns="91425" tIns="91425" rIns="91425" bIns="91425" anchor="b" anchorCtr="0"/>
          <a:lstStyle>
            <a:lvl1pPr lvl="0" algn="ctr">
              <a:spcBef>
                <a:spcPts val="0"/>
              </a:spcBef>
              <a:buClr>
                <a:schemeClr val="lt2"/>
              </a:buClr>
              <a:buSzPct val="100000"/>
              <a:defRPr sz="4200">
                <a:solidFill>
                  <a:schemeClr val="lt2"/>
                </a:solidFill>
              </a:defRPr>
            </a:lvl1pPr>
            <a:lvl2pPr lvl="1" algn="ctr">
              <a:spcBef>
                <a:spcPts val="0"/>
              </a:spcBef>
              <a:buClr>
                <a:schemeClr val="lt2"/>
              </a:buClr>
              <a:buSzPct val="100000"/>
              <a:defRPr sz="4200">
                <a:solidFill>
                  <a:schemeClr val="lt2"/>
                </a:solidFill>
              </a:defRPr>
            </a:lvl2pPr>
            <a:lvl3pPr lvl="2" algn="ctr">
              <a:spcBef>
                <a:spcPts val="0"/>
              </a:spcBef>
              <a:buClr>
                <a:schemeClr val="lt2"/>
              </a:buClr>
              <a:buSzPct val="100000"/>
              <a:defRPr sz="4200">
                <a:solidFill>
                  <a:schemeClr val="lt2"/>
                </a:solidFill>
              </a:defRPr>
            </a:lvl3pPr>
            <a:lvl4pPr lvl="3" algn="ctr">
              <a:spcBef>
                <a:spcPts val="0"/>
              </a:spcBef>
              <a:buClr>
                <a:schemeClr val="lt2"/>
              </a:buClr>
              <a:buSzPct val="100000"/>
              <a:defRPr sz="4200">
                <a:solidFill>
                  <a:schemeClr val="lt2"/>
                </a:solidFill>
              </a:defRPr>
            </a:lvl4pPr>
            <a:lvl5pPr lvl="4" algn="ctr">
              <a:spcBef>
                <a:spcPts val="0"/>
              </a:spcBef>
              <a:buClr>
                <a:schemeClr val="lt2"/>
              </a:buClr>
              <a:buSzPct val="100000"/>
              <a:defRPr sz="4200">
                <a:solidFill>
                  <a:schemeClr val="lt2"/>
                </a:solidFill>
              </a:defRPr>
            </a:lvl5pPr>
            <a:lvl6pPr lvl="5" algn="ctr">
              <a:spcBef>
                <a:spcPts val="0"/>
              </a:spcBef>
              <a:buClr>
                <a:schemeClr val="lt2"/>
              </a:buClr>
              <a:buSzPct val="100000"/>
              <a:defRPr sz="4200">
                <a:solidFill>
                  <a:schemeClr val="lt2"/>
                </a:solidFill>
              </a:defRPr>
            </a:lvl6pPr>
            <a:lvl7pPr lvl="6" algn="ctr">
              <a:spcBef>
                <a:spcPts val="0"/>
              </a:spcBef>
              <a:buClr>
                <a:schemeClr val="lt2"/>
              </a:buClr>
              <a:buSzPct val="100000"/>
              <a:defRPr sz="4200">
                <a:solidFill>
                  <a:schemeClr val="lt2"/>
                </a:solidFill>
              </a:defRPr>
            </a:lvl7pPr>
            <a:lvl8pPr lvl="7" algn="ctr">
              <a:spcBef>
                <a:spcPts val="0"/>
              </a:spcBef>
              <a:buClr>
                <a:schemeClr val="lt2"/>
              </a:buClr>
              <a:buSzPct val="100000"/>
              <a:defRPr sz="4200">
                <a:solidFill>
                  <a:schemeClr val="lt2"/>
                </a:solidFill>
              </a:defRPr>
            </a:lvl8pPr>
            <a:lvl9pPr lvl="8" algn="ctr">
              <a:spcBef>
                <a:spcPts val="0"/>
              </a:spcBef>
              <a:buClr>
                <a:schemeClr val="lt2"/>
              </a:buClr>
              <a:buSzPct val="100000"/>
              <a:defRPr sz="4200">
                <a:solidFill>
                  <a:schemeClr val="lt2"/>
                </a:solidFill>
              </a:defRPr>
            </a:lvl9pPr>
          </a:lstStyle>
          <a:p>
            <a:endParaRPr/>
          </a:p>
        </p:txBody>
      </p:sp>
      <p:sp>
        <p:nvSpPr>
          <p:cNvPr id="43" name="Shape 43"/>
          <p:cNvSpPr txBox="1">
            <a:spLocks noGrp="1"/>
          </p:cNvSpPr>
          <p:nvPr>
            <p:ph type="subTitle" idx="1"/>
          </p:nvPr>
        </p:nvSpPr>
        <p:spPr>
          <a:xfrm>
            <a:off x="265500" y="2769000"/>
            <a:ext cx="4045200" cy="13455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44" name="Shape 44"/>
          <p:cNvSpPr txBox="1">
            <a:spLocks noGrp="1"/>
          </p:cNvSpPr>
          <p:nvPr>
            <p:ph type="body" idx="2"/>
          </p:nvPr>
        </p:nvSpPr>
        <p:spPr>
          <a:xfrm>
            <a:off x="4939500" y="724200"/>
            <a:ext cx="3837000" cy="3695100"/>
          </a:xfrm>
          <a:prstGeom prst="rect">
            <a:avLst/>
          </a:prstGeom>
        </p:spPr>
        <p:txBody>
          <a:bodyPr lIns="91425" tIns="91425" rIns="91425" bIns="91425" anchor="ctr" anchorCtr="0"/>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a:endParaRPr/>
          </a:p>
        </p:txBody>
      </p:sp>
      <p:sp>
        <p:nvSpPr>
          <p:cNvPr id="45" name="Shape 45"/>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accent1"/>
                </a:solidFill>
              </a:rPr>
              <a:t>‹#›</a:t>
            </a:fld>
            <a:endParaRPr lang="en">
              <a:solidFill>
                <a:schemeClr val="accen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8" name="Shape 48"/>
          <p:cNvSpPr txBox="1">
            <a:spLocks noGrp="1"/>
          </p:cNvSpPr>
          <p:nvPr>
            <p:ph type="sldNum" idx="12"/>
          </p:nvPr>
        </p:nvSpPr>
        <p:spPr>
          <a:xfrm>
            <a:off x="8472457" y="4663216"/>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613200"/>
          </a:xfrm>
          <a:prstGeom prst="rect">
            <a:avLst/>
          </a:prstGeom>
          <a:noFill/>
          <a:ln>
            <a:noFill/>
          </a:ln>
        </p:spPr>
        <p:txBody>
          <a:bodyPr lIns="91425" tIns="91425" rIns="91425" bIns="91425" anchor="t" anchorCtr="0"/>
          <a:lstStyle>
            <a:lvl1pPr lvl="0">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1pPr>
            <a:lvl2pPr lvl="1">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2pPr>
            <a:lvl3pPr lvl="2">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3pPr>
            <a:lvl4pPr lvl="3">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4pPr>
            <a:lvl5pPr lvl="4">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5pPr>
            <a:lvl6pPr lvl="5">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6pPr>
            <a:lvl7pPr lvl="6">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7pPr>
            <a:lvl8pPr lvl="7">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8pPr>
            <a:lvl9pPr lvl="8">
              <a:spcBef>
                <a:spcPts val="0"/>
              </a:spcBef>
              <a:buClr>
                <a:schemeClr val="dk1"/>
              </a:buClr>
              <a:buSzPct val="100000"/>
              <a:buFont typeface="Old Standard TT"/>
              <a:buNone/>
              <a:defRPr sz="3000">
                <a:solidFill>
                  <a:schemeClr val="dk1"/>
                </a:solidFill>
                <a:latin typeface="Old Standard TT"/>
                <a:ea typeface="Old Standard TT"/>
                <a:cs typeface="Old Standard TT"/>
                <a:sym typeface="Old Standard TT"/>
              </a:defRPr>
            </a:lvl9pPr>
          </a:lstStyle>
          <a:p>
            <a:endParaRPr/>
          </a:p>
        </p:txBody>
      </p:sp>
      <p:sp>
        <p:nvSpPr>
          <p:cNvPr id="7" name="Shape 7"/>
          <p:cNvSpPr txBox="1">
            <a:spLocks noGrp="1"/>
          </p:cNvSpPr>
          <p:nvPr>
            <p:ph type="body" idx="1"/>
          </p:nvPr>
        </p:nvSpPr>
        <p:spPr>
          <a:xfrm>
            <a:off x="311700" y="1171600"/>
            <a:ext cx="8520600" cy="3397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ld Standard TT"/>
              <a:defRPr sz="1800">
                <a:solidFill>
                  <a:schemeClr val="dk1"/>
                </a:solidFill>
                <a:latin typeface="Old Standard TT"/>
                <a:ea typeface="Old Standard TT"/>
                <a:cs typeface="Old Standard TT"/>
                <a:sym typeface="Old Standard TT"/>
              </a:defRPr>
            </a:lvl1pPr>
            <a:lvl2pPr lvl="1">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2pPr>
            <a:lvl3pPr lvl="2">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3pPr>
            <a:lvl4pPr lvl="3">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4pPr>
            <a:lvl5pPr lvl="4">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5pPr>
            <a:lvl6pPr lvl="5">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6pPr>
            <a:lvl7pPr lvl="6">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7pPr>
            <a:lvl8pPr lvl="7">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8pPr>
            <a:lvl9pPr lvl="8">
              <a:lnSpc>
                <a:spcPct val="115000"/>
              </a:lnSpc>
              <a:spcBef>
                <a:spcPts val="0"/>
              </a:spcBef>
              <a:spcAft>
                <a:spcPts val="1600"/>
              </a:spcAft>
              <a:buClr>
                <a:schemeClr val="dk1"/>
              </a:buClr>
              <a:buFont typeface="Old Standard TT"/>
              <a:defRPr>
                <a:solidFill>
                  <a:schemeClr val="dk1"/>
                </a:solidFill>
                <a:latin typeface="Old Standard TT"/>
                <a:ea typeface="Old Standard TT"/>
                <a:cs typeface="Old Standard TT"/>
                <a:sym typeface="Old Standard TT"/>
              </a:defRPr>
            </a:lvl9pPr>
          </a:lstStyle>
          <a:p>
            <a:endParaRPr/>
          </a:p>
        </p:txBody>
      </p:sp>
      <p:sp>
        <p:nvSpPr>
          <p:cNvPr id="8" name="Shape 8"/>
          <p:cNvSpPr txBox="1">
            <a:spLocks noGrp="1"/>
          </p:cNvSpPr>
          <p:nvPr>
            <p:ph type="sldNum" idx="12"/>
          </p:nvPr>
        </p:nvSpPr>
        <p:spPr>
          <a:xfrm>
            <a:off x="8472457" y="4663216"/>
            <a:ext cx="548700"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Old Standard TT"/>
                <a:ea typeface="Old Standard TT"/>
                <a:cs typeface="Old Standard TT"/>
                <a:sym typeface="Old Standard TT"/>
              </a:rPr>
              <a:t>‹#›</a:t>
            </a:fld>
            <a:endParaRPr lang="en" sz="1000">
              <a:solidFill>
                <a:schemeClr val="dk1"/>
              </a:solidFill>
              <a:latin typeface="Old Standard TT"/>
              <a:ea typeface="Old Standard TT"/>
              <a:cs typeface="Old Standard TT"/>
              <a:sym typeface="Old Standard TT"/>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7.xml"/><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9.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3.xml"/><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9.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5.xml"/><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311700" y="503571"/>
            <a:ext cx="8520599" cy="1206900"/>
          </a:xfrm>
          <a:prstGeom prst="rect">
            <a:avLst/>
          </a:prstGeom>
        </p:spPr>
        <p:txBody>
          <a:bodyPr lIns="91425" tIns="91425" rIns="91425" bIns="91425" anchor="b" anchorCtr="0">
            <a:noAutofit/>
          </a:bodyPr>
          <a:lstStyle/>
          <a:p>
            <a:pPr lvl="0">
              <a:spcBef>
                <a:spcPts val="0"/>
              </a:spcBef>
              <a:buNone/>
            </a:pPr>
            <a:r>
              <a:rPr lang="en"/>
              <a:t>Chapter XII Module 65</a:t>
            </a:r>
          </a:p>
        </p:txBody>
      </p:sp>
      <p:sp>
        <p:nvSpPr>
          <p:cNvPr id="60" name="Shape 60"/>
          <p:cNvSpPr txBox="1">
            <a:spLocks noGrp="1"/>
          </p:cNvSpPr>
          <p:nvPr>
            <p:ph type="subTitle" idx="1"/>
          </p:nvPr>
        </p:nvSpPr>
        <p:spPr>
          <a:xfrm>
            <a:off x="311700" y="2012490"/>
            <a:ext cx="8520599" cy="1684800"/>
          </a:xfrm>
          <a:prstGeom prst="rect">
            <a:avLst/>
          </a:prstGeom>
        </p:spPr>
        <p:txBody>
          <a:bodyPr lIns="91425" tIns="91425" rIns="91425" bIns="91425" anchor="t" anchorCtr="0">
            <a:noAutofit/>
          </a:bodyPr>
          <a:lstStyle/>
          <a:p>
            <a:pPr lvl="0">
              <a:spcBef>
                <a:spcPts val="0"/>
              </a:spcBef>
              <a:buNone/>
            </a:pPr>
            <a:r>
              <a:rPr lang="en"/>
              <a:t>Introduction to Psychological Disorders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Medical model cont. </a:t>
            </a:r>
          </a:p>
        </p:txBody>
      </p:sp>
      <p:sp>
        <p:nvSpPr>
          <p:cNvPr id="109" name="Shape 10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Mental illness - psychopathology </a:t>
            </a:r>
          </a:p>
          <a:p>
            <a:pPr lvl="0" rtl="0">
              <a:spcBef>
                <a:spcPts val="0"/>
              </a:spcBef>
              <a:buNone/>
            </a:pPr>
            <a:r>
              <a:rPr lang="en"/>
              <a:t>A mental illness needs to be diagnosed on the basis of its symptoms and trated through therapy.</a:t>
            </a:r>
          </a:p>
          <a:p>
            <a:pPr lvl="0" rtl="0">
              <a:spcBef>
                <a:spcPts val="0"/>
              </a:spcBef>
              <a:buNone/>
            </a:pPr>
            <a:r>
              <a:rPr lang="en"/>
              <a:t>Chronic, traumatic stress contributes to psychological disorders as well as biochemistry and abnormalities in the brain </a:t>
            </a:r>
          </a:p>
          <a:p>
            <a:pPr lvl="0">
              <a:spcBef>
                <a:spcPts val="0"/>
              </a:spcBef>
              <a:buNone/>
            </a:pPr>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Biopsychosocial approach </a:t>
            </a:r>
          </a:p>
        </p:txBody>
      </p:sp>
      <p:sp>
        <p:nvSpPr>
          <p:cNvPr id="115" name="Shape 11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All behavior arises from the introduction of nature ( genetic and physiological factors) and nurture (past and present experience) </a:t>
            </a:r>
          </a:p>
          <a:p>
            <a:pPr lvl="0">
              <a:spcBef>
                <a:spcPts val="0"/>
              </a:spcBef>
              <a:buNone/>
            </a:pPr>
            <a:r>
              <a:rPr lang="en"/>
              <a:t>Psychology studies how biological, psychological, and social-cultural factors interact to make a specific psychological disorder.</a:t>
            </a:r>
          </a:p>
        </p:txBody>
      </p:sp>
      <p:pic>
        <p:nvPicPr>
          <p:cNvPr id="116" name="Shape 116"/>
          <p:cNvPicPr preferRelativeResize="0"/>
          <p:nvPr/>
        </p:nvPicPr>
        <p:blipFill>
          <a:blip r:embed="rId3">
            <a:alphaModFix/>
          </a:blip>
          <a:stretch>
            <a:fillRect/>
          </a:stretch>
        </p:blipFill>
        <p:spPr>
          <a:xfrm>
            <a:off x="2393025" y="2710750"/>
            <a:ext cx="4408700" cy="235405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Biopsychosocial Approach</a:t>
            </a:r>
          </a:p>
        </p:txBody>
      </p:sp>
      <p:sp>
        <p:nvSpPr>
          <p:cNvPr id="122" name="Shape 122"/>
          <p:cNvSpPr txBox="1">
            <a:spLocks noGrp="1"/>
          </p:cNvSpPr>
          <p:nvPr>
            <p:ph type="body" idx="1"/>
          </p:nvPr>
        </p:nvSpPr>
        <p:spPr>
          <a:xfrm>
            <a:off x="381200" y="1410650"/>
            <a:ext cx="8520600" cy="3416400"/>
          </a:xfrm>
          <a:prstGeom prst="rect">
            <a:avLst/>
          </a:prstGeom>
        </p:spPr>
        <p:txBody>
          <a:bodyPr lIns="91425" tIns="91425" rIns="91425" bIns="91425" anchor="t" anchorCtr="0">
            <a:noAutofit/>
          </a:bodyPr>
          <a:lstStyle/>
          <a:p>
            <a:pPr lvl="0" rtl="0">
              <a:spcBef>
                <a:spcPts val="0"/>
              </a:spcBef>
              <a:buNone/>
            </a:pPr>
            <a:r>
              <a:rPr lang="en"/>
              <a:t>This approach recognizes that mind and body are inseparable. </a:t>
            </a:r>
          </a:p>
          <a:p>
            <a:pPr lvl="0" rtl="0">
              <a:spcBef>
                <a:spcPts val="0"/>
              </a:spcBef>
              <a:buNone/>
            </a:pPr>
            <a:r>
              <a:rPr lang="en"/>
              <a:t>Negative emotions can contribute to physical illness and physical abnormalities can contribute to negative emotions. </a:t>
            </a:r>
          </a:p>
          <a:p>
            <a:pPr lvl="0">
              <a:spcBef>
                <a:spcPts val="0"/>
              </a:spcBef>
              <a:buNone/>
            </a:pPr>
            <a:r>
              <a:rPr lang="en"/>
              <a:t>It is said that we are mind embodied and socially embedded</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endParaRPr/>
          </a:p>
        </p:txBody>
      </p:sp>
      <p:sp>
        <p:nvSpPr>
          <p:cNvPr id="128" name="Shape 12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algn="ctr">
              <a:spcBef>
                <a:spcPts val="0"/>
              </a:spcBef>
              <a:buNone/>
            </a:pPr>
            <a:r>
              <a:rPr lang="en" sz="3600"/>
              <a:t>Classifying Psychological Disorders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Shape 13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Let's Classify Psychological Disorders</a:t>
            </a:r>
          </a:p>
        </p:txBody>
      </p:sp>
      <p:sp>
        <p:nvSpPr>
          <p:cNvPr id="134" name="Shape 134"/>
          <p:cNvSpPr txBox="1">
            <a:spLocks noGrp="1"/>
          </p:cNvSpPr>
          <p:nvPr>
            <p:ph type="body" idx="1"/>
          </p:nvPr>
        </p:nvSpPr>
        <p:spPr>
          <a:xfrm>
            <a:off x="311700" y="1152475"/>
            <a:ext cx="8520600" cy="3941400"/>
          </a:xfrm>
          <a:prstGeom prst="rect">
            <a:avLst/>
          </a:prstGeom>
        </p:spPr>
        <p:txBody>
          <a:bodyPr lIns="91425" tIns="91425" rIns="91425" bIns="91425" anchor="t" anchorCtr="0">
            <a:noAutofit/>
          </a:bodyPr>
          <a:lstStyle/>
          <a:p>
            <a:pPr lvl="0" rtl="0">
              <a:spcBef>
                <a:spcPts val="0"/>
              </a:spcBef>
              <a:buNone/>
            </a:pPr>
            <a:r>
              <a:rPr lang="en"/>
              <a:t>Classification creates order. In psychology classification orders and describes symptoms. </a:t>
            </a:r>
          </a:p>
          <a:p>
            <a:pPr lvl="0" rtl="0">
              <a:spcBef>
                <a:spcPts val="0"/>
              </a:spcBef>
              <a:buNone/>
            </a:pPr>
            <a:r>
              <a:rPr lang="en"/>
              <a:t>Diagnostic classification aims to predict its future course, imply appropriate treatment, and stimulate research into its causes. </a:t>
            </a:r>
          </a:p>
          <a:p>
            <a:pPr lvl="0" rtl="0">
              <a:spcBef>
                <a:spcPts val="0"/>
              </a:spcBef>
              <a:buNone/>
            </a:pPr>
            <a:r>
              <a:rPr lang="en"/>
              <a:t>In order to study any disorder it has to have a name and it has to be described. </a:t>
            </a:r>
          </a:p>
          <a:p>
            <a:pPr lvl="0" rtl="0">
              <a:spcBef>
                <a:spcPts val="0"/>
              </a:spcBef>
              <a:buNone/>
            </a:pPr>
            <a:r>
              <a:rPr lang="en"/>
              <a:t>The commonly used system for naming, describing, and estimating how often it occurs is the American Psychiatric Association 2013 Diagnostic and Statistical Manual of Mental Disorders. Also known as DSM-5. </a:t>
            </a:r>
          </a:p>
          <a:p>
            <a:pPr lvl="0" rtl="0">
              <a:spcBef>
                <a:spcPts val="0"/>
              </a:spcBef>
              <a:buClr>
                <a:schemeClr val="dk1"/>
              </a:buClr>
              <a:buSzPct val="61111"/>
              <a:buFont typeface="Arial"/>
              <a:buNone/>
            </a:pPr>
            <a:endParaRPr/>
          </a:p>
          <a:p>
            <a:pPr lvl="0">
              <a:spcBef>
                <a:spcPts val="0"/>
              </a:spcBef>
              <a:buNone/>
            </a:pP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Criteria in the DSM-5</a:t>
            </a:r>
          </a:p>
        </p:txBody>
      </p:sp>
      <p:sp>
        <p:nvSpPr>
          <p:cNvPr id="140" name="Shape 14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har char="●"/>
            </a:pPr>
            <a:r>
              <a:rPr lang="en"/>
              <a:t>dissatisfied with sleep quantity or quality</a:t>
            </a:r>
          </a:p>
          <a:p>
            <a:pPr marL="457200" lvl="0" indent="-228600" rtl="0">
              <a:spcBef>
                <a:spcPts val="0"/>
              </a:spcBef>
              <a:buChar char="●"/>
            </a:pPr>
            <a:r>
              <a:rPr lang="en"/>
              <a:t>sleep disturbance causes distress or impairment in everyday functioning </a:t>
            </a:r>
          </a:p>
          <a:p>
            <a:pPr marL="457200" lvl="0" indent="-228600" rtl="0">
              <a:spcBef>
                <a:spcPts val="0"/>
              </a:spcBef>
              <a:buChar char="●"/>
            </a:pPr>
            <a:r>
              <a:rPr lang="en"/>
              <a:t>occurs at least three nights per week</a:t>
            </a:r>
          </a:p>
          <a:p>
            <a:pPr marL="457200" lvl="0" indent="-228600" rtl="0">
              <a:spcBef>
                <a:spcPts val="0"/>
              </a:spcBef>
              <a:buChar char="●"/>
            </a:pPr>
            <a:r>
              <a:rPr lang="en"/>
              <a:t>present for at least three months</a:t>
            </a:r>
          </a:p>
          <a:p>
            <a:pPr marL="457200" lvl="0" indent="-228600" rtl="0">
              <a:spcBef>
                <a:spcPts val="0"/>
              </a:spcBef>
              <a:buChar char="●"/>
            </a:pPr>
            <a:r>
              <a:rPr lang="en"/>
              <a:t>occurs despite adequate opportunity for sleep</a:t>
            </a:r>
          </a:p>
          <a:p>
            <a:pPr marL="457200" lvl="0" indent="-228600" rtl="0">
              <a:spcBef>
                <a:spcPts val="0"/>
              </a:spcBef>
              <a:buChar char="●"/>
            </a:pPr>
            <a:r>
              <a:rPr lang="en"/>
              <a:t>is not explained by another sleep disorder (such as narcolepsy) </a:t>
            </a:r>
          </a:p>
          <a:p>
            <a:pPr marL="457200" lvl="0" indent="-228600" rtl="0">
              <a:spcBef>
                <a:spcPts val="0"/>
              </a:spcBef>
              <a:buChar char="●"/>
            </a:pPr>
            <a:r>
              <a:rPr lang="en"/>
              <a:t>is not caused by substance use or abuse</a:t>
            </a:r>
          </a:p>
          <a:p>
            <a:pPr marL="457200" lvl="0" indent="-228600">
              <a:spcBef>
                <a:spcPts val="0"/>
              </a:spcBef>
              <a:buChar char="●"/>
            </a:pPr>
            <a:r>
              <a:rPr lang="en"/>
              <a:t>is not caused by other mental disorders or medical conditions</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Diagnostic Labels</a:t>
            </a:r>
          </a:p>
        </p:txBody>
      </p:sp>
      <p:sp>
        <p:nvSpPr>
          <p:cNvPr id="146" name="Shape 14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Diagnostic labels can change. New categories are also added. </a:t>
            </a:r>
          </a:p>
          <a:p>
            <a:pPr lvl="0" rtl="0">
              <a:spcBef>
                <a:spcPts val="0"/>
              </a:spcBef>
              <a:buNone/>
            </a:pPr>
            <a:r>
              <a:rPr lang="en"/>
              <a:t>Example: Autism and Asperger’s syndrome are no longer included. Both have been combined into the “ Autism spectrum disorder.” Mental retardation has now become intellectual disability. </a:t>
            </a:r>
          </a:p>
          <a:p>
            <a:pPr lvl="0" rtl="0">
              <a:spcBef>
                <a:spcPts val="0"/>
              </a:spcBef>
              <a:buNone/>
            </a:pPr>
            <a:r>
              <a:rPr lang="en"/>
              <a:t>Some of the new categories that have been added are “hoarding disorder” and “binge-eating disorder.”</a:t>
            </a:r>
          </a:p>
          <a:p>
            <a:pPr lvl="0" rtl="0">
              <a:spcBef>
                <a:spcPts val="0"/>
              </a:spcBef>
              <a:buClr>
                <a:schemeClr val="dk1"/>
              </a:buClr>
              <a:buSzPct val="61111"/>
              <a:buFont typeface="Arial"/>
              <a:buNone/>
            </a:pPr>
            <a:r>
              <a:rPr lang="en"/>
              <a:t>“Disruptive mood dysregulation disorder” is a new DSM-5 diagnosis for children ho seem to show a persistent irritability and frequent episodes of behavior outbursts three or more times a week for over a year. </a:t>
            </a:r>
          </a:p>
          <a:p>
            <a:pPr lvl="0">
              <a:spcBef>
                <a:spcPts val="0"/>
              </a:spcBef>
              <a:buNone/>
            </a:pP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Criticism of DSM</a:t>
            </a:r>
          </a:p>
        </p:txBody>
      </p:sp>
      <p:sp>
        <p:nvSpPr>
          <p:cNvPr id="152" name="Shape 15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Critics say that the DSM casts too wide a net and it brings almost any kind of behavior within the compass of psychiatry. </a:t>
            </a:r>
          </a:p>
          <a:p>
            <a:pPr lvl="0" rtl="0">
              <a:spcBef>
                <a:spcPts val="0"/>
              </a:spcBef>
              <a:buNone/>
            </a:pPr>
            <a:r>
              <a:rPr lang="en"/>
              <a:t>Some people worry that the DSM-5 will extend the pathologizing of everyday life. </a:t>
            </a:r>
          </a:p>
          <a:p>
            <a:pPr lvl="0" rtl="0">
              <a:spcBef>
                <a:spcPts val="0"/>
              </a:spcBef>
              <a:buNone/>
            </a:pPr>
            <a:r>
              <a:rPr lang="en"/>
              <a:t>For example, a common misconception about being rambunctious is that you then have ADHD.</a:t>
            </a:r>
          </a:p>
          <a:p>
            <a:pPr lvl="0">
              <a:spcBef>
                <a:spcPts val="0"/>
              </a:spcBef>
              <a:buNone/>
            </a:pPr>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David Rosenhan</a:t>
            </a:r>
          </a:p>
        </p:txBody>
      </p:sp>
      <p:sp>
        <p:nvSpPr>
          <p:cNvPr id="158" name="Shape 15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David Rosenhan and seven other people went to hospital admissions offices and complained about hearing voices.</a:t>
            </a:r>
          </a:p>
          <a:p>
            <a:pPr lvl="0" rtl="0">
              <a:spcBef>
                <a:spcPts val="0"/>
              </a:spcBef>
              <a:buNone/>
            </a:pPr>
            <a:r>
              <a:rPr lang="en"/>
              <a:t>They all answered questions truthfully and all eight people were misdiagnosed with disorders. </a:t>
            </a:r>
          </a:p>
          <a:p>
            <a:pPr lvl="0" rtl="0">
              <a:spcBef>
                <a:spcPts val="0"/>
              </a:spcBef>
              <a:buNone/>
            </a:pPr>
            <a:r>
              <a:rPr lang="en"/>
              <a:t>Until they were released none of the patients had further symptoms. </a:t>
            </a:r>
          </a:p>
          <a:p>
            <a:pPr lvl="0" rtl="0">
              <a:spcBef>
                <a:spcPts val="0"/>
              </a:spcBef>
              <a:buNone/>
            </a:pPr>
            <a:r>
              <a:rPr lang="en"/>
              <a:t>After looking deeper and looking into their life histories, clinicians were able to “discover” the cause of their disorders, like reacting with mixed emotions toward a parent.</a:t>
            </a:r>
          </a:p>
          <a:p>
            <a:pPr lvl="0" rtl="0">
              <a:spcBef>
                <a:spcPts val="0"/>
              </a:spcBef>
              <a:buNone/>
            </a:pPr>
            <a:r>
              <a:rPr lang="en"/>
              <a:t>https://www.youtube.com/watch?v=wuhJ-GkRRQc</a:t>
            </a:r>
          </a:p>
          <a:p>
            <a:pPr lvl="0">
              <a:spcBef>
                <a:spcPts val="0"/>
              </a:spcBef>
              <a:buNone/>
            </a:pPr>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Shape 16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David Rosenhan</a:t>
            </a:r>
          </a:p>
        </p:txBody>
      </p:sp>
      <p:sp>
        <p:nvSpPr>
          <p:cNvPr id="164" name="Shape 164"/>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algn="ctr" rtl="0">
              <a:spcBef>
                <a:spcPts val="0"/>
              </a:spcBef>
              <a:buNone/>
            </a:pPr>
            <a:r>
              <a:rPr lang="en"/>
              <a:t>Labels Matter</a:t>
            </a:r>
          </a:p>
          <a:p>
            <a:pPr lvl="0" rtl="0">
              <a:spcBef>
                <a:spcPts val="0"/>
              </a:spcBef>
              <a:buNone/>
            </a:pPr>
            <a:r>
              <a:rPr lang="en"/>
              <a:t>Those who were told that Rosenhan and the others were job applicants perceived the patients as normal. </a:t>
            </a:r>
          </a:p>
          <a:p>
            <a:pPr lvl="0" rtl="0">
              <a:spcBef>
                <a:spcPts val="0"/>
              </a:spcBef>
              <a:buNone/>
            </a:pPr>
            <a:r>
              <a:rPr lang="en"/>
              <a:t>Those who were told that they were watching psychiatric or cancer patients perceived them as different from most people</a:t>
            </a:r>
          </a:p>
          <a:p>
            <a:pPr lvl="0" rtl="0">
              <a:spcBef>
                <a:spcPts val="0"/>
              </a:spcBef>
              <a:buNone/>
            </a:pPr>
            <a:r>
              <a:rPr lang="en"/>
              <a:t>Therapists who thought the patients were psychiatric patients perceived them as “frightened of his own aggressive impulses”</a:t>
            </a:r>
          </a:p>
          <a:p>
            <a:pPr lvl="0">
              <a:spcBef>
                <a:spcPts val="0"/>
              </a:spcBef>
              <a:buNone/>
            </a:pP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ctrTitle"/>
          </p:nvPr>
        </p:nvSpPr>
        <p:spPr>
          <a:xfrm>
            <a:off x="285200" y="237775"/>
            <a:ext cx="8118600" cy="1522800"/>
          </a:xfrm>
          <a:prstGeom prst="rect">
            <a:avLst/>
          </a:prstGeom>
        </p:spPr>
        <p:txBody>
          <a:bodyPr lIns="91425" tIns="91425" rIns="91425" bIns="91425" anchor="b" anchorCtr="0">
            <a:noAutofit/>
          </a:bodyPr>
          <a:lstStyle/>
          <a:p>
            <a:pPr lvl="0">
              <a:spcBef>
                <a:spcPts val="0"/>
              </a:spcBef>
              <a:buNone/>
            </a:pPr>
            <a:r>
              <a:rPr lang="en"/>
              <a:t>Module Learning Objectives</a:t>
            </a:r>
          </a:p>
        </p:txBody>
      </p:sp>
      <p:sp>
        <p:nvSpPr>
          <p:cNvPr id="66" name="Shape 66"/>
          <p:cNvSpPr txBox="1">
            <a:spLocks noGrp="1"/>
          </p:cNvSpPr>
          <p:nvPr>
            <p:ph type="subTitle" idx="1"/>
          </p:nvPr>
        </p:nvSpPr>
        <p:spPr>
          <a:xfrm>
            <a:off x="202200" y="1950542"/>
            <a:ext cx="8118600" cy="2055599"/>
          </a:xfrm>
          <a:prstGeom prst="rect">
            <a:avLst/>
          </a:prstGeom>
        </p:spPr>
        <p:txBody>
          <a:bodyPr lIns="91425" tIns="91425" rIns="91425" bIns="91425" anchor="t" anchorCtr="0">
            <a:noAutofit/>
          </a:bodyPr>
          <a:lstStyle/>
          <a:p>
            <a:pPr lvl="0" rtl="0">
              <a:spcBef>
                <a:spcPts val="0"/>
              </a:spcBef>
              <a:buNone/>
            </a:pPr>
            <a:r>
              <a:rPr lang="en" sz="1800"/>
              <a:t>65-1 Discuss how we draw the line between normality and disorder.</a:t>
            </a:r>
          </a:p>
          <a:p>
            <a:pPr lvl="0" rtl="0">
              <a:spcBef>
                <a:spcPts val="0"/>
              </a:spcBef>
              <a:buNone/>
            </a:pPr>
            <a:r>
              <a:rPr lang="en" sz="1800"/>
              <a:t>65-2 Discuss the controversy over the diagnosis of attention deficit/hyperactivity disorder.</a:t>
            </a:r>
          </a:p>
          <a:p>
            <a:pPr lvl="0" rtl="0">
              <a:spcBef>
                <a:spcPts val="0"/>
              </a:spcBef>
              <a:buNone/>
            </a:pPr>
            <a:r>
              <a:rPr lang="en" sz="1800"/>
              <a:t>65-3 Contrast the Medical Model with the biopsychosocial approach to psychological disorders</a:t>
            </a:r>
          </a:p>
          <a:p>
            <a:pPr lvl="0" rtl="0">
              <a:spcBef>
                <a:spcPts val="0"/>
              </a:spcBef>
              <a:buNone/>
            </a:pPr>
            <a:r>
              <a:rPr lang="en" sz="1800"/>
              <a:t>65-4 Describe how and why clinicians classify psychological disorders</a:t>
            </a:r>
          </a:p>
          <a:p>
            <a:pPr lvl="0" rtl="0">
              <a:spcBef>
                <a:spcPts val="0"/>
              </a:spcBef>
              <a:buNone/>
            </a:pPr>
            <a:r>
              <a:rPr lang="en" sz="1800"/>
              <a:t>65-5 Explain why some psychologists criticize the use of diagnostic labels</a:t>
            </a:r>
          </a:p>
          <a:p>
            <a:pPr lvl="0">
              <a:spcBef>
                <a:spcPts val="0"/>
              </a:spcBef>
              <a:buNone/>
            </a:pPr>
            <a:r>
              <a:rPr lang="en" sz="1800"/>
              <a:t>65-6 Discuss the prevalence of psychological disorders, and summarize the findings on the link between poverty and serious psychological disorders.</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Shape 16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Preconception can stigmatize</a:t>
            </a:r>
          </a:p>
        </p:txBody>
      </p:sp>
      <p:sp>
        <p:nvSpPr>
          <p:cNvPr id="170" name="Shape 17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America has demonstrated the stigmatizing power.</a:t>
            </a:r>
          </a:p>
          <a:p>
            <a:pPr lvl="0" rtl="0">
              <a:spcBef>
                <a:spcPts val="0"/>
              </a:spcBef>
              <a:buNone/>
            </a:pPr>
            <a:r>
              <a:rPr lang="en"/>
              <a:t>Getting a job can be hard for someone who just got released from a mental hospital.</a:t>
            </a:r>
          </a:p>
          <a:p>
            <a:pPr lvl="0">
              <a:spcBef>
                <a:spcPts val="0"/>
              </a:spcBef>
              <a:buNone/>
            </a:pPr>
            <a:r>
              <a:rPr lang="en"/>
              <a:t>People are starting to realize that psychological disorders are diseases of the brain and not failures of character. The stigma seems to be lifting. </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Stereotypes</a:t>
            </a:r>
          </a:p>
        </p:txBody>
      </p:sp>
      <p:sp>
        <p:nvSpPr>
          <p:cNvPr id="176" name="Shape 17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a:t>Labels create preconceptions that guide our perceptions and our interpretations.</a:t>
            </a:r>
          </a:p>
          <a:p>
            <a:pPr lvl="0" rtl="0">
              <a:spcBef>
                <a:spcPts val="0"/>
              </a:spcBef>
              <a:buNone/>
            </a:pPr>
            <a:r>
              <a:rPr lang="en"/>
              <a:t>Stereotypes linger in media portrayals of psychological disorders. </a:t>
            </a:r>
          </a:p>
          <a:p>
            <a:pPr lvl="0" rtl="0">
              <a:spcBef>
                <a:spcPts val="0"/>
              </a:spcBef>
              <a:buNone/>
            </a:pPr>
            <a:r>
              <a:rPr lang="en"/>
              <a:t>People with disorders are portrayed as objects of humor, as homicidal maniacs, and even as freaks. </a:t>
            </a:r>
          </a:p>
          <a:p>
            <a:pPr lvl="0">
              <a:spcBef>
                <a:spcPts val="0"/>
              </a:spcBef>
              <a:buNone/>
            </a:pPr>
            <a:r>
              <a:rPr lang="en"/>
              <a:t>https://www.youtube.com/watch?v=fPJgkSkUN7g</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Rates of psychological disorders</a:t>
            </a:r>
          </a:p>
        </p:txBody>
      </p:sp>
      <p:sp>
        <p:nvSpPr>
          <p:cNvPr id="182" name="Shape 18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The U.S. National Institute of Mental Health estimates that 26% of adult Americans “suffer from a diagnosable mental disorder. </a:t>
            </a:r>
          </a:p>
          <a:p>
            <a:pPr lvl="0" rtl="0">
              <a:spcBef>
                <a:spcPts val="0"/>
              </a:spcBef>
              <a:buNone/>
            </a:pPr>
            <a:r>
              <a:rPr lang="en"/>
              <a:t>People who have recently immigrated from Mexico, Mexican- Americans born in the U.S. are at greater risk of mental disorder. </a:t>
            </a:r>
          </a:p>
          <a:p>
            <a:pPr lvl="0">
              <a:spcBef>
                <a:spcPts val="0"/>
              </a:spcBef>
              <a:buNone/>
            </a:pPr>
            <a:r>
              <a:rPr lang="en"/>
              <a:t>It's the phenomenon that's known as the immigrant paradox</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endParaRPr/>
          </a:p>
        </p:txBody>
      </p:sp>
      <p:sp>
        <p:nvSpPr>
          <p:cNvPr id="188" name="Shape 18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a:spcBef>
                <a:spcPts val="0"/>
              </a:spcBef>
              <a:buNone/>
            </a:pPr>
            <a:endParaRPr/>
          </a:p>
        </p:txBody>
      </p:sp>
      <p:pic>
        <p:nvPicPr>
          <p:cNvPr id="189" name="Shape 189"/>
          <p:cNvPicPr preferRelativeResize="0"/>
          <p:nvPr/>
        </p:nvPicPr>
        <p:blipFill>
          <a:blip r:embed="rId3">
            <a:alphaModFix/>
          </a:blip>
          <a:stretch>
            <a:fillRect/>
          </a:stretch>
        </p:blipFill>
        <p:spPr>
          <a:xfrm>
            <a:off x="1688652" y="504249"/>
            <a:ext cx="5413600" cy="4064625"/>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Who is Most Vulnerable to Mental Disorders?</a:t>
            </a:r>
          </a:p>
        </p:txBody>
      </p:sp>
      <p:sp>
        <p:nvSpPr>
          <p:cNvPr id="195" name="Shape 19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The answer varies with the disorder.</a:t>
            </a:r>
          </a:p>
          <a:p>
            <a:pPr lvl="0" rtl="0">
              <a:spcBef>
                <a:spcPts val="0"/>
              </a:spcBef>
              <a:buNone/>
            </a:pPr>
            <a:r>
              <a:rPr lang="en"/>
              <a:t>Disorders usually strike by early adulthood.</a:t>
            </a:r>
          </a:p>
          <a:p>
            <a:pPr lvl="0" rtl="0">
              <a:spcBef>
                <a:spcPts val="0"/>
              </a:spcBef>
              <a:buNone/>
            </a:pPr>
            <a:r>
              <a:rPr lang="en"/>
              <a:t> Symptoms of antisocial personality disorder are the one of the earliest to appear around the age of 8 and 10 </a:t>
            </a:r>
          </a:p>
          <a:p>
            <a:pPr lvl="0" rtl="0">
              <a:spcBef>
                <a:spcPts val="0"/>
              </a:spcBef>
              <a:buClr>
                <a:schemeClr val="dk1"/>
              </a:buClr>
              <a:buSzPct val="61111"/>
              <a:buFont typeface="Arial"/>
              <a:buNone/>
            </a:pPr>
            <a:r>
              <a:rPr lang="en"/>
              <a:t>Symptoms of alcohol use disorder, obbsesive-compulsive disorder, bipolar disoder, an schizophrenia appear around the age of 20.</a:t>
            </a:r>
          </a:p>
          <a:p>
            <a:pPr lvl="0" rtl="0">
              <a:spcBef>
                <a:spcPts val="0"/>
              </a:spcBef>
              <a:buClr>
                <a:schemeClr val="dk1"/>
              </a:buClr>
              <a:buSzPct val="61111"/>
              <a:buFont typeface="Arial"/>
              <a:buNone/>
            </a:pPr>
            <a:r>
              <a:rPr lang="en"/>
              <a:t>Major depression often hits around the age of 25</a:t>
            </a:r>
          </a:p>
          <a:p>
            <a:pPr lvl="0">
              <a:spcBef>
                <a:spcPts val="0"/>
              </a:spcBef>
              <a:buNone/>
            </a:pPr>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Shape 200"/>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lgn="ctr">
              <a:spcBef>
                <a:spcPts val="0"/>
              </a:spcBef>
              <a:buNone/>
            </a:pPr>
            <a:r>
              <a:rPr lang="en"/>
              <a:t>Exit Ticket</a:t>
            </a:r>
          </a:p>
        </p:txBody>
      </p:sp>
      <p:sp>
        <p:nvSpPr>
          <p:cNvPr id="201" name="Shape 201"/>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What is the commonly used system for naming and describing psychological disorders?</a:t>
            </a:r>
          </a:p>
          <a:p>
            <a:pPr lvl="0" rtl="0">
              <a:spcBef>
                <a:spcPts val="0"/>
              </a:spcBef>
              <a:buNone/>
            </a:pPr>
            <a:r>
              <a:rPr lang="en"/>
              <a:t>Name 2 categories that have been added to the DSM-5 </a:t>
            </a:r>
          </a:p>
          <a:p>
            <a:pPr lvl="0">
              <a:spcBef>
                <a:spcPts val="0"/>
              </a:spcBef>
              <a:buClr>
                <a:schemeClr val="dk1"/>
              </a:buClr>
              <a:buSzPct val="61111"/>
              <a:buFont typeface="Arial"/>
              <a:buNone/>
            </a:pPr>
            <a:r>
              <a:rPr lang="en"/>
              <a:t>Name a disorder that has been changed.</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Module 66</a:t>
            </a:r>
          </a:p>
        </p:txBody>
      </p:sp>
      <p:sp>
        <p:nvSpPr>
          <p:cNvPr id="207" name="Shape 207"/>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sz="2400"/>
              <a:t>Anxiety Disorders, Obsessive-Compulsive Disorder, and Posttraumatic Stress Disorder</a:t>
            </a:r>
          </a:p>
          <a:p>
            <a:pPr lvl="0" rtl="0">
              <a:spcBef>
                <a:spcPts val="0"/>
              </a:spcBef>
              <a:buNone/>
            </a:pPr>
            <a:endParaRPr/>
          </a:p>
          <a:p>
            <a:pPr lvl="0">
              <a:spcBef>
                <a:spcPts val="0"/>
              </a:spcBef>
              <a:buNone/>
            </a:pPr>
            <a:endParaRPr sz="2400"/>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Shape 212"/>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Module Learning Objectives</a:t>
            </a:r>
          </a:p>
        </p:txBody>
      </p:sp>
      <p:sp>
        <p:nvSpPr>
          <p:cNvPr id="213" name="Shape 213"/>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65-1 Identify the different anxiety disorders.</a:t>
            </a:r>
          </a:p>
          <a:p>
            <a:pPr lvl="0" rtl="0">
              <a:spcBef>
                <a:spcPts val="0"/>
              </a:spcBef>
              <a:buNone/>
            </a:pPr>
            <a:r>
              <a:rPr lang="en"/>
              <a:t>66-2 Describe obsessive-compulsive disorder.</a:t>
            </a:r>
          </a:p>
          <a:p>
            <a:pPr lvl="0" rtl="0">
              <a:spcBef>
                <a:spcPts val="0"/>
              </a:spcBef>
              <a:buNone/>
            </a:pPr>
            <a:r>
              <a:rPr lang="en"/>
              <a:t>66-3 Describe posttraumatic stress disorder</a:t>
            </a:r>
          </a:p>
          <a:p>
            <a:pPr lvl="0">
              <a:spcBef>
                <a:spcPts val="0"/>
              </a:spcBef>
              <a:buNone/>
            </a:pPr>
            <a:r>
              <a:rPr lang="en"/>
              <a:t>66-4 Describe how the learning and biological perspectives explain anxiety disorders, OCD, and PTSD</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ctrTitle"/>
          </p:nvPr>
        </p:nvSpPr>
        <p:spPr>
          <a:xfrm>
            <a:off x="382575" y="118900"/>
            <a:ext cx="8118600" cy="1522800"/>
          </a:xfrm>
          <a:prstGeom prst="rect">
            <a:avLst/>
          </a:prstGeom>
        </p:spPr>
        <p:txBody>
          <a:bodyPr lIns="91425" tIns="91425" rIns="91425" bIns="91425" anchor="b" anchorCtr="0">
            <a:noAutofit/>
          </a:bodyPr>
          <a:lstStyle/>
          <a:p>
            <a:pPr lvl="0">
              <a:spcBef>
                <a:spcPts val="0"/>
              </a:spcBef>
              <a:buNone/>
            </a:pPr>
            <a:r>
              <a:rPr lang="en" dirty="0"/>
              <a:t>Daily </a:t>
            </a:r>
            <a:r>
              <a:rPr lang="en" dirty="0" smtClean="0"/>
              <a:t>Drill                      3/16/16</a:t>
            </a:r>
            <a:endParaRPr lang="en" dirty="0"/>
          </a:p>
        </p:txBody>
      </p:sp>
      <p:sp>
        <p:nvSpPr>
          <p:cNvPr id="219" name="Shape 219"/>
          <p:cNvSpPr txBox="1">
            <a:spLocks noGrp="1"/>
          </p:cNvSpPr>
          <p:nvPr>
            <p:ph type="subTitle" idx="1"/>
          </p:nvPr>
        </p:nvSpPr>
        <p:spPr>
          <a:xfrm>
            <a:off x="512700" y="1869025"/>
            <a:ext cx="8118600" cy="2685300"/>
          </a:xfrm>
          <a:prstGeom prst="rect">
            <a:avLst/>
          </a:prstGeom>
        </p:spPr>
        <p:txBody>
          <a:bodyPr lIns="91425" tIns="91425" rIns="91425" bIns="91425" anchor="t" anchorCtr="0">
            <a:noAutofit/>
          </a:bodyPr>
          <a:lstStyle/>
          <a:p>
            <a:pPr lvl="0" rtl="0">
              <a:spcBef>
                <a:spcPts val="0"/>
              </a:spcBef>
              <a:buNone/>
            </a:pPr>
            <a:r>
              <a:rPr lang="en" dirty="0"/>
              <a:t>SWBAT understand different disorders</a:t>
            </a:r>
          </a:p>
          <a:p>
            <a:pPr lvl="0" rtl="0">
              <a:spcBef>
                <a:spcPts val="0"/>
              </a:spcBef>
              <a:buNone/>
            </a:pPr>
            <a:r>
              <a:rPr lang="en" dirty="0"/>
              <a:t>What is posttraumatic stress disorder</a:t>
            </a:r>
          </a:p>
          <a:p>
            <a:pPr lvl="0" rtl="0">
              <a:spcBef>
                <a:spcPts val="0"/>
              </a:spcBef>
              <a:buNone/>
            </a:pPr>
            <a:endParaRPr dirty="0"/>
          </a:p>
          <a:p>
            <a:pPr lvl="0" rtl="0">
              <a:spcBef>
                <a:spcPts val="0"/>
              </a:spcBef>
              <a:buNone/>
            </a:pPr>
            <a:r>
              <a:rPr lang="en" dirty="0" smtClean="0"/>
              <a:t> </a:t>
            </a:r>
            <a:endParaRPr lang="en" dirty="0"/>
          </a:p>
          <a:p>
            <a:pPr lvl="0">
              <a:spcBef>
                <a:spcPts val="0"/>
              </a:spcBef>
              <a:buNone/>
            </a:pPr>
            <a:endParaRPr dirty="0"/>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ctrTitle"/>
          </p:nvPr>
        </p:nvSpPr>
        <p:spPr>
          <a:xfrm>
            <a:off x="382575" y="118900"/>
            <a:ext cx="8118600" cy="1522800"/>
          </a:xfrm>
          <a:prstGeom prst="rect">
            <a:avLst/>
          </a:prstGeom>
        </p:spPr>
        <p:txBody>
          <a:bodyPr lIns="91425" tIns="91425" rIns="91425" bIns="91425" anchor="b" anchorCtr="0">
            <a:noAutofit/>
          </a:bodyPr>
          <a:lstStyle/>
          <a:p>
            <a:pPr lvl="0">
              <a:spcBef>
                <a:spcPts val="0"/>
              </a:spcBef>
              <a:buNone/>
            </a:pPr>
            <a:r>
              <a:rPr lang="en" dirty="0"/>
              <a:t>Daily </a:t>
            </a:r>
            <a:r>
              <a:rPr lang="en" dirty="0" smtClean="0"/>
              <a:t>Drill                      3/16/16</a:t>
            </a:r>
            <a:endParaRPr lang="en" dirty="0"/>
          </a:p>
        </p:txBody>
      </p:sp>
      <p:sp>
        <p:nvSpPr>
          <p:cNvPr id="219" name="Shape 219"/>
          <p:cNvSpPr txBox="1">
            <a:spLocks noGrp="1"/>
          </p:cNvSpPr>
          <p:nvPr>
            <p:ph type="subTitle" idx="1"/>
          </p:nvPr>
        </p:nvSpPr>
        <p:spPr>
          <a:xfrm>
            <a:off x="512700" y="1869025"/>
            <a:ext cx="8118600" cy="2685300"/>
          </a:xfrm>
          <a:prstGeom prst="rect">
            <a:avLst/>
          </a:prstGeom>
        </p:spPr>
        <p:txBody>
          <a:bodyPr lIns="91425" tIns="91425" rIns="91425" bIns="91425" anchor="t" anchorCtr="0">
            <a:noAutofit/>
          </a:bodyPr>
          <a:lstStyle/>
          <a:p>
            <a:pPr lvl="0" rtl="0">
              <a:spcBef>
                <a:spcPts val="0"/>
              </a:spcBef>
              <a:buNone/>
            </a:pPr>
            <a:r>
              <a:rPr lang="en"/>
              <a:t>SWBAT understand different disorders</a:t>
            </a:r>
          </a:p>
          <a:p>
            <a:pPr lvl="0" rtl="0">
              <a:spcBef>
                <a:spcPts val="0"/>
              </a:spcBef>
              <a:buNone/>
            </a:pPr>
            <a:r>
              <a:rPr lang="en"/>
              <a:t>What is posttraumatic stress disorder</a:t>
            </a:r>
          </a:p>
          <a:p>
            <a:pPr lvl="0" rtl="0">
              <a:spcBef>
                <a:spcPts val="0"/>
              </a:spcBef>
              <a:buNone/>
            </a:pPr>
            <a:endParaRPr/>
          </a:p>
          <a:p>
            <a:pPr lvl="0" rtl="0">
              <a:spcBef>
                <a:spcPts val="0"/>
              </a:spcBef>
              <a:buNone/>
            </a:pPr>
            <a:r>
              <a:rPr lang="en"/>
              <a:t>Posttraumatic stress disorder is a disorder characterized by huanting memories, nightmares, social withdrawal, jump anxiety, numbness of feeling, and/or insomnia that lingers for four weeks or more after a traumatic experience. </a:t>
            </a:r>
          </a:p>
          <a:p>
            <a:pPr lvl="0">
              <a:spcBef>
                <a:spcPts val="0"/>
              </a:spcBef>
              <a:buNone/>
            </a:pPr>
            <a:endParaRPr/>
          </a:p>
        </p:txBody>
      </p:sp>
    </p:spTree>
    <p:extLst>
      <p:ext uri="{BB962C8B-B14F-4D97-AF65-F5344CB8AC3E}">
        <p14:creationId xmlns:p14="http://schemas.microsoft.com/office/powerpoint/2010/main" val="977391057"/>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ctrTitle"/>
          </p:nvPr>
        </p:nvSpPr>
        <p:spPr>
          <a:xfrm>
            <a:off x="311700" y="328300"/>
            <a:ext cx="8520599" cy="974999"/>
          </a:xfrm>
          <a:prstGeom prst="rect">
            <a:avLst/>
          </a:prstGeom>
        </p:spPr>
        <p:txBody>
          <a:bodyPr lIns="91425" tIns="91425" rIns="91425" bIns="91425" anchor="b" anchorCtr="0">
            <a:noAutofit/>
          </a:bodyPr>
          <a:lstStyle/>
          <a:p>
            <a:pPr lvl="0">
              <a:spcBef>
                <a:spcPts val="0"/>
              </a:spcBef>
              <a:buNone/>
            </a:pPr>
            <a:r>
              <a:rPr lang="en" dirty="0"/>
              <a:t>Daily </a:t>
            </a:r>
            <a:r>
              <a:rPr lang="en" dirty="0" smtClean="0"/>
              <a:t>Drill                        3/15/16</a:t>
            </a:r>
            <a:endParaRPr lang="en" dirty="0"/>
          </a:p>
        </p:txBody>
      </p:sp>
      <p:sp>
        <p:nvSpPr>
          <p:cNvPr id="72" name="Shape 72"/>
          <p:cNvSpPr txBox="1">
            <a:spLocks noGrp="1"/>
          </p:cNvSpPr>
          <p:nvPr>
            <p:ph type="subTitle" idx="1"/>
          </p:nvPr>
        </p:nvSpPr>
        <p:spPr>
          <a:xfrm>
            <a:off x="311700" y="1173950"/>
            <a:ext cx="8520599" cy="3919799"/>
          </a:xfrm>
          <a:prstGeom prst="rect">
            <a:avLst/>
          </a:prstGeom>
        </p:spPr>
        <p:txBody>
          <a:bodyPr lIns="91425" tIns="91425" rIns="91425" bIns="91425" anchor="t" anchorCtr="0">
            <a:noAutofit/>
          </a:bodyPr>
          <a:lstStyle/>
          <a:p>
            <a:pPr lvl="0" rtl="0">
              <a:spcBef>
                <a:spcPts val="0"/>
              </a:spcBef>
              <a:buNone/>
            </a:pPr>
            <a:r>
              <a:rPr lang="en" dirty="0"/>
              <a:t>SWBAT get to understand psychological disorders. </a:t>
            </a:r>
          </a:p>
          <a:p>
            <a:pPr lvl="0" rtl="0">
              <a:spcBef>
                <a:spcPts val="0"/>
              </a:spcBef>
              <a:buNone/>
            </a:pPr>
            <a:endParaRPr lang="en" dirty="0" smtClean="0"/>
          </a:p>
          <a:p>
            <a:pPr lvl="0" rtl="0">
              <a:spcBef>
                <a:spcPts val="0"/>
              </a:spcBef>
              <a:buNone/>
            </a:pPr>
            <a:r>
              <a:rPr lang="en" dirty="0" smtClean="0"/>
              <a:t>What </a:t>
            </a:r>
            <a:r>
              <a:rPr lang="en" dirty="0"/>
              <a:t>is a psychological disorder?</a:t>
            </a:r>
          </a:p>
          <a:p>
            <a:pPr lvl="0" algn="l" rtl="0">
              <a:spcBef>
                <a:spcPts val="0"/>
              </a:spcBef>
              <a:buNone/>
            </a:pPr>
            <a:endParaRPr dirty="0"/>
          </a:p>
          <a:p>
            <a:pPr lvl="0" algn="l">
              <a:spcBef>
                <a:spcPts val="0"/>
              </a:spcBef>
              <a:buNone/>
            </a:pPr>
            <a:endParaRPr dirty="0"/>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ctrTitle"/>
          </p:nvPr>
        </p:nvSpPr>
        <p:spPr>
          <a:xfrm>
            <a:off x="132450" y="-615975"/>
            <a:ext cx="8118600" cy="2127000"/>
          </a:xfrm>
          <a:prstGeom prst="rect">
            <a:avLst/>
          </a:prstGeom>
        </p:spPr>
        <p:txBody>
          <a:bodyPr lIns="91425" tIns="91425" rIns="91425" bIns="91425" anchor="b" anchorCtr="0">
            <a:noAutofit/>
          </a:bodyPr>
          <a:lstStyle/>
          <a:p>
            <a:pPr lvl="0">
              <a:spcBef>
                <a:spcPts val="0"/>
              </a:spcBef>
              <a:buNone/>
            </a:pPr>
            <a:r>
              <a:rPr lang="en"/>
              <a:t>Module 66</a:t>
            </a:r>
          </a:p>
        </p:txBody>
      </p:sp>
      <p:sp>
        <p:nvSpPr>
          <p:cNvPr id="225" name="Shape 225"/>
          <p:cNvSpPr txBox="1">
            <a:spLocks noGrp="1"/>
          </p:cNvSpPr>
          <p:nvPr>
            <p:ph type="subTitle" idx="1"/>
          </p:nvPr>
        </p:nvSpPr>
        <p:spPr>
          <a:xfrm>
            <a:off x="265800" y="1790697"/>
            <a:ext cx="8118600" cy="1933500"/>
          </a:xfrm>
          <a:prstGeom prst="rect">
            <a:avLst/>
          </a:prstGeom>
        </p:spPr>
        <p:txBody>
          <a:bodyPr lIns="91425" tIns="91425" rIns="91425" bIns="91425" anchor="t" anchorCtr="0">
            <a:noAutofit/>
          </a:bodyPr>
          <a:lstStyle/>
          <a:p>
            <a:pPr lvl="0" rtl="0">
              <a:spcBef>
                <a:spcPts val="0"/>
              </a:spcBef>
              <a:buNone/>
            </a:pPr>
            <a:r>
              <a:rPr lang="en"/>
              <a:t>Anxiety Disorders</a:t>
            </a:r>
          </a:p>
          <a:p>
            <a:pPr lvl="0" rtl="0">
              <a:spcBef>
                <a:spcPts val="0"/>
              </a:spcBef>
              <a:buNone/>
            </a:pPr>
            <a:r>
              <a:rPr lang="en"/>
              <a:t>Obsessive-Compulsive Disorder</a:t>
            </a:r>
          </a:p>
          <a:p>
            <a:pPr lvl="0">
              <a:spcBef>
                <a:spcPts val="0"/>
              </a:spcBef>
              <a:buNone/>
            </a:pPr>
            <a:r>
              <a:rPr lang="en"/>
              <a:t>Posttraumatic Stress Disorder</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Shape 230"/>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Anxiety Disorders </a:t>
            </a:r>
          </a:p>
        </p:txBody>
      </p:sp>
      <p:sp>
        <p:nvSpPr>
          <p:cNvPr id="231" name="Shape 231"/>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Anxiety is a part of life. Whether it's from speaking in front of a class, looking down from a high place, or getting ready for a big game. </a:t>
            </a:r>
          </a:p>
          <a:p>
            <a:pPr lvl="0" rtl="0">
              <a:spcBef>
                <a:spcPts val="0"/>
              </a:spcBef>
              <a:buNone/>
            </a:pPr>
            <a:r>
              <a:rPr lang="en"/>
              <a:t>Fortunately our easiness is not intense and persistent</a:t>
            </a:r>
          </a:p>
          <a:p>
            <a:pPr lvl="0" rtl="0">
              <a:spcBef>
                <a:spcPts val="0"/>
              </a:spcBef>
              <a:buNone/>
            </a:pPr>
            <a:r>
              <a:rPr lang="en"/>
              <a:t>Some people however are more prone to notice and remember threats and that places them at a risk for one of the anxiety disorders marked by distressing, persistent anxiety, and dysfunctional anxiety reducing behaviors. </a:t>
            </a:r>
          </a:p>
          <a:p>
            <a:pPr lvl="0">
              <a:spcBef>
                <a:spcPts val="0"/>
              </a:spcBef>
              <a:buNone/>
            </a:pPr>
            <a:endParaRP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Shape 236"/>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Anxiety Disorders</a:t>
            </a:r>
          </a:p>
        </p:txBody>
      </p:sp>
      <p:sp>
        <p:nvSpPr>
          <p:cNvPr id="237" name="Shape 237"/>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Anxiety Disorders: Psychological disorders characterized by distressing, persistent anxiety or maladaptive behaviors that reduce anxiety. </a:t>
            </a:r>
          </a:p>
          <a:p>
            <a:pPr lvl="0" rtl="0">
              <a:spcBef>
                <a:spcPts val="0"/>
              </a:spcBef>
              <a:buNone/>
            </a:pPr>
            <a:r>
              <a:rPr lang="en"/>
              <a:t>Generalized anxiety disorder: A person is unexplainably and continually tense and uneasy. </a:t>
            </a:r>
          </a:p>
          <a:p>
            <a:pPr lvl="0" rtl="0">
              <a:spcBef>
                <a:spcPts val="0"/>
              </a:spcBef>
              <a:buNone/>
            </a:pPr>
            <a:r>
              <a:rPr lang="en"/>
              <a:t>Panic Disorder: A person experiences sudden episodes of intense dread</a:t>
            </a:r>
          </a:p>
          <a:p>
            <a:pPr lvl="0">
              <a:spcBef>
                <a:spcPts val="0"/>
              </a:spcBef>
              <a:buNone/>
            </a:pPr>
            <a:r>
              <a:rPr lang="en"/>
              <a:t>Phobia: A person is intensely and irrationally afraid of a specific object or situation. </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Anxiety Disorders continued.</a:t>
            </a:r>
          </a:p>
        </p:txBody>
      </p:sp>
      <p:sp>
        <p:nvSpPr>
          <p:cNvPr id="243" name="Shape 243"/>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Obsessive-compulsive disorder: When a person is troubled by repetitive thoughts or actions.</a:t>
            </a:r>
          </a:p>
          <a:p>
            <a:pPr lvl="0">
              <a:spcBef>
                <a:spcPts val="0"/>
              </a:spcBef>
              <a:buNone/>
            </a:pPr>
            <a:r>
              <a:rPr lang="en"/>
              <a:t>Posttraumatic Stress Disorder: When a person has lingering memories, nightmares, and other symptoms for weeks after a severely threatening, uncontrollable event.</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Shape 248"/>
          <p:cNvSpPr txBox="1">
            <a:spLocks noGrp="1"/>
          </p:cNvSpPr>
          <p:nvPr>
            <p:ph type="title"/>
          </p:nvPr>
        </p:nvSpPr>
        <p:spPr>
          <a:xfrm>
            <a:off x="311700" y="154375"/>
            <a:ext cx="8520600" cy="613200"/>
          </a:xfrm>
          <a:prstGeom prst="rect">
            <a:avLst/>
          </a:prstGeom>
        </p:spPr>
        <p:txBody>
          <a:bodyPr lIns="91425" tIns="91425" rIns="91425" bIns="91425" anchor="t" anchorCtr="0">
            <a:noAutofit/>
          </a:bodyPr>
          <a:lstStyle/>
          <a:p>
            <a:pPr lvl="0">
              <a:spcBef>
                <a:spcPts val="0"/>
              </a:spcBef>
              <a:buNone/>
            </a:pPr>
            <a:r>
              <a:rPr lang="en"/>
              <a:t>Generalized Anxiety Disorder</a:t>
            </a:r>
          </a:p>
        </p:txBody>
      </p:sp>
      <p:sp>
        <p:nvSpPr>
          <p:cNvPr id="249" name="Shape 249"/>
          <p:cNvSpPr txBox="1">
            <a:spLocks noGrp="1"/>
          </p:cNvSpPr>
          <p:nvPr>
            <p:ph type="body" idx="1"/>
          </p:nvPr>
        </p:nvSpPr>
        <p:spPr>
          <a:xfrm>
            <a:off x="311700" y="873150"/>
            <a:ext cx="8520600" cy="3397200"/>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a:t>A person is unexplainably and continually tense and uneasy. </a:t>
            </a:r>
          </a:p>
          <a:p>
            <a:pPr lvl="0" rtl="0">
              <a:spcBef>
                <a:spcPts val="0"/>
              </a:spcBef>
              <a:buNone/>
            </a:pPr>
            <a:r>
              <a:rPr lang="en"/>
              <a:t>People with this condition worry continually and they are often jittery, agitated, and sleep deprived. </a:t>
            </a:r>
          </a:p>
          <a:p>
            <a:pPr lvl="0" rtl="0">
              <a:spcBef>
                <a:spcPts val="0"/>
              </a:spcBef>
              <a:buNone/>
            </a:pPr>
            <a:r>
              <a:rPr lang="en"/>
              <a:t>⅔ of people with this condition are women</a:t>
            </a:r>
          </a:p>
          <a:p>
            <a:pPr lvl="0" rtl="0">
              <a:spcBef>
                <a:spcPts val="0"/>
              </a:spcBef>
              <a:buNone/>
            </a:pPr>
            <a:r>
              <a:rPr lang="en"/>
              <a:t>Concentration is difficult, switching from worry to worry.</a:t>
            </a:r>
          </a:p>
          <a:p>
            <a:pPr lvl="0" rtl="0">
              <a:spcBef>
                <a:spcPts val="0"/>
              </a:spcBef>
              <a:buNone/>
            </a:pPr>
            <a:r>
              <a:rPr lang="en"/>
              <a:t>They may not be able to identify and therefore deal with or avoid its cause.</a:t>
            </a:r>
          </a:p>
          <a:p>
            <a:pPr lvl="0" rtl="0">
              <a:spcBef>
                <a:spcPts val="0"/>
              </a:spcBef>
              <a:buNone/>
            </a:pPr>
            <a:r>
              <a:rPr lang="en"/>
              <a:t>Sigmund Freud’s term is free-floating</a:t>
            </a:r>
          </a:p>
          <a:p>
            <a:pPr lvl="0">
              <a:spcBef>
                <a:spcPts val="0"/>
              </a:spcBef>
              <a:buNone/>
            </a:pPr>
            <a:r>
              <a:rPr lang="en"/>
              <a:t>May lead to physical problems such as high blood pressure </a:t>
            </a: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Shape 25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Panic Disorder</a:t>
            </a:r>
          </a:p>
        </p:txBody>
      </p:sp>
      <p:sp>
        <p:nvSpPr>
          <p:cNvPr id="255" name="Shape 25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It entails an anxiety tornado</a:t>
            </a:r>
          </a:p>
          <a:p>
            <a:pPr lvl="0" rtl="0">
              <a:spcBef>
                <a:spcPts val="0"/>
              </a:spcBef>
              <a:buNone/>
            </a:pPr>
            <a:r>
              <a:rPr lang="en"/>
              <a:t>For the 1 in 75 with this disorder, anxiety escalates into a terrifying panic attack in a very short amount of time. It’s a minutes long episode of intense fear that something traumatic is going to happen. </a:t>
            </a:r>
          </a:p>
          <a:p>
            <a:pPr lvl="0" rtl="0">
              <a:spcBef>
                <a:spcPts val="0"/>
              </a:spcBef>
              <a:buNone/>
            </a:pPr>
            <a:r>
              <a:rPr lang="en"/>
              <a:t>Heart palpitations, shortness of breath, choking sensations, trembling, and dizzyness typically happen during the panic attack. </a:t>
            </a:r>
          </a:p>
          <a:p>
            <a:pPr lvl="0">
              <a:spcBef>
                <a:spcPts val="0"/>
              </a:spcBef>
              <a:buNone/>
            </a:pPr>
            <a:endParaRP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Shape 260"/>
          <p:cNvSpPr txBox="1">
            <a:spLocks noGrp="1"/>
          </p:cNvSpPr>
          <p:nvPr>
            <p:ph type="title"/>
          </p:nvPr>
        </p:nvSpPr>
        <p:spPr>
          <a:xfrm>
            <a:off x="311700" y="176925"/>
            <a:ext cx="8520600" cy="606600"/>
          </a:xfrm>
          <a:prstGeom prst="rect">
            <a:avLst/>
          </a:prstGeom>
        </p:spPr>
        <p:txBody>
          <a:bodyPr lIns="91425" tIns="91425" rIns="91425" bIns="91425" anchor="t" anchorCtr="0">
            <a:noAutofit/>
          </a:bodyPr>
          <a:lstStyle/>
          <a:p>
            <a:pPr lvl="0">
              <a:spcBef>
                <a:spcPts val="0"/>
              </a:spcBef>
              <a:buNone/>
            </a:pPr>
            <a:r>
              <a:rPr lang="en"/>
              <a:t>Phobias</a:t>
            </a:r>
          </a:p>
        </p:txBody>
      </p:sp>
      <p:sp>
        <p:nvSpPr>
          <p:cNvPr id="261" name="Shape 261"/>
          <p:cNvSpPr txBox="1">
            <a:spLocks noGrp="1"/>
          </p:cNvSpPr>
          <p:nvPr>
            <p:ph type="body" idx="1"/>
          </p:nvPr>
        </p:nvSpPr>
        <p:spPr>
          <a:xfrm>
            <a:off x="248500" y="783525"/>
            <a:ext cx="8520600" cy="3397200"/>
          </a:xfrm>
          <a:prstGeom prst="rect">
            <a:avLst/>
          </a:prstGeom>
        </p:spPr>
        <p:txBody>
          <a:bodyPr lIns="91425" tIns="91425" rIns="91425" bIns="91425" anchor="t" anchorCtr="0">
            <a:noAutofit/>
          </a:bodyPr>
          <a:lstStyle/>
          <a:p>
            <a:pPr lvl="0" rtl="0">
              <a:spcBef>
                <a:spcPts val="0"/>
              </a:spcBef>
              <a:buNone/>
            </a:pPr>
            <a:r>
              <a:rPr lang="en"/>
              <a:t>Anxiety disorders in which irrational fear causes the person to avoid some object, activity, or situation. </a:t>
            </a:r>
          </a:p>
          <a:p>
            <a:pPr lvl="0" rtl="0">
              <a:spcBef>
                <a:spcPts val="0"/>
              </a:spcBef>
              <a:buNone/>
            </a:pPr>
            <a:r>
              <a:rPr lang="en"/>
              <a:t>Some phobias focus on animals, heights, enclosed spaces, insects and many more. </a:t>
            </a:r>
          </a:p>
          <a:p>
            <a:pPr lvl="0" rtl="0">
              <a:spcBef>
                <a:spcPts val="0"/>
              </a:spcBef>
              <a:buNone/>
            </a:pPr>
            <a:r>
              <a:rPr lang="en"/>
              <a:t>Social anxiety disorder is shyness being taken to an extreme.</a:t>
            </a:r>
          </a:p>
          <a:p>
            <a:pPr lvl="0" rtl="0">
              <a:spcBef>
                <a:spcPts val="0"/>
              </a:spcBef>
              <a:buNone/>
            </a:pPr>
            <a:r>
              <a:rPr lang="en"/>
              <a:t>People with social anxiety disorder feeling they will be scrutinized by others and to avoid potentially embarrassing social situations, will have trouble speaking up or going out.</a:t>
            </a:r>
          </a:p>
          <a:p>
            <a:pPr lvl="0">
              <a:spcBef>
                <a:spcPts val="0"/>
              </a:spcBef>
              <a:buNone/>
            </a:pPr>
            <a:r>
              <a:rPr lang="en"/>
              <a:t>If a fear is intense enough it is possible for it to become agoraphobia, which is fear or avoidance of situations like crowds where someone might say that they lose control. </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pic>
        <p:nvPicPr>
          <p:cNvPr id="266" name="Shape 266"/>
          <p:cNvPicPr preferRelativeResize="0"/>
          <p:nvPr/>
        </p:nvPicPr>
        <p:blipFill>
          <a:blip r:embed="rId3">
            <a:alphaModFix/>
          </a:blip>
          <a:stretch>
            <a:fillRect/>
          </a:stretch>
        </p:blipFill>
        <p:spPr>
          <a:xfrm>
            <a:off x="866774" y="152400"/>
            <a:ext cx="7525501" cy="4697574"/>
          </a:xfrm>
          <a:prstGeom prst="rect">
            <a:avLst/>
          </a:prstGeom>
          <a:noFill/>
          <a:ln>
            <a:noFill/>
          </a:ln>
        </p:spPr>
      </p:pic>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Obsessive-Compulsive Disorder (OCD)</a:t>
            </a:r>
          </a:p>
        </p:txBody>
      </p:sp>
      <p:sp>
        <p:nvSpPr>
          <p:cNvPr id="272" name="Shape 27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 disorder characterized by unwanted repetitive thoughts and actions</a:t>
            </a:r>
          </a:p>
          <a:p>
            <a:pPr lvl="0" rtl="0">
              <a:spcBef>
                <a:spcPts val="0"/>
              </a:spcBef>
              <a:buNone/>
            </a:pPr>
            <a:r>
              <a:rPr lang="en"/>
              <a:t>These thoughts and compressive behaviors cross the line between normality and disorder when the interfere with daily living</a:t>
            </a:r>
          </a:p>
          <a:p>
            <a:pPr lvl="0" rtl="0">
              <a:spcBef>
                <a:spcPts val="0"/>
              </a:spcBef>
              <a:buNone/>
            </a:pPr>
            <a:r>
              <a:rPr lang="en"/>
              <a:t>2 to 3 people cross that line from normal preoccupations and fussiness to debilitating disorder.</a:t>
            </a:r>
          </a:p>
          <a:p>
            <a:pPr lvl="0" rtl="0">
              <a:spcBef>
                <a:spcPts val="0"/>
              </a:spcBef>
              <a:buNone/>
            </a:pPr>
            <a:r>
              <a:rPr lang="en"/>
              <a:t>Effective functioning can become nearly impossible</a:t>
            </a:r>
          </a:p>
          <a:p>
            <a:pPr lvl="0">
              <a:spcBef>
                <a:spcPts val="0"/>
              </a:spcBef>
              <a:buNone/>
            </a:pPr>
            <a:endParaRPr/>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pic>
        <p:nvPicPr>
          <p:cNvPr id="277" name="Shape 277"/>
          <p:cNvPicPr preferRelativeResize="0"/>
          <p:nvPr/>
        </p:nvPicPr>
        <p:blipFill>
          <a:blip r:embed="rId3">
            <a:alphaModFix/>
          </a:blip>
          <a:stretch>
            <a:fillRect/>
          </a:stretch>
        </p:blipFill>
        <p:spPr>
          <a:xfrm>
            <a:off x="1675520" y="189250"/>
            <a:ext cx="6155475" cy="462162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ctrTitle"/>
          </p:nvPr>
        </p:nvSpPr>
        <p:spPr>
          <a:xfrm>
            <a:off x="311700" y="328300"/>
            <a:ext cx="8520599" cy="974999"/>
          </a:xfrm>
          <a:prstGeom prst="rect">
            <a:avLst/>
          </a:prstGeom>
        </p:spPr>
        <p:txBody>
          <a:bodyPr lIns="91425" tIns="91425" rIns="91425" bIns="91425" anchor="b" anchorCtr="0">
            <a:noAutofit/>
          </a:bodyPr>
          <a:lstStyle/>
          <a:p>
            <a:pPr lvl="0">
              <a:spcBef>
                <a:spcPts val="0"/>
              </a:spcBef>
              <a:buNone/>
            </a:pPr>
            <a:r>
              <a:rPr lang="en" dirty="0"/>
              <a:t>Daily </a:t>
            </a:r>
            <a:r>
              <a:rPr lang="en" dirty="0" smtClean="0"/>
              <a:t>Drill                        3/15/16</a:t>
            </a:r>
            <a:endParaRPr lang="en" dirty="0"/>
          </a:p>
        </p:txBody>
      </p:sp>
      <p:sp>
        <p:nvSpPr>
          <p:cNvPr id="72" name="Shape 72"/>
          <p:cNvSpPr txBox="1">
            <a:spLocks noGrp="1"/>
          </p:cNvSpPr>
          <p:nvPr>
            <p:ph type="subTitle" idx="1"/>
          </p:nvPr>
        </p:nvSpPr>
        <p:spPr>
          <a:xfrm>
            <a:off x="311700" y="1173950"/>
            <a:ext cx="8520599" cy="3919799"/>
          </a:xfrm>
          <a:prstGeom prst="rect">
            <a:avLst/>
          </a:prstGeom>
        </p:spPr>
        <p:txBody>
          <a:bodyPr lIns="91425" tIns="91425" rIns="91425" bIns="91425" anchor="t" anchorCtr="0">
            <a:noAutofit/>
          </a:bodyPr>
          <a:lstStyle/>
          <a:p>
            <a:pPr lvl="0" rtl="0">
              <a:spcBef>
                <a:spcPts val="0"/>
              </a:spcBef>
              <a:buNone/>
            </a:pPr>
            <a:r>
              <a:rPr lang="en" dirty="0"/>
              <a:t>SWBAT get to understand psychological disorders. </a:t>
            </a:r>
            <a:endParaRPr lang="en" dirty="0" smtClean="0"/>
          </a:p>
          <a:p>
            <a:pPr lvl="0" algn="l" rtl="0">
              <a:spcBef>
                <a:spcPts val="0"/>
              </a:spcBef>
              <a:buNone/>
            </a:pPr>
            <a:endParaRPr lang="en" dirty="0" smtClean="0"/>
          </a:p>
          <a:p>
            <a:pPr lvl="0" algn="l" rtl="0">
              <a:spcBef>
                <a:spcPts val="0"/>
              </a:spcBef>
              <a:buNone/>
            </a:pPr>
            <a:r>
              <a:rPr lang="en" dirty="0" smtClean="0"/>
              <a:t>What </a:t>
            </a:r>
            <a:r>
              <a:rPr lang="en" dirty="0"/>
              <a:t>is a psychological disorder?</a:t>
            </a:r>
          </a:p>
          <a:p>
            <a:pPr lvl="0" algn="l" rtl="0">
              <a:spcBef>
                <a:spcPts val="0"/>
              </a:spcBef>
              <a:buNone/>
            </a:pPr>
            <a:endParaRPr dirty="0"/>
          </a:p>
          <a:p>
            <a:pPr lvl="0" algn="l" rtl="0">
              <a:spcBef>
                <a:spcPts val="0"/>
              </a:spcBef>
              <a:buNone/>
            </a:pPr>
            <a:r>
              <a:rPr lang="en" sz="2400" dirty="0"/>
              <a:t>A syndrome marked by a clinically significant disturbance in an individual’s cognition, emotion regulation, or behavior</a:t>
            </a:r>
          </a:p>
          <a:p>
            <a:pPr lvl="0" rtl="0">
              <a:spcBef>
                <a:spcPts val="0"/>
              </a:spcBef>
              <a:buNone/>
            </a:pPr>
            <a:endParaRPr dirty="0"/>
          </a:p>
          <a:p>
            <a:pPr lvl="0" algn="l">
              <a:spcBef>
                <a:spcPts val="0"/>
              </a:spcBef>
              <a:buNone/>
            </a:pPr>
            <a:endParaRPr dirty="0"/>
          </a:p>
        </p:txBody>
      </p:sp>
    </p:spTree>
    <p:extLst>
      <p:ext uri="{BB962C8B-B14F-4D97-AF65-F5344CB8AC3E}">
        <p14:creationId xmlns:p14="http://schemas.microsoft.com/office/powerpoint/2010/main" val="411684850"/>
      </p:ext>
    </p:extLst>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Posttraumatic Stress Disorder (PTSD)</a:t>
            </a:r>
          </a:p>
        </p:txBody>
      </p:sp>
      <p:sp>
        <p:nvSpPr>
          <p:cNvPr id="283" name="Shape 283"/>
          <p:cNvSpPr txBox="1">
            <a:spLocks noGrp="1"/>
          </p:cNvSpPr>
          <p:nvPr>
            <p:ph type="body" idx="1"/>
          </p:nvPr>
        </p:nvSpPr>
        <p:spPr>
          <a:xfrm>
            <a:off x="248525" y="1058225"/>
            <a:ext cx="8520600" cy="3397200"/>
          </a:xfrm>
          <a:prstGeom prst="rect">
            <a:avLst/>
          </a:prstGeom>
        </p:spPr>
        <p:txBody>
          <a:bodyPr lIns="91425" tIns="91425" rIns="91425" bIns="91425" anchor="t" anchorCtr="0">
            <a:noAutofit/>
          </a:bodyPr>
          <a:lstStyle/>
          <a:p>
            <a:pPr lvl="0" rtl="0">
              <a:spcBef>
                <a:spcPts val="0"/>
              </a:spcBef>
              <a:buNone/>
            </a:pPr>
            <a:r>
              <a:rPr lang="en"/>
              <a:t>A disorder characterized by haunting memories, nightmares, social withdrawal, jumpy anxiety.</a:t>
            </a:r>
          </a:p>
          <a:p>
            <a:pPr lvl="0" rtl="0">
              <a:spcBef>
                <a:spcPts val="0"/>
              </a:spcBef>
              <a:buNone/>
            </a:pPr>
            <a:r>
              <a:rPr lang="en"/>
              <a:t>It was once called “shell shock” or “battle fatigue”</a:t>
            </a:r>
          </a:p>
          <a:p>
            <a:pPr lvl="0" rtl="0">
              <a:spcBef>
                <a:spcPts val="0"/>
              </a:spcBef>
              <a:buNone/>
            </a:pPr>
            <a:r>
              <a:rPr lang="en"/>
              <a:t>Over a quarter of a million Iraq and Afghanistan war veterans have been diagnosed with PTSD</a:t>
            </a:r>
          </a:p>
          <a:p>
            <a:pPr lvl="0" rtl="0">
              <a:spcBef>
                <a:spcPts val="0"/>
              </a:spcBef>
              <a:buNone/>
            </a:pPr>
            <a:r>
              <a:rPr lang="en"/>
              <a:t>Ex: Chris Kyle from American Sniper that was based on a true story.</a:t>
            </a:r>
          </a:p>
          <a:p>
            <a:pPr lvl="0" rtl="0">
              <a:spcBef>
                <a:spcPts val="0"/>
              </a:spcBef>
              <a:buNone/>
            </a:pPr>
            <a:r>
              <a:rPr lang="en"/>
              <a:t>Ex: After 9/11, a survey taken by Manhattan, NY residents found that 8.5 percent were struggling from PTSD.</a:t>
            </a:r>
          </a:p>
          <a:p>
            <a:pPr lvl="0">
              <a:spcBef>
                <a:spcPts val="0"/>
              </a:spcBef>
              <a:buNone/>
            </a:pPr>
            <a:endParaRPr/>
          </a:p>
        </p:txBody>
      </p:sp>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title"/>
          </p:nvPr>
        </p:nvSpPr>
        <p:spPr>
          <a:xfrm>
            <a:off x="197950" y="113750"/>
            <a:ext cx="8520600" cy="518100"/>
          </a:xfrm>
          <a:prstGeom prst="rect">
            <a:avLst/>
          </a:prstGeom>
        </p:spPr>
        <p:txBody>
          <a:bodyPr lIns="91425" tIns="91425" rIns="91425" bIns="91425" anchor="t" anchorCtr="0">
            <a:noAutofit/>
          </a:bodyPr>
          <a:lstStyle/>
          <a:p>
            <a:pPr lvl="0">
              <a:lnSpc>
                <a:spcPct val="115000"/>
              </a:lnSpc>
              <a:spcBef>
                <a:spcPts val="0"/>
              </a:spcBef>
              <a:spcAft>
                <a:spcPts val="1600"/>
              </a:spcAft>
              <a:buClr>
                <a:schemeClr val="dk1"/>
              </a:buClr>
              <a:buSzPct val="45833"/>
              <a:buFont typeface="Arial"/>
              <a:buNone/>
            </a:pPr>
            <a:r>
              <a:rPr lang="en" sz="2400"/>
              <a:t>What determines if a person suffers PTSD after a traumatic event? </a:t>
            </a:r>
          </a:p>
        </p:txBody>
      </p:sp>
      <p:sp>
        <p:nvSpPr>
          <p:cNvPr id="289" name="Shape 289"/>
          <p:cNvSpPr txBox="1">
            <a:spLocks noGrp="1"/>
          </p:cNvSpPr>
          <p:nvPr>
            <p:ph type="body" idx="1"/>
          </p:nvPr>
        </p:nvSpPr>
        <p:spPr>
          <a:xfrm>
            <a:off x="197950" y="873150"/>
            <a:ext cx="8520600" cy="3714300"/>
          </a:xfrm>
          <a:prstGeom prst="rect">
            <a:avLst/>
          </a:prstGeom>
        </p:spPr>
        <p:txBody>
          <a:bodyPr lIns="91425" tIns="91425" rIns="91425" bIns="91425" anchor="t" anchorCtr="0">
            <a:noAutofit/>
          </a:bodyPr>
          <a:lstStyle/>
          <a:p>
            <a:pPr lvl="0" rtl="0">
              <a:spcBef>
                <a:spcPts val="0"/>
              </a:spcBef>
              <a:buNone/>
            </a:pPr>
            <a:r>
              <a:rPr lang="en"/>
              <a:t>It has been indicated that the greater one’s emotional distress during a trauma, the higher the risk for posttraumatic symptoms. Among New Yorkers who witnessed the 9/11 attack, PTSD doubled for people who were experiencing it from inside the World Trade Center. </a:t>
            </a:r>
          </a:p>
          <a:p>
            <a:pPr lvl="0" rtl="0">
              <a:spcBef>
                <a:spcPts val="0"/>
              </a:spcBef>
              <a:buNone/>
            </a:pPr>
            <a:r>
              <a:rPr lang="en"/>
              <a:t>A sensitive limbic system increases vulnerability by flooding the body with stress hormones again and again as images of the traumatic experience erupt into consciousness. When looking at brain scans of patients with PTSD you will see that there is an aberrant and persistent right temporal lobe activation.</a:t>
            </a:r>
          </a:p>
          <a:p>
            <a:pPr lvl="0" rtl="0">
              <a:spcBef>
                <a:spcPts val="0"/>
              </a:spcBef>
              <a:buNone/>
            </a:pPr>
            <a:r>
              <a:rPr lang="en"/>
              <a:t>There is criticism from psychologists who believe PTSD is not as common and overdiagnosed on account of the broad explanation of trauma. </a:t>
            </a:r>
          </a:p>
          <a:p>
            <a:pPr lvl="0">
              <a:spcBef>
                <a:spcPts val="0"/>
              </a:spcBef>
              <a:buNone/>
            </a:pPr>
            <a:endParaRP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Shape 29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PTSD continued</a:t>
            </a:r>
          </a:p>
        </p:txBody>
      </p:sp>
      <p:sp>
        <p:nvSpPr>
          <p:cNvPr id="295" name="Shape 29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About half of adults experience at least one traumatic event in their lifetime</a:t>
            </a:r>
          </a:p>
          <a:p>
            <a:pPr lvl="0" rtl="0">
              <a:spcBef>
                <a:spcPts val="0"/>
              </a:spcBef>
              <a:buNone/>
            </a:pPr>
            <a:r>
              <a:rPr lang="en"/>
              <a:t>Only 1 in 10 women and 1 in 20 men develop PTSD</a:t>
            </a:r>
          </a:p>
          <a:p>
            <a:pPr lvl="0" rtl="0">
              <a:spcBef>
                <a:spcPts val="0"/>
              </a:spcBef>
              <a:buNone/>
            </a:pPr>
            <a:r>
              <a:rPr lang="en"/>
              <a:t>Suffering can lead to benefiting finding which is posttraumatic growth.</a:t>
            </a:r>
          </a:p>
          <a:p>
            <a:pPr lvl="0" rtl="0">
              <a:spcBef>
                <a:spcPts val="0"/>
              </a:spcBef>
              <a:buNone/>
            </a:pPr>
            <a:r>
              <a:rPr lang="en"/>
              <a:t>Suffering can lead to “benefit finding” </a:t>
            </a:r>
          </a:p>
          <a:p>
            <a:pPr lvl="0" rtl="0">
              <a:spcBef>
                <a:spcPts val="0"/>
              </a:spcBef>
              <a:buNone/>
            </a:pPr>
            <a:r>
              <a:rPr lang="en"/>
              <a:t>Posttraumatic growth is positive psychological changes as a result of struggling with extremely challenging circumstances and life crises. </a:t>
            </a:r>
          </a:p>
          <a:p>
            <a:pPr lvl="0">
              <a:spcBef>
                <a:spcPts val="0"/>
              </a:spcBef>
              <a:buNone/>
            </a:pPr>
            <a:r>
              <a:rPr lang="en"/>
              <a:t>Ex: Someone who has cancer often reported later to have an increased appreciation for life. </a:t>
            </a:r>
          </a:p>
        </p:txBody>
      </p:sp>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Shape 300"/>
          <p:cNvSpPr txBox="1">
            <a:spLocks noGrp="1"/>
          </p:cNvSpPr>
          <p:nvPr>
            <p:ph type="title"/>
          </p:nvPr>
        </p:nvSpPr>
        <p:spPr>
          <a:xfrm>
            <a:off x="0" y="445025"/>
            <a:ext cx="8832300" cy="613200"/>
          </a:xfrm>
          <a:prstGeom prst="rect">
            <a:avLst/>
          </a:prstGeom>
        </p:spPr>
        <p:txBody>
          <a:bodyPr lIns="91425" tIns="91425" rIns="91425" bIns="91425" anchor="t" anchorCtr="0">
            <a:noAutofit/>
          </a:bodyPr>
          <a:lstStyle/>
          <a:p>
            <a:pPr lvl="0">
              <a:spcBef>
                <a:spcPts val="0"/>
              </a:spcBef>
              <a:buNone/>
            </a:pPr>
            <a:r>
              <a:rPr lang="en"/>
              <a:t>Understanding Anxiety Disorders, OCD, and PTSD</a:t>
            </a:r>
          </a:p>
        </p:txBody>
      </p:sp>
      <p:sp>
        <p:nvSpPr>
          <p:cNvPr id="301" name="Shape 301"/>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Anxiety is a feeling and a cognition, a doubt-laden appraisal of one's safety or social skill. </a:t>
            </a:r>
          </a:p>
          <a:p>
            <a:pPr lvl="0" rtl="0">
              <a:spcBef>
                <a:spcPts val="0"/>
              </a:spcBef>
              <a:buNone/>
            </a:pPr>
            <a:r>
              <a:rPr lang="en"/>
              <a:t>Freud’s psychoanalytic theory proposed that, beginning in childhood, people repress intolerable impulses, ideas, and feelings and that this submerged mental energy sometimes produces mystifying symptoms like anxiety. </a:t>
            </a:r>
          </a:p>
          <a:p>
            <a:pPr lvl="0">
              <a:spcBef>
                <a:spcPts val="0"/>
              </a:spcBef>
              <a:buNone/>
            </a:pPr>
            <a:r>
              <a:rPr lang="en"/>
              <a:t>Psychologists now turn to two contemporary perspectives: learning and biological.</a:t>
            </a: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Shape 306"/>
          <p:cNvSpPr txBox="1">
            <a:spLocks noGrp="1"/>
          </p:cNvSpPr>
          <p:nvPr>
            <p:ph type="title"/>
          </p:nvPr>
        </p:nvSpPr>
        <p:spPr>
          <a:xfrm>
            <a:off x="311700" y="103800"/>
            <a:ext cx="8520600" cy="613200"/>
          </a:xfrm>
          <a:prstGeom prst="rect">
            <a:avLst/>
          </a:prstGeom>
        </p:spPr>
        <p:txBody>
          <a:bodyPr lIns="91425" tIns="91425" rIns="91425" bIns="91425" anchor="t" anchorCtr="0">
            <a:noAutofit/>
          </a:bodyPr>
          <a:lstStyle/>
          <a:p>
            <a:pPr lvl="0">
              <a:spcBef>
                <a:spcPts val="0"/>
              </a:spcBef>
              <a:buNone/>
            </a:pPr>
            <a:r>
              <a:rPr lang="en"/>
              <a:t>The Learning Perspective</a:t>
            </a:r>
          </a:p>
        </p:txBody>
      </p:sp>
      <p:sp>
        <p:nvSpPr>
          <p:cNvPr id="307" name="Shape 307"/>
          <p:cNvSpPr txBox="1">
            <a:spLocks noGrp="1"/>
          </p:cNvSpPr>
          <p:nvPr>
            <p:ph type="body" idx="1"/>
          </p:nvPr>
        </p:nvSpPr>
        <p:spPr>
          <a:xfrm>
            <a:off x="311700" y="717000"/>
            <a:ext cx="8520600" cy="3397200"/>
          </a:xfrm>
          <a:prstGeom prst="rect">
            <a:avLst/>
          </a:prstGeom>
        </p:spPr>
        <p:txBody>
          <a:bodyPr lIns="91425" tIns="91425" rIns="91425" bIns="91425" anchor="t" anchorCtr="0">
            <a:noAutofit/>
          </a:bodyPr>
          <a:lstStyle/>
          <a:p>
            <a:pPr lvl="0" rtl="0">
              <a:spcBef>
                <a:spcPts val="0"/>
              </a:spcBef>
              <a:buNone/>
            </a:pPr>
            <a:r>
              <a:rPr lang="en" sz="1400"/>
              <a:t>Classical and operant conditioning : Classical conditioning is a learning process in which an innate response to a potent stimulus comes to be in response to a previously neutral stimulus where as operant conditioning is a learning principle in which environmental contingencies are controlled and manipulated to change behavior.</a:t>
            </a:r>
          </a:p>
          <a:p>
            <a:pPr lvl="0" rtl="0">
              <a:spcBef>
                <a:spcPts val="0"/>
              </a:spcBef>
              <a:buNone/>
            </a:pPr>
            <a:r>
              <a:rPr lang="en"/>
              <a:t>The short list of naturally painful and frightening events can multiply into a long list of human fears.</a:t>
            </a:r>
          </a:p>
          <a:p>
            <a:pPr lvl="0" rtl="0">
              <a:spcBef>
                <a:spcPts val="0"/>
              </a:spcBef>
              <a:buNone/>
            </a:pPr>
            <a:r>
              <a:rPr lang="en"/>
              <a:t>Two specific learning processes can contribute to these disorders.</a:t>
            </a:r>
          </a:p>
          <a:p>
            <a:pPr lvl="0" rtl="0">
              <a:spcBef>
                <a:spcPts val="0"/>
              </a:spcBef>
              <a:buNone/>
            </a:pPr>
            <a:r>
              <a:rPr lang="en"/>
              <a:t>Stimulus generalization is when a person attacked by a fierce dog later develops a fear of all dogs.</a:t>
            </a:r>
          </a:p>
          <a:p>
            <a:pPr lvl="0">
              <a:spcBef>
                <a:spcPts val="0"/>
              </a:spcBef>
              <a:buNone/>
            </a:pPr>
            <a:r>
              <a:rPr lang="en"/>
              <a:t>Reinforcement helps maintain our phobias and compulsions after they arise.</a:t>
            </a: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11"/>
        <p:cNvGrpSpPr/>
        <p:nvPr/>
      </p:nvGrpSpPr>
      <p:grpSpPr>
        <a:xfrm>
          <a:off x="0" y="0"/>
          <a:ext cx="0" cy="0"/>
          <a:chOff x="0" y="0"/>
          <a:chExt cx="0" cy="0"/>
        </a:xfrm>
      </p:grpSpPr>
      <p:sp>
        <p:nvSpPr>
          <p:cNvPr id="312" name="Shape 312"/>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Learning Perspective</a:t>
            </a:r>
          </a:p>
        </p:txBody>
      </p:sp>
      <p:sp>
        <p:nvSpPr>
          <p:cNvPr id="313" name="Shape 313"/>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Observational Learning:</a:t>
            </a:r>
          </a:p>
          <a:p>
            <a:pPr lvl="0" rtl="0">
              <a:spcBef>
                <a:spcPts val="0"/>
              </a:spcBef>
              <a:buNone/>
            </a:pPr>
            <a:r>
              <a:rPr lang="en"/>
              <a:t>We can learn fear through observational learning. We do that by observing others’ fears. </a:t>
            </a:r>
          </a:p>
          <a:p>
            <a:pPr lvl="0" rtl="0">
              <a:spcBef>
                <a:spcPts val="0"/>
              </a:spcBef>
              <a:buNone/>
            </a:pPr>
            <a:r>
              <a:rPr lang="en"/>
              <a:t>Susan Mineka experimented with 6 monkeys in the wild. After repeatedly observing their parents or peers refusing to reach for food in the presence of a snake, the younger monkeys developed a similar fear of snakes. </a:t>
            </a:r>
          </a:p>
          <a:p>
            <a:pPr lvl="0">
              <a:spcBef>
                <a:spcPts val="0"/>
              </a:spcBef>
              <a:buNone/>
            </a:pPr>
            <a:r>
              <a:rPr lang="en"/>
              <a:t>Humans also learn fears by observing others.</a:t>
            </a:r>
          </a:p>
        </p:txBody>
      </p:sp>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Shape 31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Biological Perspective</a:t>
            </a:r>
          </a:p>
        </p:txBody>
      </p:sp>
      <p:sp>
        <p:nvSpPr>
          <p:cNvPr id="319" name="Shape 31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a:spcBef>
                <a:spcPts val="0"/>
              </a:spcBef>
              <a:buNone/>
            </a:pPr>
            <a:r>
              <a:rPr lang="en" sz="2400"/>
              <a:t>The biological perspective can help us understand why few people develop lasting phobias after suffering traumas, why we learn some fears more readily, and why some individuals are more vulnerable.</a:t>
            </a:r>
          </a:p>
        </p:txBody>
      </p:sp>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Shape 32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Biological Perspective</a:t>
            </a:r>
          </a:p>
        </p:txBody>
      </p:sp>
      <p:sp>
        <p:nvSpPr>
          <p:cNvPr id="325" name="Shape 32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Natural Selection</a:t>
            </a:r>
          </a:p>
          <a:p>
            <a:pPr lvl="0" rtl="0">
              <a:spcBef>
                <a:spcPts val="0"/>
              </a:spcBef>
              <a:buNone/>
            </a:pPr>
            <a:r>
              <a:rPr lang="en"/>
              <a:t>We seem biologically prepared to fear threats faced by our ancestors.</a:t>
            </a:r>
          </a:p>
          <a:p>
            <a:pPr lvl="0" rtl="0">
              <a:spcBef>
                <a:spcPts val="0"/>
              </a:spcBef>
              <a:buNone/>
            </a:pPr>
            <a:r>
              <a:rPr lang="en"/>
              <a:t>Our specific fears like spiders, snakes, rats and other animals, heights, enclosed spaces. </a:t>
            </a:r>
          </a:p>
          <a:p>
            <a:pPr lvl="0" rtl="0">
              <a:spcBef>
                <a:spcPts val="0"/>
              </a:spcBef>
              <a:buNone/>
            </a:pPr>
            <a:r>
              <a:rPr lang="en"/>
              <a:t>Our modern fears can have evolutionary explanation. The fear of flying might come from our biological predisposition to fear confinement and heights. </a:t>
            </a:r>
          </a:p>
          <a:p>
            <a:pPr lvl="0" rtl="0">
              <a:spcBef>
                <a:spcPts val="0"/>
              </a:spcBef>
              <a:buNone/>
            </a:pPr>
            <a:r>
              <a:rPr lang="en"/>
              <a:t>Just like our phobias focus on dangers faced by our ancestors, our compulsive acts typically exaggerate behaviors that contribute to our species’ survival.</a:t>
            </a:r>
          </a:p>
          <a:p>
            <a:pPr lvl="0">
              <a:spcBef>
                <a:spcPts val="0"/>
              </a:spcBef>
              <a:buNone/>
            </a:pPr>
            <a:endParaRPr/>
          </a:p>
        </p:txBody>
      </p:sp>
    </p:spTree>
  </p:cSld>
  <p:clrMapOvr>
    <a:masterClrMapping/>
  </p:clrMapOvr>
  <p:transitio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Shape 330"/>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Biological Perspective</a:t>
            </a:r>
          </a:p>
        </p:txBody>
      </p:sp>
      <p:sp>
        <p:nvSpPr>
          <p:cNvPr id="331" name="Shape 331"/>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The Brain</a:t>
            </a:r>
          </a:p>
          <a:p>
            <a:pPr lvl="0" rtl="0">
              <a:spcBef>
                <a:spcPts val="0"/>
              </a:spcBef>
              <a:buNone/>
            </a:pPr>
            <a:r>
              <a:rPr lang="en"/>
              <a:t>Anxiety, panic attacks, PTSD, and obsessions and compulsions are manifested biologically as an overarousal of brain areas involved in impulse control and habitual behaviors. </a:t>
            </a:r>
          </a:p>
          <a:p>
            <a:pPr lvl="0">
              <a:spcBef>
                <a:spcPts val="0"/>
              </a:spcBef>
              <a:buNone/>
            </a:pPr>
            <a:r>
              <a:rPr lang="en"/>
              <a:t>When a disordered brain detects that something is amiss it generates a mental hiccup of repeating actions or thoughts</a:t>
            </a:r>
          </a:p>
        </p:txBody>
      </p:sp>
    </p:spTree>
  </p:cSld>
  <p:clrMapOvr>
    <a:masterClrMapping/>
  </p:clrMapOvr>
  <p:transition spd="slow">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Shape 336"/>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lgn="ctr">
              <a:spcBef>
                <a:spcPts val="0"/>
              </a:spcBef>
              <a:buNone/>
            </a:pPr>
            <a:r>
              <a:rPr lang="en"/>
              <a:t>Exit Ticket </a:t>
            </a:r>
          </a:p>
        </p:txBody>
      </p:sp>
      <p:sp>
        <p:nvSpPr>
          <p:cNvPr id="337" name="Shape 337"/>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What are the different anxiety disorders? </a:t>
            </a:r>
          </a:p>
          <a:p>
            <a:pPr lvl="0" rtl="0">
              <a:spcBef>
                <a:spcPts val="0"/>
              </a:spcBef>
              <a:buNone/>
            </a:pPr>
            <a:r>
              <a:rPr lang="en"/>
              <a:t>Describe them.</a:t>
            </a:r>
          </a:p>
          <a:p>
            <a:pPr lvl="0">
              <a:spcBef>
                <a:spcPts val="0"/>
              </a:spcBef>
              <a:buNone/>
            </a:pP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Defining Psychological Disorders </a:t>
            </a:r>
          </a:p>
        </p:txBody>
      </p:sp>
      <p:sp>
        <p:nvSpPr>
          <p:cNvPr id="78" name="Shape 7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Psychological disorder - a syndrome marked by a “clinically significant disturbance in an individual's cognition, emotion regulation, or behavior </a:t>
            </a:r>
          </a:p>
          <a:p>
            <a:pPr lvl="0" rtl="0">
              <a:spcBef>
                <a:spcPts val="0"/>
              </a:spcBef>
              <a:buNone/>
            </a:pPr>
            <a:r>
              <a:rPr lang="en"/>
              <a:t>Dysfunctional behaviors are maladaptive, they may interfere with day to day life </a:t>
            </a:r>
          </a:p>
          <a:p>
            <a:pPr lvl="0" rtl="0">
              <a:spcBef>
                <a:spcPts val="0"/>
              </a:spcBef>
              <a:buNone/>
            </a:pPr>
            <a:r>
              <a:rPr lang="en"/>
              <a:t>Bipolar Disorder -  a brain disorder that causes unusual shifts in mood, energy, activity levels, and the ability to carry out day-to-day tasks. </a:t>
            </a:r>
          </a:p>
          <a:p>
            <a:pPr lvl="0" rtl="0">
              <a:spcBef>
                <a:spcPts val="0"/>
              </a:spcBef>
              <a:buNone/>
            </a:pPr>
            <a:r>
              <a:rPr lang="en"/>
              <a:t>Attention Deficit Hyperactivity Disorder or ADHD is another psychological disorder</a:t>
            </a:r>
          </a:p>
          <a:p>
            <a:pPr lvl="0" rtl="0">
              <a:spcBef>
                <a:spcPts val="0"/>
              </a:spcBef>
              <a:buNone/>
            </a:pPr>
            <a:endParaRPr/>
          </a:p>
          <a:p>
            <a:pPr lvl="0">
              <a:spcBef>
                <a:spcPts val="0"/>
              </a:spcBef>
              <a:buNone/>
            </a:pPr>
            <a:endParaRPr/>
          </a:p>
        </p:txBody>
      </p:sp>
    </p:spTree>
  </p:cSld>
  <p:clrMapOvr>
    <a:masterClrMapping/>
  </p:clrMapOvr>
  <p:transition spd="slow">
    <p:cu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Shape 342"/>
          <p:cNvSpPr txBox="1">
            <a:spLocks noGrp="1"/>
          </p:cNvSpPr>
          <p:nvPr>
            <p:ph type="ctrTitle"/>
          </p:nvPr>
        </p:nvSpPr>
        <p:spPr>
          <a:xfrm>
            <a:off x="512700" y="1893300"/>
            <a:ext cx="8118600" cy="1522800"/>
          </a:xfrm>
          <a:prstGeom prst="rect">
            <a:avLst/>
          </a:prstGeom>
        </p:spPr>
        <p:txBody>
          <a:bodyPr lIns="91425" tIns="91425" rIns="91425" bIns="91425" anchor="b" anchorCtr="0">
            <a:noAutofit/>
          </a:bodyPr>
          <a:lstStyle/>
          <a:p>
            <a:pPr lvl="0">
              <a:spcBef>
                <a:spcPts val="0"/>
              </a:spcBef>
              <a:buNone/>
            </a:pPr>
            <a:r>
              <a:rPr lang="en"/>
              <a:t>Module 67</a:t>
            </a:r>
          </a:p>
        </p:txBody>
      </p:sp>
      <p:sp>
        <p:nvSpPr>
          <p:cNvPr id="343" name="Shape 343"/>
          <p:cNvSpPr txBox="1">
            <a:spLocks noGrp="1"/>
          </p:cNvSpPr>
          <p:nvPr>
            <p:ph type="subTitle" idx="1"/>
          </p:nvPr>
        </p:nvSpPr>
        <p:spPr>
          <a:xfrm>
            <a:off x="512700" y="3840639"/>
            <a:ext cx="8118600" cy="787500"/>
          </a:xfrm>
          <a:prstGeom prst="rect">
            <a:avLst/>
          </a:prstGeom>
        </p:spPr>
        <p:txBody>
          <a:bodyPr lIns="91425" tIns="91425" rIns="91425" bIns="91425" anchor="t" anchorCtr="0">
            <a:noAutofit/>
          </a:bodyPr>
          <a:lstStyle/>
          <a:p>
            <a:pPr lvl="0">
              <a:spcBef>
                <a:spcPts val="0"/>
              </a:spcBef>
              <a:buNone/>
            </a:pPr>
            <a:r>
              <a:rPr lang="en"/>
              <a:t>Mood Disorders</a:t>
            </a:r>
          </a:p>
        </p:txBody>
      </p:sp>
    </p:spTree>
  </p:cSld>
  <p:clrMapOvr>
    <a:masterClrMapping/>
  </p:clrMapOvr>
  <p:transition spd="slow">
    <p:cu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Shape 34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Mood Disorders</a:t>
            </a:r>
          </a:p>
        </p:txBody>
      </p:sp>
      <p:sp>
        <p:nvSpPr>
          <p:cNvPr id="349" name="Shape 34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Mood Disorders: Psychological disorders characterized by emotional extremes. </a:t>
            </a:r>
          </a:p>
          <a:p>
            <a:pPr lvl="0" rtl="0">
              <a:spcBef>
                <a:spcPts val="0"/>
              </a:spcBef>
              <a:buNone/>
            </a:pPr>
            <a:r>
              <a:rPr lang="en"/>
              <a:t>Mood disorders come two forms.</a:t>
            </a:r>
          </a:p>
          <a:p>
            <a:pPr lvl="0" rtl="0">
              <a:spcBef>
                <a:spcPts val="0"/>
              </a:spcBef>
              <a:buNone/>
            </a:pPr>
            <a:r>
              <a:rPr lang="en"/>
              <a:t>Major Depressive disorder, with its prolonged hopelessness and lethargy.</a:t>
            </a:r>
          </a:p>
          <a:p>
            <a:pPr lvl="0">
              <a:spcBef>
                <a:spcPts val="0"/>
              </a:spcBef>
              <a:buNone/>
            </a:pPr>
            <a:r>
              <a:rPr lang="en"/>
              <a:t>Bipolar Disorder in which a person alternates between depression and mania, an overexcited, hyperactive state.</a:t>
            </a:r>
          </a:p>
        </p:txBody>
      </p:sp>
    </p:spTree>
  </p:cSld>
  <p:clrMapOvr>
    <a:masterClrMapping/>
  </p:clrMapOvr>
  <p:transition spd="slow">
    <p:cu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Shape 35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Major Depressive Disorder</a:t>
            </a:r>
          </a:p>
        </p:txBody>
      </p:sp>
      <p:sp>
        <p:nvSpPr>
          <p:cNvPr id="355" name="Shape 35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Major Depressive Disorder: A mood disorder in which a person experiences, in the absence of drugs or another medical condition for longer than two weeks.</a:t>
            </a:r>
          </a:p>
          <a:p>
            <a:pPr lvl="0" rtl="0">
              <a:spcBef>
                <a:spcPts val="0"/>
              </a:spcBef>
              <a:buNone/>
            </a:pPr>
            <a:r>
              <a:rPr lang="en"/>
              <a:t>To understand what major depression is like imagine combining the anguish of grief with the sluggishness of bad jet lag. </a:t>
            </a:r>
          </a:p>
          <a:p>
            <a:pPr lvl="0" rtl="0">
              <a:spcBef>
                <a:spcPts val="0"/>
              </a:spcBef>
              <a:buNone/>
            </a:pPr>
            <a:r>
              <a:rPr lang="en"/>
              <a:t>It slows us down, defuses aggression, helps us let go of unattainable goals, and restrains us from risk taking. </a:t>
            </a:r>
          </a:p>
          <a:p>
            <a:pPr lvl="0" rtl="0">
              <a:spcBef>
                <a:spcPts val="0"/>
              </a:spcBef>
              <a:buNone/>
            </a:pPr>
            <a:r>
              <a:rPr lang="en"/>
              <a:t>Biologically speaking, life’s purpose is not happiness but survival and reproduction.</a:t>
            </a:r>
          </a:p>
          <a:p>
            <a:pPr lvl="0" rtl="0">
              <a:spcBef>
                <a:spcPts val="0"/>
              </a:spcBef>
              <a:buNone/>
            </a:pPr>
            <a:endParaRPr/>
          </a:p>
          <a:p>
            <a:pPr lvl="0" rtl="0">
              <a:spcBef>
                <a:spcPts val="0"/>
              </a:spcBef>
              <a:buNone/>
            </a:pPr>
            <a:r>
              <a:rPr lang="en"/>
              <a:t> </a:t>
            </a:r>
          </a:p>
          <a:p>
            <a:pPr lvl="0">
              <a:spcBef>
                <a:spcPts val="0"/>
              </a:spcBef>
              <a:buNone/>
            </a:pPr>
            <a:endParaRPr/>
          </a:p>
        </p:txBody>
      </p:sp>
    </p:spTree>
  </p:cSld>
  <p:clrMapOvr>
    <a:masterClrMapping/>
  </p:clrMapOvr>
  <p:transition spd="slow">
    <p:cu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pic>
        <p:nvPicPr>
          <p:cNvPr id="360" name="Shape 360"/>
          <p:cNvPicPr preferRelativeResize="0"/>
          <p:nvPr/>
        </p:nvPicPr>
        <p:blipFill>
          <a:blip r:embed="rId3">
            <a:alphaModFix/>
          </a:blip>
          <a:stretch>
            <a:fillRect/>
          </a:stretch>
        </p:blipFill>
        <p:spPr>
          <a:xfrm>
            <a:off x="395450" y="278336"/>
            <a:ext cx="8353099" cy="4586824"/>
          </a:xfrm>
          <a:prstGeom prst="rect">
            <a:avLst/>
          </a:prstGeom>
          <a:noFill/>
          <a:ln>
            <a:noFill/>
          </a:ln>
        </p:spPr>
      </p:pic>
    </p:spTree>
  </p:cSld>
  <p:clrMapOvr>
    <a:masterClrMapping/>
  </p:clrMapOvr>
  <p:transition spd="slow">
    <p:cu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Shape 36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Persistent Depressive Disorder</a:t>
            </a:r>
          </a:p>
        </p:txBody>
      </p:sp>
      <p:sp>
        <p:nvSpPr>
          <p:cNvPr id="366" name="Shape 36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Clr>
                <a:schemeClr val="dk1"/>
              </a:buClr>
              <a:buSzPct val="61111"/>
              <a:buFont typeface="Arial"/>
              <a:buNone/>
            </a:pPr>
            <a:r>
              <a:rPr lang="en"/>
              <a:t>Adults diagnosed with persistent depressive disorder, also known as dysthymia, experience a mildly depressed mood more often. </a:t>
            </a:r>
          </a:p>
          <a:p>
            <a:pPr lvl="0" rtl="0">
              <a:spcBef>
                <a:spcPts val="0"/>
              </a:spcBef>
              <a:buClr>
                <a:schemeClr val="dk1"/>
              </a:buClr>
              <a:buSzPct val="61111"/>
              <a:buFont typeface="Arial"/>
              <a:buNone/>
            </a:pPr>
            <a:r>
              <a:rPr lang="en"/>
              <a:t>They display a few of these symptoms</a:t>
            </a:r>
          </a:p>
          <a:p>
            <a:pPr marL="457200" lvl="0" indent="-228600" rtl="0">
              <a:spcBef>
                <a:spcPts val="0"/>
              </a:spcBef>
              <a:buAutoNum type="arabicPeriod"/>
            </a:pPr>
            <a:r>
              <a:rPr lang="en"/>
              <a:t>Problems regulating appetite</a:t>
            </a:r>
          </a:p>
          <a:p>
            <a:pPr marL="457200" lvl="0" indent="-228600" rtl="0">
              <a:spcBef>
                <a:spcPts val="0"/>
              </a:spcBef>
              <a:buAutoNum type="arabicPeriod"/>
            </a:pPr>
            <a:r>
              <a:rPr lang="en"/>
              <a:t>Problems regulating sleep</a:t>
            </a:r>
          </a:p>
          <a:p>
            <a:pPr marL="457200" lvl="0" indent="-228600" rtl="0">
              <a:spcBef>
                <a:spcPts val="0"/>
              </a:spcBef>
              <a:buAutoNum type="arabicPeriod"/>
            </a:pPr>
            <a:r>
              <a:rPr lang="en"/>
              <a:t>Low energy</a:t>
            </a:r>
          </a:p>
          <a:p>
            <a:pPr marL="457200" lvl="0" indent="-228600" rtl="0">
              <a:spcBef>
                <a:spcPts val="0"/>
              </a:spcBef>
              <a:buAutoNum type="arabicPeriod"/>
            </a:pPr>
            <a:r>
              <a:rPr lang="en"/>
              <a:t>Low self esteem</a:t>
            </a:r>
          </a:p>
          <a:p>
            <a:pPr marL="457200" lvl="0" indent="-228600" rtl="0">
              <a:spcBef>
                <a:spcPts val="0"/>
              </a:spcBef>
              <a:buAutoNum type="arabicPeriod"/>
            </a:pPr>
            <a:r>
              <a:rPr lang="en"/>
              <a:t>Difficulty concentrating</a:t>
            </a:r>
          </a:p>
          <a:p>
            <a:pPr marL="457200" lvl="0" indent="-228600">
              <a:spcBef>
                <a:spcPts val="0"/>
              </a:spcBef>
              <a:buAutoNum type="arabicPeriod"/>
            </a:pPr>
            <a:r>
              <a:rPr lang="en"/>
              <a:t>Feelings of hopelessness</a:t>
            </a:r>
          </a:p>
        </p:txBody>
      </p:sp>
    </p:spTree>
  </p:cSld>
  <p:clrMapOvr>
    <a:masterClrMapping/>
  </p:clrMapOvr>
  <p:transition spd="slow">
    <p:cu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Shape 37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Bipolar Disorder</a:t>
            </a:r>
          </a:p>
        </p:txBody>
      </p:sp>
      <p:sp>
        <p:nvSpPr>
          <p:cNvPr id="372" name="Shape 37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If depression is living in slow motion, mania is fast forward. </a:t>
            </a:r>
          </a:p>
          <a:p>
            <a:pPr lvl="0" rtl="0">
              <a:spcBef>
                <a:spcPts val="0"/>
              </a:spcBef>
              <a:buNone/>
            </a:pPr>
            <a:r>
              <a:rPr lang="en"/>
              <a:t>Mania: A mood disorder marked by a hyperactive, widely optimistic state. </a:t>
            </a:r>
          </a:p>
          <a:p>
            <a:pPr lvl="0" rtl="0">
              <a:spcBef>
                <a:spcPts val="0"/>
              </a:spcBef>
              <a:buNone/>
            </a:pPr>
            <a:r>
              <a:rPr lang="en"/>
              <a:t>If you alternate between mania and depression week to week then that signals bipolar disorder.</a:t>
            </a:r>
          </a:p>
          <a:p>
            <a:pPr lvl="0">
              <a:spcBef>
                <a:spcPts val="0"/>
              </a:spcBef>
              <a:buNone/>
            </a:pPr>
            <a:r>
              <a:rPr lang="en"/>
              <a:t>Bipolar Disorder: A mood disorder where a person alternates between the hopelessness and lethargy of depression and the overexcited state of mania</a:t>
            </a:r>
          </a:p>
        </p:txBody>
      </p:sp>
    </p:spTree>
  </p:cSld>
  <p:clrMapOvr>
    <a:masterClrMapping/>
  </p:clrMapOvr>
  <p:transition spd="slow">
    <p:cu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Shape 37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Bipolar Disorder</a:t>
            </a:r>
          </a:p>
        </p:txBody>
      </p:sp>
      <p:sp>
        <p:nvSpPr>
          <p:cNvPr id="378" name="Shape 37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While in the manic , people with bipolar disorder are most likely to be over talkative, overactive, and elated. </a:t>
            </a:r>
          </a:p>
          <a:p>
            <a:pPr lvl="0" rtl="0">
              <a:spcBef>
                <a:spcPts val="0"/>
              </a:spcBef>
              <a:buNone/>
            </a:pPr>
            <a:r>
              <a:rPr lang="en"/>
              <a:t>Bipolar disorder is less common than major depressive disorder, but it is often more dysfunctional, and it claims twice as many lost workdays yearly.</a:t>
            </a:r>
          </a:p>
          <a:p>
            <a:pPr lvl="0">
              <a:spcBef>
                <a:spcPts val="0"/>
              </a:spcBef>
              <a:buNone/>
            </a:pPr>
            <a:r>
              <a:rPr lang="en"/>
              <a:t>It affects women and men equally</a:t>
            </a:r>
          </a:p>
        </p:txBody>
      </p:sp>
    </p:spTree>
  </p:cSld>
  <p:clrMapOvr>
    <a:masterClrMapping/>
  </p:clrMapOvr>
  <p:transition spd="slow">
    <p:cu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Shape 38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Understanding Mood Disorders</a:t>
            </a:r>
          </a:p>
        </p:txBody>
      </p:sp>
      <p:sp>
        <p:nvSpPr>
          <p:cNvPr id="384" name="Shape 384"/>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Behavioral and cognitive changes accompany depression: People that are stuck in the depressed mood are not active and they feel unmotivated. They recall more negative information. They expect negative outcomes. </a:t>
            </a:r>
          </a:p>
          <a:p>
            <a:pPr lvl="0" rtl="0">
              <a:spcBef>
                <a:spcPts val="0"/>
              </a:spcBef>
              <a:buNone/>
            </a:pPr>
            <a:r>
              <a:rPr lang="en"/>
              <a:t>Depression is widespread: it is often suggested that its causes, too, must be common.</a:t>
            </a:r>
          </a:p>
          <a:p>
            <a:pPr lvl="0">
              <a:spcBef>
                <a:spcPts val="0"/>
              </a:spcBef>
              <a:buNone/>
            </a:pPr>
            <a:r>
              <a:rPr lang="en"/>
              <a:t>Women’s risk of major depression is nearly double than men’s: 13 percent of men and 22 percent of women said they had depression when Gallup asked a quarter of a million Americans.</a:t>
            </a:r>
          </a:p>
        </p:txBody>
      </p:sp>
    </p:spTree>
  </p:cSld>
  <p:clrMapOvr>
    <a:masterClrMapping/>
  </p:clrMapOvr>
  <p:transition spd="slow">
    <p:cu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Shape 38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Biological Perspective </a:t>
            </a:r>
          </a:p>
        </p:txBody>
      </p:sp>
      <p:sp>
        <p:nvSpPr>
          <p:cNvPr id="390" name="Shape 39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Genetic Influences.</a:t>
            </a:r>
          </a:p>
          <a:p>
            <a:pPr lvl="0" rtl="0">
              <a:spcBef>
                <a:spcPts val="0"/>
              </a:spcBef>
              <a:buNone/>
            </a:pPr>
            <a:r>
              <a:rPr lang="en"/>
              <a:t>Mood disorders run in families. Emotions are “postcards from our genes.” The risk for major depression and bipolar disorder is increased if one of the parents or siblings have it. </a:t>
            </a:r>
          </a:p>
          <a:p>
            <a:pPr lvl="0">
              <a:spcBef>
                <a:spcPts val="0"/>
              </a:spcBef>
              <a:buNone/>
            </a:pPr>
            <a:r>
              <a:rPr lang="en"/>
              <a:t>Researchers turned to linkage analysis. It points us to a chromosome neighborhood. A “house-to-house search is needed to find the genetic gene.” Genes work together to produce mosaic small effects that interact with other factors. </a:t>
            </a:r>
          </a:p>
        </p:txBody>
      </p:sp>
    </p:spTree>
  </p:cSld>
  <p:clrMapOvr>
    <a:masterClrMapping/>
  </p:clrMapOvr>
  <p:transition spd="slow">
    <p:cu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pic>
        <p:nvPicPr>
          <p:cNvPr id="395" name="Shape 395"/>
          <p:cNvPicPr preferRelativeResize="0"/>
          <p:nvPr/>
        </p:nvPicPr>
        <p:blipFill>
          <a:blip r:embed="rId3">
            <a:alphaModFix/>
          </a:blip>
          <a:stretch>
            <a:fillRect/>
          </a:stretch>
        </p:blipFill>
        <p:spPr>
          <a:xfrm>
            <a:off x="903575" y="926750"/>
            <a:ext cx="7117525" cy="37567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Medical Model </a:t>
            </a:r>
          </a:p>
        </p:txBody>
      </p:sp>
      <p:sp>
        <p:nvSpPr>
          <p:cNvPr id="84" name="Shape 84"/>
          <p:cNvSpPr txBox="1">
            <a:spLocks noGrp="1"/>
          </p:cNvSpPr>
          <p:nvPr>
            <p:ph type="body" idx="1"/>
          </p:nvPr>
        </p:nvSpPr>
        <p:spPr>
          <a:xfrm>
            <a:off x="311700" y="1261114"/>
            <a:ext cx="8520599" cy="3416400"/>
          </a:xfrm>
          <a:prstGeom prst="rect">
            <a:avLst/>
          </a:prstGeom>
        </p:spPr>
        <p:txBody>
          <a:bodyPr lIns="91425" tIns="91425" rIns="91425" bIns="91425" anchor="t" anchorCtr="0">
            <a:noAutofit/>
          </a:bodyPr>
          <a:lstStyle/>
          <a:p>
            <a:pPr lvl="0" rtl="0">
              <a:spcBef>
                <a:spcPts val="0"/>
              </a:spcBef>
              <a:buNone/>
            </a:pPr>
            <a:r>
              <a:rPr lang="en"/>
              <a:t>Medical Model - The concept that diseases have physical causes that can be diagnosed, treated, and cured through the treatment of hospitals. </a:t>
            </a:r>
          </a:p>
          <a:p>
            <a:pPr lvl="0" rtl="0">
              <a:spcBef>
                <a:spcPts val="0"/>
              </a:spcBef>
              <a:buNone/>
            </a:pPr>
            <a:r>
              <a:rPr lang="en"/>
              <a:t>Before the 1800s, To explain bad or odd behaviors, people in earlier times often said is was the work of strange forces.  If you were born in the Middle ages you would have said “The devil made him do it.”</a:t>
            </a:r>
          </a:p>
          <a:p>
            <a:pPr lvl="0" rtl="0">
              <a:spcBef>
                <a:spcPts val="0"/>
              </a:spcBef>
              <a:buNone/>
            </a:pPr>
            <a:r>
              <a:rPr lang="en"/>
              <a:t>They tried to fix the mentally insane by beating them. </a:t>
            </a:r>
          </a:p>
          <a:p>
            <a:pPr lvl="0" rtl="0">
              <a:spcBef>
                <a:spcPts val="0"/>
              </a:spcBef>
              <a:buNone/>
            </a:pPr>
            <a:endParaRPr/>
          </a:p>
          <a:p>
            <a:pPr lvl="0">
              <a:spcBef>
                <a:spcPts val="0"/>
              </a:spcBef>
              <a:buNone/>
            </a:pPr>
            <a:endParaRPr/>
          </a:p>
        </p:txBody>
      </p:sp>
    </p:spTree>
  </p:cSld>
  <p:clrMapOvr>
    <a:masterClrMapping/>
  </p:clrMapOvr>
  <p:transition spd="slow">
    <p:cut/>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sp>
        <p:nvSpPr>
          <p:cNvPr id="400" name="Shape 400"/>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Depressed Brain</a:t>
            </a:r>
          </a:p>
        </p:txBody>
      </p:sp>
      <p:sp>
        <p:nvSpPr>
          <p:cNvPr id="401" name="Shape 401"/>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Researchers are gaining insight into brain activity during depressed and manic states and into the effects of certain neurotransmitters during the states. </a:t>
            </a:r>
          </a:p>
          <a:p>
            <a:pPr lvl="0" rtl="0">
              <a:spcBef>
                <a:spcPts val="0"/>
              </a:spcBef>
              <a:buNone/>
            </a:pPr>
            <a:r>
              <a:rPr lang="en"/>
              <a:t>Diminished brain activity during slowed-down depressive states, and more activity during mania, </a:t>
            </a:r>
          </a:p>
          <a:p>
            <a:pPr lvl="0" rtl="0">
              <a:spcBef>
                <a:spcPts val="0"/>
              </a:spcBef>
              <a:buNone/>
            </a:pPr>
            <a:r>
              <a:rPr lang="en"/>
              <a:t>The left frontal lobe and adjacent brain reward center are active during positive emotion, but less active during depressed state.</a:t>
            </a:r>
          </a:p>
          <a:p>
            <a:pPr lvl="0">
              <a:spcBef>
                <a:spcPts val="0"/>
              </a:spcBef>
              <a:buNone/>
            </a:pPr>
            <a:r>
              <a:rPr lang="en"/>
              <a:t>In a study of people with severe depression, MRI scans found that their frontal lobes 7 percent smaller than the normal.</a:t>
            </a:r>
          </a:p>
        </p:txBody>
      </p:sp>
    </p:spTree>
  </p:cSld>
  <p:clrMapOvr>
    <a:masterClrMapping/>
  </p:clrMapOvr>
  <p:transition spd="slow">
    <p:cu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Shape 406"/>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Social-Cognitive Perspective</a:t>
            </a:r>
          </a:p>
        </p:txBody>
      </p:sp>
      <p:sp>
        <p:nvSpPr>
          <p:cNvPr id="407" name="Shape 407"/>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Depression deals with the whole body. The social-cognitive perspective explores the  roles thinking and acting. The intensity of their negative assumptions about themselves, the situation, and their future lead them to see bad experiences and ignore the good ones. </a:t>
            </a:r>
          </a:p>
          <a:p>
            <a:pPr lvl="0">
              <a:spcBef>
                <a:spcPts val="0"/>
              </a:spcBef>
              <a:buNone/>
            </a:pPr>
            <a:r>
              <a:rPr lang="en"/>
              <a:t>Self-Defeating Beliefs and a negative explanatory style feed depression’s cycle.</a:t>
            </a:r>
          </a:p>
        </p:txBody>
      </p:sp>
    </p:spTree>
  </p:cSld>
  <p:clrMapOvr>
    <a:masterClrMapping/>
  </p:clrMapOvr>
  <p:transition spd="slow">
    <p:cu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Shape 412"/>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Negative Thoughts and Negative Moods Interact</a:t>
            </a:r>
          </a:p>
        </p:txBody>
      </p:sp>
      <p:sp>
        <p:nvSpPr>
          <p:cNvPr id="413" name="Shape 413"/>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self -defeating beliefs might arise from learned helplessness. Learned helplessness is more common in women than men. Women respond more strongly to stress. </a:t>
            </a:r>
          </a:p>
          <a:p>
            <a:pPr lvl="0" rtl="0">
              <a:spcBef>
                <a:spcPts val="0"/>
              </a:spcBef>
              <a:buNone/>
            </a:pPr>
            <a:r>
              <a:rPr lang="en"/>
              <a:t>Susan Nolen-Hoeksema believes that women’s higher risk for depression relates to their tendency to overthink, or to ruminate. They stay focused on a problem.</a:t>
            </a:r>
          </a:p>
          <a:p>
            <a:pPr lvl="0">
              <a:spcBef>
                <a:spcPts val="0"/>
              </a:spcBef>
              <a:buNone/>
            </a:pPr>
            <a:r>
              <a:rPr lang="en"/>
              <a:t>Ruminate: Compulsive fretting over thinking about our problems and their causes.</a:t>
            </a:r>
          </a:p>
        </p:txBody>
      </p:sp>
    </p:spTree>
  </p:cSld>
  <p:clrMapOvr>
    <a:masterClrMapping/>
  </p:clrMapOvr>
  <p:transition spd="slow">
    <p:cu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Shape 41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a:t>Negative Thoughts and Negative Moods Interact</a:t>
            </a:r>
          </a:p>
        </p:txBody>
      </p:sp>
      <p:sp>
        <p:nvSpPr>
          <p:cNvPr id="419" name="Shape 41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Life’s unavoidable failures lead to depression because of their explanatory style. It’s what or who they blame for their failures. If you blame yourself for failing a test then you are probably going to feel stupid and depressed. </a:t>
            </a:r>
          </a:p>
          <a:p>
            <a:pPr lvl="0">
              <a:spcBef>
                <a:spcPts val="0"/>
              </a:spcBef>
              <a:buNone/>
            </a:pPr>
            <a:endParaRPr/>
          </a:p>
        </p:txBody>
      </p:sp>
    </p:spTree>
  </p:cSld>
  <p:clrMapOvr>
    <a:masterClrMapping/>
  </p:clrMapOvr>
  <p:transition spd="slow">
    <p:cu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sp>
        <p:nvSpPr>
          <p:cNvPr id="424" name="Shape 42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Depression’s Vicious Cycle</a:t>
            </a:r>
          </a:p>
        </p:txBody>
      </p:sp>
      <p:sp>
        <p:nvSpPr>
          <p:cNvPr id="425" name="Shape 42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Depression is brought by stressful experiences, and by anything that disrupts our sense of who we are and why we are worthy humans. The disruption leads to negative feelings.</a:t>
            </a:r>
          </a:p>
          <a:p>
            <a:pPr lvl="0">
              <a:spcBef>
                <a:spcPts val="0"/>
              </a:spcBef>
              <a:buNone/>
            </a:pPr>
            <a:r>
              <a:rPr lang="en"/>
              <a:t>Depression is a cycle. Bad moods feed on themselves. Whenever we tend to feel down, we think negatively and we remember bad memories. We can break the cycle of depression though. If we move to a different environment, by reversing our self-blame and negative attributions, by turning our attention outward and by engaging in fun activities. </a:t>
            </a:r>
          </a:p>
        </p:txBody>
      </p:sp>
    </p:spTree>
  </p:cSld>
  <p:clrMapOvr>
    <a:masterClrMapping/>
  </p:clrMapOvr>
  <p:transition spd="slow">
    <p:cu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pic>
        <p:nvPicPr>
          <p:cNvPr id="430" name="Shape 430"/>
          <p:cNvPicPr preferRelativeResize="0"/>
          <p:nvPr/>
        </p:nvPicPr>
        <p:blipFill>
          <a:blip r:embed="rId3">
            <a:alphaModFix/>
          </a:blip>
          <a:stretch>
            <a:fillRect/>
          </a:stretch>
        </p:blipFill>
        <p:spPr>
          <a:xfrm>
            <a:off x="1438275" y="352425"/>
            <a:ext cx="6096000" cy="4356100"/>
          </a:xfrm>
          <a:prstGeom prst="rect">
            <a:avLst/>
          </a:prstGeom>
          <a:noFill/>
          <a:ln>
            <a:noFill/>
          </a:ln>
        </p:spPr>
      </p:pic>
    </p:spTree>
  </p:cSld>
  <p:clrMapOvr>
    <a:masterClrMapping/>
  </p:clrMapOvr>
  <p:transition spd="slow">
    <p:cut/>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Shape 43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lgn="ctr">
              <a:spcBef>
                <a:spcPts val="0"/>
              </a:spcBef>
              <a:buNone/>
            </a:pPr>
            <a:r>
              <a:rPr lang="en"/>
              <a:t>Exit Ticket</a:t>
            </a:r>
          </a:p>
        </p:txBody>
      </p:sp>
      <p:sp>
        <p:nvSpPr>
          <p:cNvPr id="436" name="Shape 43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What are mood disorders?</a:t>
            </a:r>
          </a:p>
          <a:p>
            <a:pPr lvl="0">
              <a:spcBef>
                <a:spcPts val="0"/>
              </a:spcBef>
              <a:buNone/>
            </a:pPr>
            <a:r>
              <a:rPr lang="en"/>
              <a:t>What two forms do they come in. </a:t>
            </a:r>
          </a:p>
        </p:txBody>
      </p:sp>
    </p:spTree>
  </p:cSld>
  <p:clrMapOvr>
    <a:masterClrMapping/>
  </p:clrMapOvr>
  <p:transition spd="slow">
    <p:cut/>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Shape 44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SWBAT identify key elements of schizophrenia </a:t>
            </a:r>
          </a:p>
        </p:txBody>
      </p:sp>
      <p:sp>
        <p:nvSpPr>
          <p:cNvPr id="442" name="Shape 44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by which two means does someone become diagnosed with schizophrenia?</a:t>
            </a:r>
          </a:p>
          <a:p>
            <a:pPr lvl="0" rtl="0">
              <a:spcBef>
                <a:spcPts val="0"/>
              </a:spcBef>
              <a:buNone/>
            </a:pPr>
            <a:r>
              <a:rPr lang="en"/>
              <a:t>acute schizophrenia happens gradually</a:t>
            </a:r>
          </a:p>
          <a:p>
            <a:pPr lvl="0">
              <a:spcBef>
                <a:spcPts val="0"/>
              </a:spcBef>
              <a:buNone/>
            </a:pPr>
            <a:r>
              <a:rPr lang="en"/>
              <a:t>chronic schizophrenia is slow-developing</a:t>
            </a:r>
          </a:p>
        </p:txBody>
      </p:sp>
    </p:spTree>
  </p:cSld>
  <p:clrMapOvr>
    <a:masterClrMapping/>
  </p:clrMapOvr>
  <p:transition spd="slow">
    <p:cut/>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7" name="Shape 447"/>
          <p:cNvSpPr txBox="1">
            <a:spLocks noGrp="1"/>
          </p:cNvSpPr>
          <p:nvPr>
            <p:ph type="ctrTitle"/>
          </p:nvPr>
        </p:nvSpPr>
        <p:spPr>
          <a:xfrm>
            <a:off x="512700" y="1893300"/>
            <a:ext cx="8118600" cy="1522800"/>
          </a:xfrm>
          <a:prstGeom prst="rect">
            <a:avLst/>
          </a:prstGeom>
        </p:spPr>
        <p:txBody>
          <a:bodyPr lIns="91425" tIns="91425" rIns="91425" bIns="91425" anchor="b" anchorCtr="0">
            <a:noAutofit/>
          </a:bodyPr>
          <a:lstStyle/>
          <a:p>
            <a:pPr lvl="0">
              <a:spcBef>
                <a:spcPts val="0"/>
              </a:spcBef>
              <a:buNone/>
            </a:pPr>
            <a:r>
              <a:rPr lang="en"/>
              <a:t>Module 68</a:t>
            </a:r>
          </a:p>
        </p:txBody>
      </p:sp>
      <p:sp>
        <p:nvSpPr>
          <p:cNvPr id="448" name="Shape 448"/>
          <p:cNvSpPr txBox="1">
            <a:spLocks noGrp="1"/>
          </p:cNvSpPr>
          <p:nvPr>
            <p:ph type="subTitle" idx="1"/>
          </p:nvPr>
        </p:nvSpPr>
        <p:spPr>
          <a:xfrm>
            <a:off x="512700" y="3840639"/>
            <a:ext cx="8118600" cy="787500"/>
          </a:xfrm>
          <a:prstGeom prst="rect">
            <a:avLst/>
          </a:prstGeom>
        </p:spPr>
        <p:txBody>
          <a:bodyPr lIns="91425" tIns="91425" rIns="91425" bIns="91425" anchor="t" anchorCtr="0">
            <a:noAutofit/>
          </a:bodyPr>
          <a:lstStyle/>
          <a:p>
            <a:pPr lvl="0">
              <a:spcBef>
                <a:spcPts val="0"/>
              </a:spcBef>
              <a:buNone/>
            </a:pPr>
            <a:r>
              <a:rPr lang="en"/>
              <a:t>Schizophrenia</a:t>
            </a:r>
          </a:p>
        </p:txBody>
      </p:sp>
    </p:spTree>
  </p:cSld>
  <p:clrMapOvr>
    <a:masterClrMapping/>
  </p:clrMapOvr>
  <p:transition spd="slow">
    <p:cut/>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452"/>
        <p:cNvGrpSpPr/>
        <p:nvPr/>
      </p:nvGrpSpPr>
      <p:grpSpPr>
        <a:xfrm>
          <a:off x="0" y="0"/>
          <a:ext cx="0" cy="0"/>
          <a:chOff x="0" y="0"/>
          <a:chExt cx="0" cy="0"/>
        </a:xfrm>
      </p:grpSpPr>
      <p:sp>
        <p:nvSpPr>
          <p:cNvPr id="453" name="Shape 45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Module Learning Objectives</a:t>
            </a:r>
          </a:p>
        </p:txBody>
      </p:sp>
      <p:sp>
        <p:nvSpPr>
          <p:cNvPr id="454" name="Shape 454"/>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68-1 Describe the patterns of thinking, perceiving and feeling that characterizes schizophrenia </a:t>
            </a:r>
          </a:p>
          <a:p>
            <a:pPr lvl="0" rtl="0">
              <a:spcBef>
                <a:spcPts val="0"/>
              </a:spcBef>
              <a:buNone/>
            </a:pPr>
            <a:r>
              <a:rPr lang="en"/>
              <a:t>68-2 Contrast chronic and acute schizophrenia </a:t>
            </a:r>
          </a:p>
          <a:p>
            <a:pPr lvl="0" rtl="0">
              <a:spcBef>
                <a:spcPts val="0"/>
              </a:spcBef>
              <a:buNone/>
            </a:pPr>
            <a:r>
              <a:rPr lang="en"/>
              <a:t>68-3 Discuss how brain abnormalities and viral infections help explain schizophrenia </a:t>
            </a:r>
          </a:p>
          <a:p>
            <a:pPr lvl="0">
              <a:spcBef>
                <a:spcPts val="0"/>
              </a:spcBef>
              <a:buNone/>
            </a:pPr>
            <a:r>
              <a:rPr lang="en"/>
              <a:t>68-4 Discuss the evidence for genetic influences on schizophrenia , and describe some factors that may be early warning signs of schizophrenia in children.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311689" y="380992"/>
            <a:ext cx="8520599" cy="572699"/>
          </a:xfrm>
          <a:prstGeom prst="rect">
            <a:avLst/>
          </a:prstGeom>
        </p:spPr>
        <p:txBody>
          <a:bodyPr lIns="91425" tIns="91425" rIns="91425" bIns="91425" anchor="t" anchorCtr="0">
            <a:noAutofit/>
          </a:bodyPr>
          <a:lstStyle/>
          <a:p>
            <a:pPr lvl="0">
              <a:spcBef>
                <a:spcPts val="0"/>
              </a:spcBef>
              <a:buNone/>
            </a:pPr>
            <a:r>
              <a:rPr lang="en"/>
              <a:t>Philippe Pinel (1745-1826)</a:t>
            </a:r>
          </a:p>
        </p:txBody>
      </p:sp>
      <p:sp>
        <p:nvSpPr>
          <p:cNvPr id="90" name="Shape 9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marL="457200" lvl="0" indent="-228600" rtl="0">
              <a:spcBef>
                <a:spcPts val="0"/>
              </a:spcBef>
              <a:buClr>
                <a:srgbClr val="666666"/>
              </a:buClr>
            </a:pPr>
            <a:r>
              <a:rPr lang="en">
                <a:solidFill>
                  <a:srgbClr val="666666"/>
                </a:solidFill>
              </a:rPr>
              <a:t> Philippe was a French psychiatrist and physician who provided a more humane psychological approach to the custody and care of psychiatric patients, referred as moral treatment</a:t>
            </a:r>
          </a:p>
          <a:p>
            <a:pPr marL="457200" lvl="0" indent="-228600" rtl="0">
              <a:spcBef>
                <a:spcPts val="0"/>
              </a:spcBef>
              <a:buClr>
                <a:srgbClr val="666666"/>
              </a:buClr>
            </a:pPr>
            <a:r>
              <a:rPr lang="en"/>
              <a:t>He formed the idea that madness was not demons but sickness of the mind caused by stress and inhuman situations </a:t>
            </a:r>
          </a:p>
          <a:p>
            <a:pPr marL="457200" lvl="0" indent="-228600" rtl="0">
              <a:lnSpc>
                <a:spcPct val="138000"/>
              </a:lnSpc>
              <a:spcBef>
                <a:spcPts val="0"/>
              </a:spcBef>
              <a:buClr>
                <a:schemeClr val="dk2"/>
              </a:buClr>
            </a:pPr>
            <a:r>
              <a:rPr lang="en"/>
              <a:t>Method was conversation and gentleness “moral treatment” .</a:t>
            </a:r>
          </a:p>
          <a:p>
            <a:pPr marL="457200" lvl="0" indent="-228600" rtl="0">
              <a:spcBef>
                <a:spcPts val="0"/>
              </a:spcBef>
              <a:spcAft>
                <a:spcPts val="0"/>
              </a:spcAft>
              <a:buClr>
                <a:schemeClr val="dk2"/>
              </a:buClr>
            </a:pPr>
            <a:r>
              <a:rPr lang="en"/>
              <a:t>He replaced brutality with gentleness, isolation with activity, and filth with clean air and sunshine.</a:t>
            </a:r>
          </a:p>
          <a:p>
            <a:pPr lvl="0" rtl="0">
              <a:spcBef>
                <a:spcPts val="0"/>
              </a:spcBef>
              <a:buNone/>
            </a:pPr>
            <a:endParaRPr/>
          </a:p>
        </p:txBody>
      </p:sp>
    </p:spTree>
  </p:cSld>
  <p:clrMapOvr>
    <a:masterClrMapping/>
  </p:clrMapOvr>
  <p:transition spd="slow">
    <p:cut/>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Shape 45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Symptoms of Schizophrenia</a:t>
            </a:r>
          </a:p>
        </p:txBody>
      </p:sp>
      <p:sp>
        <p:nvSpPr>
          <p:cNvPr id="460" name="Shape 46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Schizophrenia- a psychological disorder characterized by delusions, hallucinations, disorganized speech, and/or diminished or inappropriate emotional expression. </a:t>
            </a:r>
          </a:p>
          <a:p>
            <a:pPr lvl="0" rtl="0">
              <a:spcBef>
                <a:spcPts val="0"/>
              </a:spcBef>
              <a:buNone/>
            </a:pPr>
            <a:r>
              <a:rPr lang="en"/>
              <a:t>Schizophrenia also means “split mind” not to be confused with multiple-personality split. </a:t>
            </a:r>
          </a:p>
          <a:p>
            <a:pPr lvl="0" rtl="0">
              <a:spcBef>
                <a:spcPts val="0"/>
              </a:spcBef>
              <a:buNone/>
            </a:pPr>
            <a:r>
              <a:rPr lang="en"/>
              <a:t>it is an example of psychosis (psychotic disorder) distinguished by a lost contact with reality and warped perception. </a:t>
            </a:r>
          </a:p>
          <a:p>
            <a:pPr lvl="0" rtl="0">
              <a:spcBef>
                <a:spcPts val="0"/>
              </a:spcBef>
              <a:buNone/>
            </a:pPr>
            <a:endParaRPr/>
          </a:p>
          <a:p>
            <a:pPr lvl="0" rtl="0">
              <a:spcBef>
                <a:spcPts val="0"/>
              </a:spcBef>
              <a:buNone/>
            </a:pPr>
            <a:endParaRPr/>
          </a:p>
          <a:p>
            <a:pPr lvl="0" rtl="0">
              <a:spcBef>
                <a:spcPts val="0"/>
              </a:spcBef>
              <a:buNone/>
            </a:pPr>
            <a:endParaRPr/>
          </a:p>
          <a:p>
            <a:pPr lvl="0">
              <a:lnSpc>
                <a:spcPct val="100000"/>
              </a:lnSpc>
              <a:spcBef>
                <a:spcPts val="0"/>
              </a:spcBef>
              <a:buNone/>
            </a:pPr>
            <a:endParaRPr/>
          </a:p>
        </p:txBody>
      </p:sp>
    </p:spTree>
  </p:cSld>
  <p:clrMapOvr>
    <a:masterClrMapping/>
  </p:clrMapOvr>
  <p:transition spd="slow">
    <p:cut/>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Shape 46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Disorganized thinking and Disturbed perceptions</a:t>
            </a:r>
          </a:p>
        </p:txBody>
      </p:sp>
      <p:sp>
        <p:nvSpPr>
          <p:cNvPr id="466" name="Shape 46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The thinking of people with schizophrenia are often clouded with delusions, particularly those that are paranoid. </a:t>
            </a:r>
          </a:p>
          <a:p>
            <a:pPr lvl="0" rtl="0">
              <a:spcBef>
                <a:spcPts val="0"/>
              </a:spcBef>
              <a:buNone/>
            </a:pPr>
            <a:r>
              <a:rPr lang="en"/>
              <a:t>They may bring up a few topics on their mind with no relevance to each other resulting in word salad. </a:t>
            </a:r>
          </a:p>
          <a:p>
            <a:pPr lvl="0" rtl="0">
              <a:spcBef>
                <a:spcPts val="0"/>
              </a:spcBef>
              <a:buNone/>
            </a:pPr>
            <a:r>
              <a:rPr lang="en"/>
              <a:t>Hallucination- sensory experiences without sensory stimulation</a:t>
            </a:r>
          </a:p>
          <a:p>
            <a:pPr lvl="0" rtl="0">
              <a:spcBef>
                <a:spcPts val="0"/>
              </a:spcBef>
              <a:buNone/>
            </a:pPr>
            <a:r>
              <a:rPr lang="en"/>
              <a:t>They may feel, taste, or smell things not there. Most are auditory hallucinations.</a:t>
            </a:r>
          </a:p>
          <a:p>
            <a:pPr lvl="0">
              <a:spcBef>
                <a:spcPts val="0"/>
              </a:spcBef>
              <a:buNone/>
            </a:pPr>
            <a:r>
              <a:rPr lang="en"/>
              <a:t>Disorganized thoughts result from a breakdown in selective attention, they are very easily distracted. </a:t>
            </a:r>
          </a:p>
        </p:txBody>
      </p:sp>
    </p:spTree>
  </p:cSld>
  <p:clrMapOvr>
    <a:masterClrMapping/>
  </p:clrMapOvr>
  <p:transition spd="slow">
    <p:cut/>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sp>
        <p:nvSpPr>
          <p:cNvPr id="471" name="Shape 47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Diminished and Inappropriate Emotions</a:t>
            </a:r>
          </a:p>
        </p:txBody>
      </p:sp>
      <p:sp>
        <p:nvSpPr>
          <p:cNvPr id="472" name="Shape 47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Most emotions expressed by people with schizophrenia are inappropriate, not real. </a:t>
            </a:r>
          </a:p>
          <a:p>
            <a:pPr lvl="0" rtl="0">
              <a:spcBef>
                <a:spcPts val="0"/>
              </a:spcBef>
              <a:buNone/>
            </a:pPr>
            <a:r>
              <a:rPr lang="en"/>
              <a:t>ex: laughing at death, becoming angry over nothing, or crying when others are laughing</a:t>
            </a:r>
          </a:p>
          <a:p>
            <a:pPr lvl="0" rtl="0">
              <a:spcBef>
                <a:spcPts val="0"/>
              </a:spcBef>
              <a:buNone/>
            </a:pPr>
            <a:r>
              <a:rPr lang="en"/>
              <a:t>Flat affect is lapsing into emotionless state, they also have difficulty perceiving emotions.</a:t>
            </a:r>
          </a:p>
          <a:p>
            <a:pPr lvl="0" rtl="0">
              <a:spcBef>
                <a:spcPts val="0"/>
              </a:spcBef>
              <a:buNone/>
            </a:pPr>
            <a:r>
              <a:rPr lang="en"/>
              <a:t>Motor behavior can be inappropriate. </a:t>
            </a:r>
          </a:p>
          <a:p>
            <a:pPr lvl="0">
              <a:spcBef>
                <a:spcPts val="0"/>
              </a:spcBef>
              <a:buNone/>
            </a:pPr>
            <a:r>
              <a:rPr lang="en"/>
              <a:t>If they exhibit catatonia they remain calm for hours and then become agitated.</a:t>
            </a:r>
          </a:p>
        </p:txBody>
      </p:sp>
    </p:spTree>
  </p:cSld>
  <p:clrMapOvr>
    <a:masterClrMapping/>
  </p:clrMapOvr>
  <p:transition spd="slow">
    <p:cut/>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Shape 477"/>
          <p:cNvSpPr txBox="1">
            <a:spLocks noGrp="1"/>
          </p:cNvSpPr>
          <p:nvPr>
            <p:ph type="title"/>
          </p:nvPr>
        </p:nvSpPr>
        <p:spPr>
          <a:xfrm>
            <a:off x="311700" y="204925"/>
            <a:ext cx="8520600" cy="613200"/>
          </a:xfrm>
          <a:prstGeom prst="rect">
            <a:avLst/>
          </a:prstGeom>
        </p:spPr>
        <p:txBody>
          <a:bodyPr lIns="91425" tIns="91425" rIns="91425" bIns="91425" anchor="t" anchorCtr="0">
            <a:noAutofit/>
          </a:bodyPr>
          <a:lstStyle/>
          <a:p>
            <a:pPr lvl="0">
              <a:spcBef>
                <a:spcPts val="0"/>
              </a:spcBef>
              <a:buNone/>
            </a:pPr>
            <a:r>
              <a:rPr lang="en"/>
              <a:t>Onset and Development of Schizophrenia</a:t>
            </a:r>
          </a:p>
        </p:txBody>
      </p:sp>
      <p:sp>
        <p:nvSpPr>
          <p:cNvPr id="478" name="Shape 478"/>
          <p:cNvSpPr txBox="1">
            <a:spLocks noGrp="1"/>
          </p:cNvSpPr>
          <p:nvPr>
            <p:ph type="body" idx="1"/>
          </p:nvPr>
        </p:nvSpPr>
        <p:spPr>
          <a:xfrm>
            <a:off x="311700" y="873150"/>
            <a:ext cx="8520600" cy="3397200"/>
          </a:xfrm>
          <a:prstGeom prst="rect">
            <a:avLst/>
          </a:prstGeom>
        </p:spPr>
        <p:txBody>
          <a:bodyPr lIns="91425" tIns="91425" rIns="91425" bIns="91425" anchor="t" anchorCtr="0">
            <a:noAutofit/>
          </a:bodyPr>
          <a:lstStyle/>
          <a:p>
            <a:pPr lvl="0" rtl="0">
              <a:spcBef>
                <a:spcPts val="0"/>
              </a:spcBef>
              <a:buNone/>
            </a:pPr>
            <a:r>
              <a:rPr lang="en" sz="1400"/>
              <a:t>-develops when you're young</a:t>
            </a:r>
          </a:p>
          <a:p>
            <a:pPr lvl="0" rtl="0">
              <a:spcBef>
                <a:spcPts val="0"/>
              </a:spcBef>
              <a:buNone/>
            </a:pPr>
            <a:r>
              <a:rPr lang="en" sz="1400"/>
              <a:t>-affects 1 in 100 people, both male and female</a:t>
            </a:r>
          </a:p>
          <a:p>
            <a:pPr lvl="0" rtl="0">
              <a:spcBef>
                <a:spcPts val="0"/>
              </a:spcBef>
              <a:buNone/>
            </a:pPr>
            <a:r>
              <a:rPr lang="en" sz="1400"/>
              <a:t>-sometimes results from stress, or develops gradually from other factors</a:t>
            </a:r>
          </a:p>
          <a:p>
            <a:pPr lvl="0" rtl="0">
              <a:spcBef>
                <a:spcPts val="0"/>
              </a:spcBef>
              <a:buNone/>
            </a:pPr>
            <a:r>
              <a:rPr lang="en" sz="1400"/>
              <a:t>Not just a single disorder</a:t>
            </a:r>
          </a:p>
          <a:p>
            <a:pPr lvl="0" rtl="0">
              <a:spcBef>
                <a:spcPts val="0"/>
              </a:spcBef>
              <a:buNone/>
            </a:pPr>
            <a:r>
              <a:rPr lang="en" sz="1400"/>
              <a:t>Patients who experience positive symptoms experience hallucinations, talk in delusional ways and exhibit inappropriate emotions in the setting. </a:t>
            </a:r>
          </a:p>
          <a:p>
            <a:pPr lvl="0" rtl="0">
              <a:spcBef>
                <a:spcPts val="0"/>
              </a:spcBef>
              <a:buNone/>
            </a:pPr>
            <a:r>
              <a:rPr lang="en" sz="1400"/>
              <a:t>Negative symptoms include toneless voices, expressionless faces, or rigid bodies. </a:t>
            </a:r>
          </a:p>
          <a:p>
            <a:pPr lvl="0" rtl="0">
              <a:spcBef>
                <a:spcPts val="0"/>
              </a:spcBef>
              <a:buNone/>
            </a:pPr>
            <a:r>
              <a:rPr lang="en" sz="1400"/>
              <a:t>Positive are the presence and negative are the the absence of inappropriate behavior.</a:t>
            </a:r>
          </a:p>
          <a:p>
            <a:pPr lvl="0" rtl="0">
              <a:spcBef>
                <a:spcPts val="0"/>
              </a:spcBef>
              <a:buNone/>
            </a:pPr>
            <a:r>
              <a:rPr lang="en" sz="1400"/>
              <a:t>slow-developing schizophrenia (chronic schizophrenia) is not expected recovery. Developing schizophrenia rapidly (acute schizophrenia) following life stresses, recovery is more likely.</a:t>
            </a:r>
          </a:p>
          <a:p>
            <a:pPr lvl="0">
              <a:spcBef>
                <a:spcPts val="0"/>
              </a:spcBef>
              <a:buNone/>
            </a:pPr>
            <a:endParaRPr/>
          </a:p>
        </p:txBody>
      </p:sp>
    </p:spTree>
  </p:cSld>
  <p:clrMapOvr>
    <a:masterClrMapping/>
  </p:clrMapOvr>
  <p:transition spd="slow">
    <p:cut/>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482"/>
        <p:cNvGrpSpPr/>
        <p:nvPr/>
      </p:nvGrpSpPr>
      <p:grpSpPr>
        <a:xfrm>
          <a:off x="0" y="0"/>
          <a:ext cx="0" cy="0"/>
          <a:chOff x="0" y="0"/>
          <a:chExt cx="0" cy="0"/>
        </a:xfrm>
      </p:grpSpPr>
      <p:sp>
        <p:nvSpPr>
          <p:cNvPr id="483" name="Shape 48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Brain Abnormalities</a:t>
            </a:r>
          </a:p>
        </p:txBody>
      </p:sp>
      <p:sp>
        <p:nvSpPr>
          <p:cNvPr id="484" name="Shape 484"/>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Dopamine Overactivity </a:t>
            </a:r>
          </a:p>
          <a:p>
            <a:pPr lvl="0" rtl="0">
              <a:spcBef>
                <a:spcPts val="0"/>
              </a:spcBef>
              <a:buNone/>
            </a:pPr>
            <a:r>
              <a:rPr lang="en"/>
              <a:t>Schizophrenic patients after their death were discovered to have too many dopamine receptors. Six times more excess for D4 dopamine receptor</a:t>
            </a:r>
          </a:p>
          <a:p>
            <a:pPr lvl="0" rtl="0">
              <a:spcBef>
                <a:spcPts val="0"/>
              </a:spcBef>
              <a:buNone/>
            </a:pPr>
            <a:r>
              <a:rPr lang="en"/>
              <a:t>There is speculation that this dopamine-intensified system may spark signals to create positive behaviors of schizophrenia.</a:t>
            </a:r>
          </a:p>
          <a:p>
            <a:pPr lvl="0" rtl="0">
              <a:spcBef>
                <a:spcPts val="0"/>
              </a:spcBef>
              <a:buNone/>
            </a:pPr>
            <a:r>
              <a:rPr lang="en"/>
              <a:t>Drugs that block dopamine receptors will lessen the symptoms.</a:t>
            </a:r>
          </a:p>
          <a:p>
            <a:pPr lvl="0">
              <a:spcBef>
                <a:spcPts val="0"/>
              </a:spcBef>
              <a:buNone/>
            </a:pPr>
            <a:r>
              <a:rPr lang="en"/>
              <a:t>Drugs such as cocaine and amphetamines could intensify them</a:t>
            </a:r>
          </a:p>
        </p:txBody>
      </p:sp>
    </p:spTree>
  </p:cSld>
  <p:clrMapOvr>
    <a:masterClrMapping/>
  </p:clrMapOvr>
  <p:transition spd="slow">
    <p:cut/>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488"/>
        <p:cNvGrpSpPr/>
        <p:nvPr/>
      </p:nvGrpSpPr>
      <p:grpSpPr>
        <a:xfrm>
          <a:off x="0" y="0"/>
          <a:ext cx="0" cy="0"/>
          <a:chOff x="0" y="0"/>
          <a:chExt cx="0" cy="0"/>
        </a:xfrm>
      </p:grpSpPr>
      <p:sp>
        <p:nvSpPr>
          <p:cNvPr id="489" name="Shape 48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Abnormal Brain Activity and Anatomy</a:t>
            </a:r>
          </a:p>
        </p:txBody>
      </p:sp>
      <p:sp>
        <p:nvSpPr>
          <p:cNvPr id="490" name="Shape 49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people diagnosed with schizophrenia often display a decline in the brain waves that affect the synchronized neural firing of the frontal lobes. Neurons out of sync disrupt the functioning of neural networks, which could be the reason behind schizophrenic problems.</a:t>
            </a:r>
          </a:p>
          <a:p>
            <a:pPr lvl="0">
              <a:spcBef>
                <a:spcPts val="0"/>
              </a:spcBef>
              <a:buNone/>
            </a:pPr>
            <a:r>
              <a:rPr lang="en"/>
              <a:t>Studies have shown that a majority of schizophrenic patients have a enlarged fluid filled area and shrinkage of cerebral tissue. Other studies on cases of people who developed this later showed that the greater the brain shrinkage, the more severe the patient's case was. </a:t>
            </a:r>
          </a:p>
        </p:txBody>
      </p:sp>
    </p:spTree>
  </p:cSld>
  <p:clrMapOvr>
    <a:masterClrMapping/>
  </p:clrMapOvr>
  <p:transition spd="slow">
    <p:cut/>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494"/>
        <p:cNvGrpSpPr/>
        <p:nvPr/>
      </p:nvGrpSpPr>
      <p:grpSpPr>
        <a:xfrm>
          <a:off x="0" y="0"/>
          <a:ext cx="0" cy="0"/>
          <a:chOff x="0" y="0"/>
          <a:chExt cx="0" cy="0"/>
        </a:xfrm>
      </p:grpSpPr>
      <p:sp>
        <p:nvSpPr>
          <p:cNvPr id="495" name="Shape 49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endParaRPr/>
          </a:p>
        </p:txBody>
      </p:sp>
      <p:sp>
        <p:nvSpPr>
          <p:cNvPr id="496" name="Shape 49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a:spcBef>
                <a:spcPts val="0"/>
              </a:spcBef>
              <a:buNone/>
            </a:pPr>
            <a:endParaRPr/>
          </a:p>
        </p:txBody>
      </p:sp>
      <p:pic>
        <p:nvPicPr>
          <p:cNvPr id="497" name="Shape 497"/>
          <p:cNvPicPr preferRelativeResize="0"/>
          <p:nvPr/>
        </p:nvPicPr>
        <p:blipFill>
          <a:blip r:embed="rId3">
            <a:alphaModFix/>
          </a:blip>
          <a:stretch>
            <a:fillRect/>
          </a:stretch>
        </p:blipFill>
        <p:spPr>
          <a:xfrm>
            <a:off x="1389999" y="558249"/>
            <a:ext cx="6129349" cy="4164999"/>
          </a:xfrm>
          <a:prstGeom prst="rect">
            <a:avLst/>
          </a:prstGeom>
          <a:noFill/>
          <a:ln>
            <a:noFill/>
          </a:ln>
        </p:spPr>
      </p:pic>
    </p:spTree>
  </p:cSld>
  <p:clrMapOvr>
    <a:masterClrMapping/>
  </p:clrMapOvr>
  <p:transition spd="slow">
    <p:cut/>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Shape 502"/>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Maternal virus during mid pregnancy</a:t>
            </a:r>
          </a:p>
        </p:txBody>
      </p:sp>
      <p:sp>
        <p:nvSpPr>
          <p:cNvPr id="503" name="Shape 503"/>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There is an increased risk of a viral infection during mid pregnancy that impairs fetal brain development such as </a:t>
            </a:r>
          </a:p>
          <a:p>
            <a:pPr marL="457200" lvl="0" indent="-228600" rtl="0">
              <a:spcBef>
                <a:spcPts val="0"/>
              </a:spcBef>
            </a:pPr>
            <a:r>
              <a:rPr lang="en"/>
              <a:t>flu epidemic</a:t>
            </a:r>
          </a:p>
          <a:p>
            <a:pPr marL="457200" lvl="0" indent="-228600" rtl="0">
              <a:spcBef>
                <a:spcPts val="0"/>
              </a:spcBef>
            </a:pPr>
            <a:r>
              <a:rPr lang="en"/>
              <a:t>born in a densely populated area</a:t>
            </a:r>
          </a:p>
          <a:p>
            <a:pPr marL="457200" lvl="0" indent="-228600" rtl="0">
              <a:spcBef>
                <a:spcPts val="0"/>
              </a:spcBef>
            </a:pPr>
            <a:r>
              <a:rPr lang="en"/>
              <a:t>born during the winter and spring months (only 5% to 8%)</a:t>
            </a:r>
          </a:p>
          <a:p>
            <a:pPr marL="457200" lvl="0" indent="-228600" rtl="0">
              <a:spcBef>
                <a:spcPts val="0"/>
              </a:spcBef>
            </a:pPr>
            <a:r>
              <a:rPr lang="en"/>
              <a:t>mothers being sick with influenza</a:t>
            </a:r>
          </a:p>
          <a:p>
            <a:pPr marL="457200" lvl="0" indent="-228600" rtl="0">
              <a:spcBef>
                <a:spcPts val="0"/>
              </a:spcBef>
            </a:pPr>
            <a:r>
              <a:rPr lang="en"/>
              <a:t>having blood drawn when you’re pregnant</a:t>
            </a:r>
          </a:p>
          <a:p>
            <a:pPr lvl="0">
              <a:spcBef>
                <a:spcPts val="0"/>
              </a:spcBef>
              <a:buNone/>
            </a:pPr>
            <a:r>
              <a:rPr lang="en"/>
              <a:t>These items suggest that fetal-virus infections play a contributing role in the development of schizophrenia. They recommend mothers to get a flu shot.</a:t>
            </a:r>
          </a:p>
        </p:txBody>
      </p:sp>
    </p:spTree>
  </p:cSld>
  <p:clrMapOvr>
    <a:masterClrMapping/>
  </p:clrMapOvr>
  <p:transition spd="slow">
    <p:cut/>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Shape 508"/>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Genetic Factors</a:t>
            </a:r>
          </a:p>
        </p:txBody>
      </p:sp>
      <p:sp>
        <p:nvSpPr>
          <p:cNvPr id="509" name="Shape 509"/>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There is strong evidence that supports a genetic predisposition of the disorder. </a:t>
            </a:r>
          </a:p>
          <a:p>
            <a:pPr lvl="0" rtl="0">
              <a:spcBef>
                <a:spcPts val="0"/>
              </a:spcBef>
              <a:buNone/>
            </a:pPr>
            <a:r>
              <a:rPr lang="en"/>
              <a:t>1 in 100 odds of being diagnosed with schizophrenia become to 1 in 10 if the parent(s) have schizophrenia. 1 in 2 if the affected sibling is an identical twin.</a:t>
            </a:r>
          </a:p>
          <a:p>
            <a:pPr lvl="0" rtl="0">
              <a:spcBef>
                <a:spcPts val="0"/>
              </a:spcBef>
              <a:buNone/>
            </a:pPr>
            <a:r>
              <a:rPr lang="en"/>
              <a:t>Identical twins share a prenatal environment, possibly ⅔ blood and placenta and the other ⅓ have two single placentas. There's a 6 in 10 chance of both identical twins to have schizophrenia if they shared a placenta, separate placentas are 1 in 10</a:t>
            </a:r>
          </a:p>
          <a:p>
            <a:pPr lvl="0">
              <a:spcBef>
                <a:spcPts val="0"/>
              </a:spcBef>
              <a:buNone/>
            </a:pPr>
            <a:endParaRPr/>
          </a:p>
        </p:txBody>
      </p:sp>
    </p:spTree>
  </p:cSld>
  <p:clrMapOvr>
    <a:masterClrMapping/>
  </p:clrMapOvr>
  <p:transition spd="slow">
    <p:cut/>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Shape 514"/>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Genetic Factors continued</a:t>
            </a:r>
          </a:p>
        </p:txBody>
      </p:sp>
      <p:sp>
        <p:nvSpPr>
          <p:cNvPr id="515" name="Shape 515"/>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a:spcBef>
                <a:spcPts val="0"/>
              </a:spcBef>
              <a:buNone/>
            </a:pPr>
            <a:endParaRPr/>
          </a:p>
        </p:txBody>
      </p:sp>
      <p:pic>
        <p:nvPicPr>
          <p:cNvPr id="516" name="Shape 516"/>
          <p:cNvPicPr preferRelativeResize="0"/>
          <p:nvPr/>
        </p:nvPicPr>
        <p:blipFill>
          <a:blip r:embed="rId3">
            <a:alphaModFix/>
          </a:blip>
          <a:stretch>
            <a:fillRect/>
          </a:stretch>
        </p:blipFill>
        <p:spPr>
          <a:xfrm>
            <a:off x="1313400" y="1171599"/>
            <a:ext cx="6669519" cy="323370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endParaRPr/>
          </a:p>
        </p:txBody>
      </p:sp>
      <p:sp>
        <p:nvSpPr>
          <p:cNvPr id="96" name="Shape 9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spcAft>
                <a:spcPts val="0"/>
              </a:spcAft>
              <a:buNone/>
            </a:pPr>
            <a:endParaRPr/>
          </a:p>
          <a:p>
            <a:pPr lvl="0" rtl="0">
              <a:spcBef>
                <a:spcPts val="0"/>
              </a:spcBef>
              <a:spcAft>
                <a:spcPts val="0"/>
              </a:spcAft>
              <a:buNone/>
            </a:pPr>
            <a:endParaRPr/>
          </a:p>
          <a:p>
            <a:pPr lvl="0" rtl="0">
              <a:spcBef>
                <a:spcPts val="0"/>
              </a:spcBef>
              <a:spcAft>
                <a:spcPts val="0"/>
              </a:spcAft>
              <a:buNone/>
            </a:pPr>
            <a:r>
              <a:rPr lang="en"/>
              <a:t>Because of Philippe and his moral treatment, </a:t>
            </a:r>
          </a:p>
          <a:p>
            <a:pPr lvl="0" rtl="0">
              <a:spcBef>
                <a:spcPts val="0"/>
              </a:spcBef>
              <a:spcAft>
                <a:spcPts val="0"/>
              </a:spcAft>
              <a:buNone/>
            </a:pPr>
            <a:r>
              <a:rPr lang="en"/>
              <a:t>hospitals would sponsor patient dances that </a:t>
            </a:r>
          </a:p>
          <a:p>
            <a:pPr lvl="0" rtl="0">
              <a:spcBef>
                <a:spcPts val="0"/>
              </a:spcBef>
              <a:spcAft>
                <a:spcPts val="0"/>
              </a:spcAft>
              <a:buClr>
                <a:schemeClr val="dk1"/>
              </a:buClr>
              <a:buSzPct val="61111"/>
              <a:buFont typeface="Arial"/>
              <a:buNone/>
            </a:pPr>
            <a:r>
              <a:rPr lang="en"/>
              <a:t>were called “lunatic balls”</a:t>
            </a:r>
          </a:p>
          <a:p>
            <a:pPr lvl="0">
              <a:spcBef>
                <a:spcPts val="0"/>
              </a:spcBef>
              <a:buNone/>
            </a:pPr>
            <a:endParaRPr/>
          </a:p>
        </p:txBody>
      </p:sp>
      <p:pic>
        <p:nvPicPr>
          <p:cNvPr id="97" name="Shape 97"/>
          <p:cNvPicPr preferRelativeResize="0"/>
          <p:nvPr/>
        </p:nvPicPr>
        <p:blipFill>
          <a:blip r:embed="rId3">
            <a:alphaModFix/>
          </a:blip>
          <a:stretch>
            <a:fillRect/>
          </a:stretch>
        </p:blipFill>
        <p:spPr>
          <a:xfrm>
            <a:off x="5491024" y="2044724"/>
            <a:ext cx="3023524" cy="2365275"/>
          </a:xfrm>
          <a:prstGeom prst="rect">
            <a:avLst/>
          </a:prstGeom>
          <a:noFill/>
          <a:ln>
            <a:noFill/>
          </a:ln>
        </p:spPr>
      </p:pic>
    </p:spTree>
  </p:cSld>
  <p:clrMapOvr>
    <a:masterClrMapping/>
  </p:clrMapOvr>
  <p:transition spd="slow">
    <p:cut/>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Shape 521"/>
          <p:cNvSpPr txBox="1">
            <a:spLocks noGrp="1"/>
          </p:cNvSpPr>
          <p:nvPr>
            <p:ph type="title"/>
          </p:nvPr>
        </p:nvSpPr>
        <p:spPr>
          <a:xfrm>
            <a:off x="311700" y="268100"/>
            <a:ext cx="8520600" cy="613200"/>
          </a:xfrm>
          <a:prstGeom prst="rect">
            <a:avLst/>
          </a:prstGeom>
        </p:spPr>
        <p:txBody>
          <a:bodyPr lIns="91425" tIns="91425" rIns="91425" bIns="91425" anchor="t" anchorCtr="0">
            <a:noAutofit/>
          </a:bodyPr>
          <a:lstStyle/>
          <a:p>
            <a:pPr lvl="0">
              <a:spcBef>
                <a:spcPts val="0"/>
              </a:spcBef>
              <a:buNone/>
            </a:pPr>
            <a:r>
              <a:rPr lang="en"/>
              <a:t>Psychological Factors </a:t>
            </a:r>
          </a:p>
        </p:txBody>
      </p:sp>
      <p:sp>
        <p:nvSpPr>
          <p:cNvPr id="522" name="Shape 522"/>
          <p:cNvSpPr txBox="1">
            <a:spLocks noGrp="1"/>
          </p:cNvSpPr>
          <p:nvPr>
            <p:ph type="body" idx="1"/>
          </p:nvPr>
        </p:nvSpPr>
        <p:spPr>
          <a:xfrm>
            <a:off x="311700" y="873150"/>
            <a:ext cx="8520600" cy="3397200"/>
          </a:xfrm>
          <a:prstGeom prst="rect">
            <a:avLst/>
          </a:prstGeom>
        </p:spPr>
        <p:txBody>
          <a:bodyPr lIns="91425" tIns="91425" rIns="91425" bIns="91425" anchor="t" anchorCtr="0">
            <a:noAutofit/>
          </a:bodyPr>
          <a:lstStyle/>
          <a:p>
            <a:pPr lvl="0" rtl="0">
              <a:spcBef>
                <a:spcPts val="0"/>
              </a:spcBef>
              <a:buNone/>
            </a:pPr>
            <a:r>
              <a:rPr lang="en"/>
              <a:t>Investigators followed a study of the development of high-risk children, over the course of 2 and a half years, 20% displayed a tendency to withdraw socially before they even developed schizophrenia. By comparing high-risk and low-risk children who do and do not develop schizophrenia, they have identified some early signs:</a:t>
            </a:r>
          </a:p>
          <a:p>
            <a:pPr marL="457200" lvl="0" indent="-228600" rtl="0">
              <a:spcBef>
                <a:spcPts val="0"/>
              </a:spcBef>
            </a:pPr>
            <a:r>
              <a:rPr lang="en"/>
              <a:t>a mother was schizophrenia was severe and long</a:t>
            </a:r>
          </a:p>
          <a:p>
            <a:pPr marL="457200" lvl="0" indent="-228600" rtl="0">
              <a:spcBef>
                <a:spcPts val="0"/>
              </a:spcBef>
            </a:pPr>
            <a:r>
              <a:rPr lang="en"/>
              <a:t>birth complication such as oxygen deprivation and low birth weight</a:t>
            </a:r>
          </a:p>
          <a:p>
            <a:pPr marL="457200" lvl="0" indent="-228600" rtl="0">
              <a:spcBef>
                <a:spcPts val="0"/>
              </a:spcBef>
            </a:pPr>
            <a:r>
              <a:rPr lang="en"/>
              <a:t>separation from parents</a:t>
            </a:r>
          </a:p>
          <a:p>
            <a:pPr marL="457200" lvl="0" indent="-228600" rtl="0">
              <a:spcBef>
                <a:spcPts val="0"/>
              </a:spcBef>
            </a:pPr>
            <a:r>
              <a:rPr lang="en"/>
              <a:t>short attention span and poor muscle coordination</a:t>
            </a:r>
          </a:p>
          <a:p>
            <a:pPr marL="457200" lvl="0" indent="-228600" rtl="0">
              <a:spcBef>
                <a:spcPts val="0"/>
              </a:spcBef>
            </a:pPr>
            <a:r>
              <a:rPr lang="en"/>
              <a:t>disruptive or withdrawn behavior</a:t>
            </a:r>
          </a:p>
          <a:p>
            <a:pPr marL="457200" lvl="0" indent="-228600" rtl="0">
              <a:spcBef>
                <a:spcPts val="0"/>
              </a:spcBef>
            </a:pPr>
            <a:r>
              <a:rPr lang="en"/>
              <a:t>emotional unpredictablity </a:t>
            </a:r>
          </a:p>
          <a:p>
            <a:pPr marL="457200" lvl="0" indent="-228600" rtl="0">
              <a:spcBef>
                <a:spcPts val="0"/>
              </a:spcBef>
            </a:pPr>
            <a:r>
              <a:rPr lang="en"/>
              <a:t>poor peer relations and solo play</a:t>
            </a:r>
          </a:p>
        </p:txBody>
      </p:sp>
    </p:spTree>
  </p:cSld>
  <p:clrMapOvr>
    <a:masterClrMapping/>
  </p:clrMapOvr>
  <p:transition spd="slow">
    <p:cut/>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Shape 52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Exit Ticket</a:t>
            </a:r>
          </a:p>
        </p:txBody>
      </p:sp>
      <p:sp>
        <p:nvSpPr>
          <p:cNvPr id="528" name="Shape 52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a:spcBef>
                <a:spcPts val="0"/>
              </a:spcBef>
              <a:buNone/>
            </a:pPr>
            <a:r>
              <a:rPr lang="en"/>
              <a:t>What are some of the negative and positive behaviors of schizophrenia?</a:t>
            </a:r>
          </a:p>
        </p:txBody>
      </p:sp>
    </p:spTree>
  </p:cSld>
  <p:clrMapOvr>
    <a:masterClrMapping/>
  </p:clrMapOvr>
  <p:transition spd="slow">
    <p:cut/>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sp>
        <p:nvSpPr>
          <p:cNvPr id="533" name="Shape 533"/>
          <p:cNvSpPr txBox="1">
            <a:spLocks noGrp="1"/>
          </p:cNvSpPr>
          <p:nvPr>
            <p:ph type="ctrTitle"/>
          </p:nvPr>
        </p:nvSpPr>
        <p:spPr>
          <a:xfrm>
            <a:off x="254550" y="115925"/>
            <a:ext cx="8118600" cy="1522800"/>
          </a:xfrm>
          <a:prstGeom prst="rect">
            <a:avLst/>
          </a:prstGeom>
        </p:spPr>
        <p:txBody>
          <a:bodyPr lIns="91425" tIns="91425" rIns="91425" bIns="91425" anchor="b" anchorCtr="0">
            <a:noAutofit/>
          </a:bodyPr>
          <a:lstStyle/>
          <a:p>
            <a:pPr lvl="0">
              <a:spcBef>
                <a:spcPts val="0"/>
              </a:spcBef>
              <a:buNone/>
            </a:pPr>
            <a:r>
              <a:rPr lang="en"/>
              <a:t>Module 69</a:t>
            </a:r>
          </a:p>
        </p:txBody>
      </p:sp>
      <p:sp>
        <p:nvSpPr>
          <p:cNvPr id="534" name="Shape 534"/>
          <p:cNvSpPr txBox="1">
            <a:spLocks noGrp="1"/>
          </p:cNvSpPr>
          <p:nvPr>
            <p:ph type="subTitle" idx="1"/>
          </p:nvPr>
        </p:nvSpPr>
        <p:spPr>
          <a:xfrm>
            <a:off x="512700" y="3840639"/>
            <a:ext cx="8118600" cy="787500"/>
          </a:xfrm>
          <a:prstGeom prst="rect">
            <a:avLst/>
          </a:prstGeom>
        </p:spPr>
        <p:txBody>
          <a:bodyPr lIns="91425" tIns="91425" rIns="91425" bIns="91425" anchor="t" anchorCtr="0">
            <a:noAutofit/>
          </a:bodyPr>
          <a:lstStyle/>
          <a:p>
            <a:pPr lvl="0">
              <a:spcBef>
                <a:spcPts val="0"/>
              </a:spcBef>
              <a:buNone/>
            </a:pPr>
            <a:r>
              <a:rPr lang="en"/>
              <a:t>Other Disorders</a:t>
            </a:r>
          </a:p>
        </p:txBody>
      </p:sp>
    </p:spTree>
  </p:cSld>
  <p:clrMapOvr>
    <a:masterClrMapping/>
  </p:clrMapOvr>
  <p:transition spd="slow">
    <p:cut/>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39" name="Shape 53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Module Learning Objectives</a:t>
            </a:r>
          </a:p>
        </p:txBody>
      </p:sp>
      <p:sp>
        <p:nvSpPr>
          <p:cNvPr id="540" name="Shape 54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69-1 Describe somatic symptom and related disorders</a:t>
            </a:r>
          </a:p>
          <a:p>
            <a:pPr lvl="0" rtl="0">
              <a:spcBef>
                <a:spcPts val="0"/>
              </a:spcBef>
              <a:buNone/>
            </a:pPr>
            <a:r>
              <a:rPr lang="en"/>
              <a:t>69-2 Describe dissociative disorders, and discuss why they are controversial</a:t>
            </a:r>
          </a:p>
          <a:p>
            <a:pPr lvl="0" rtl="0">
              <a:spcBef>
                <a:spcPts val="0"/>
              </a:spcBef>
              <a:buNone/>
            </a:pPr>
            <a:r>
              <a:rPr lang="en"/>
              <a:t>69-3 Explain how anorexia nervosa, bulimia nervosa, and binge-eating disorder demonstrate the influence of psychological and genetic forces.</a:t>
            </a:r>
          </a:p>
          <a:p>
            <a:pPr lvl="0">
              <a:spcBef>
                <a:spcPts val="0"/>
              </a:spcBef>
              <a:buNone/>
            </a:pPr>
            <a:r>
              <a:rPr lang="en"/>
              <a:t>69-4 Contrast the three clusters of personality disorders, and describe the behaviors and brain activity that characterize the antisocial personality. </a:t>
            </a:r>
          </a:p>
        </p:txBody>
      </p:sp>
    </p:spTree>
  </p:cSld>
  <p:clrMapOvr>
    <a:masterClrMapping/>
  </p:clrMapOvr>
  <p:transition spd="slow">
    <p:cut/>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Shape 54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Daily Drill</a:t>
            </a:r>
          </a:p>
        </p:txBody>
      </p:sp>
      <p:sp>
        <p:nvSpPr>
          <p:cNvPr id="546" name="Shape 54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SWBAT learn and understand the somatic symptom and other related disorders.</a:t>
            </a:r>
          </a:p>
          <a:p>
            <a:pPr lvl="0" rtl="0">
              <a:spcBef>
                <a:spcPts val="0"/>
              </a:spcBef>
              <a:buNone/>
            </a:pPr>
            <a:r>
              <a:rPr lang="en"/>
              <a:t>What is antisocial personality disorder?</a:t>
            </a:r>
          </a:p>
          <a:p>
            <a:pPr lvl="0" rtl="0">
              <a:spcBef>
                <a:spcPts val="0"/>
              </a:spcBef>
              <a:buNone/>
            </a:pPr>
            <a:r>
              <a:rPr lang="en"/>
              <a:t>A personality disorder in which a person exhibits a lack of conscience for wrongdoing. </a:t>
            </a:r>
          </a:p>
          <a:p>
            <a:pPr lvl="0" rtl="0">
              <a:spcBef>
                <a:spcPts val="0"/>
              </a:spcBef>
              <a:buNone/>
            </a:pPr>
            <a:endParaRPr/>
          </a:p>
          <a:p>
            <a:pPr lvl="0">
              <a:spcBef>
                <a:spcPts val="0"/>
              </a:spcBef>
              <a:buNone/>
            </a:pPr>
            <a:endParaRPr/>
          </a:p>
        </p:txBody>
      </p:sp>
    </p:spTree>
  </p:cSld>
  <p:clrMapOvr>
    <a:masterClrMapping/>
  </p:clrMapOvr>
  <p:transition spd="slow">
    <p:cut/>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Shape 55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Somatic Symptom and Related Disorders</a:t>
            </a:r>
          </a:p>
        </p:txBody>
      </p:sp>
      <p:sp>
        <p:nvSpPr>
          <p:cNvPr id="552" name="Shape 55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 psychological disorder in which the symptoms take a somatic form without apparent physical cause.</a:t>
            </a:r>
          </a:p>
          <a:p>
            <a:pPr lvl="0" rtl="0">
              <a:spcBef>
                <a:spcPts val="0"/>
              </a:spcBef>
              <a:buNone/>
            </a:pPr>
            <a:r>
              <a:rPr lang="en"/>
              <a:t>Culture as a big effect on people’s physical complaints and how they explain them.</a:t>
            </a:r>
          </a:p>
          <a:p>
            <a:pPr lvl="0" rtl="0">
              <a:spcBef>
                <a:spcPts val="0"/>
              </a:spcBef>
              <a:buNone/>
            </a:pPr>
            <a:r>
              <a:rPr lang="en"/>
              <a:t>One rare type of disorder is the conversion disorder.</a:t>
            </a:r>
          </a:p>
          <a:p>
            <a:pPr lvl="0" rtl="0">
              <a:spcBef>
                <a:spcPts val="0"/>
              </a:spcBef>
              <a:buNone/>
            </a:pPr>
            <a:r>
              <a:rPr lang="en"/>
              <a:t>Conversion disorder: a disorder in which a person experiences very specific genuine physical symptoms for which no physiological basis can be found.</a:t>
            </a:r>
          </a:p>
          <a:p>
            <a:pPr lvl="0">
              <a:spcBef>
                <a:spcPts val="0"/>
              </a:spcBef>
              <a:buNone/>
            </a:pPr>
            <a:r>
              <a:rPr lang="en"/>
              <a:t>Someone might lose sensation in a way that makes no neurological sense</a:t>
            </a:r>
          </a:p>
        </p:txBody>
      </p:sp>
    </p:spTree>
  </p:cSld>
  <p:clrMapOvr>
    <a:masterClrMapping/>
  </p:clrMapOvr>
  <p:transition spd="slow">
    <p:cut/>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sp>
        <p:nvSpPr>
          <p:cNvPr id="557" name="Shape 55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Illness Anxiety Disorder</a:t>
            </a:r>
          </a:p>
        </p:txBody>
      </p:sp>
      <p:sp>
        <p:nvSpPr>
          <p:cNvPr id="558" name="Shape 55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Illness anxiety disorder: a disorder in which a person interprets normal physical sensations as symptoms of a disease. </a:t>
            </a:r>
          </a:p>
          <a:p>
            <a:pPr lvl="0" rtl="0">
              <a:spcBef>
                <a:spcPts val="0"/>
              </a:spcBef>
              <a:buNone/>
            </a:pPr>
            <a:r>
              <a:rPr lang="en"/>
              <a:t>People interpret normal sensations like a headache as symptoms of a disease. </a:t>
            </a:r>
          </a:p>
          <a:p>
            <a:pPr lvl="0">
              <a:spcBef>
                <a:spcPts val="0"/>
              </a:spcBef>
              <a:buNone/>
            </a:pPr>
            <a:r>
              <a:rPr lang="en"/>
              <a:t>No reassurance by a physician can convince the patient that the symptoms don’t reflect a serious disease so they keep seeking more medical help.</a:t>
            </a:r>
          </a:p>
        </p:txBody>
      </p:sp>
    </p:spTree>
  </p:cSld>
  <p:clrMapOvr>
    <a:masterClrMapping/>
  </p:clrMapOvr>
  <p:transition spd="slow">
    <p:cut/>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562"/>
        <p:cNvGrpSpPr/>
        <p:nvPr/>
      </p:nvGrpSpPr>
      <p:grpSpPr>
        <a:xfrm>
          <a:off x="0" y="0"/>
          <a:ext cx="0" cy="0"/>
          <a:chOff x="0" y="0"/>
          <a:chExt cx="0" cy="0"/>
        </a:xfrm>
      </p:grpSpPr>
      <p:sp>
        <p:nvSpPr>
          <p:cNvPr id="563" name="Shape 56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Dissociative Disorders </a:t>
            </a:r>
          </a:p>
        </p:txBody>
      </p:sp>
      <p:sp>
        <p:nvSpPr>
          <p:cNvPr id="564" name="Shape 564"/>
          <p:cNvSpPr txBox="1">
            <a:spLocks noGrp="1"/>
          </p:cNvSpPr>
          <p:nvPr>
            <p:ph type="body" idx="1"/>
          </p:nvPr>
        </p:nvSpPr>
        <p:spPr>
          <a:xfrm>
            <a:off x="311700" y="1171600"/>
            <a:ext cx="8520600" cy="3733500"/>
          </a:xfrm>
          <a:prstGeom prst="rect">
            <a:avLst/>
          </a:prstGeom>
        </p:spPr>
        <p:txBody>
          <a:bodyPr lIns="91425" tIns="91425" rIns="91425" bIns="91425" anchor="t" anchorCtr="0">
            <a:noAutofit/>
          </a:bodyPr>
          <a:lstStyle/>
          <a:p>
            <a:pPr lvl="0" rtl="0">
              <a:spcBef>
                <a:spcPts val="0"/>
              </a:spcBef>
              <a:buNone/>
            </a:pPr>
            <a:r>
              <a:rPr lang="en"/>
              <a:t>Bewildering disorders are the rare dissociative disorders.</a:t>
            </a:r>
          </a:p>
          <a:p>
            <a:pPr lvl="0" rtl="0">
              <a:spcBef>
                <a:spcPts val="0"/>
              </a:spcBef>
              <a:buNone/>
            </a:pPr>
            <a:r>
              <a:rPr lang="en"/>
              <a:t>Dissociative disorders: disorders in which conscious awareness becomes separated from previous memories, thoughts, and feelings.</a:t>
            </a:r>
          </a:p>
          <a:p>
            <a:pPr lvl="0" rtl="0">
              <a:spcBef>
                <a:spcPts val="0"/>
              </a:spcBef>
              <a:buNone/>
            </a:pPr>
            <a:r>
              <a:rPr lang="en"/>
              <a:t>A person seems to lose memory or changes in identity that is often in response to an overwhelming situation. </a:t>
            </a:r>
          </a:p>
          <a:p>
            <a:pPr lvl="0" rtl="0">
              <a:spcBef>
                <a:spcPts val="0"/>
              </a:spcBef>
              <a:buNone/>
            </a:pPr>
            <a:r>
              <a:rPr lang="en"/>
              <a:t>Ex: A Vietnam veteran was haunted by his comrades’ deaths, and who had left the World Trade Center office before the 9/11 attack, disappeared on route  to work and was discovered in a Chicago homeless shelter, and was reported with no memory of his identity</a:t>
            </a:r>
          </a:p>
          <a:p>
            <a:pPr lvl="0">
              <a:spcBef>
                <a:spcPts val="0"/>
              </a:spcBef>
              <a:buNone/>
            </a:pPr>
            <a:endParaRPr/>
          </a:p>
        </p:txBody>
      </p:sp>
    </p:spTree>
  </p:cSld>
  <p:clrMapOvr>
    <a:masterClrMapping/>
  </p:clrMapOvr>
  <p:transition spd="slow">
    <p:cut/>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Shape 56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Dissociative Identity Disorder (DID)</a:t>
            </a:r>
          </a:p>
        </p:txBody>
      </p:sp>
      <p:sp>
        <p:nvSpPr>
          <p:cNvPr id="570" name="Shape 57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Dissociative identity disorder: A rare dissociative disorder in which a person exhibits two or more distinct and alternating personalities, which is now called multiple personality disorder. </a:t>
            </a:r>
          </a:p>
          <a:p>
            <a:pPr lvl="0" rtl="0">
              <a:spcBef>
                <a:spcPts val="0"/>
              </a:spcBef>
              <a:buNone/>
            </a:pPr>
            <a:r>
              <a:rPr lang="en"/>
              <a:t>Two or more distinct identities are said to control a person's’ behavior.</a:t>
            </a:r>
          </a:p>
          <a:p>
            <a:pPr lvl="0" rtl="0">
              <a:spcBef>
                <a:spcPts val="0"/>
              </a:spcBef>
              <a:buNone/>
            </a:pPr>
            <a:r>
              <a:rPr lang="en"/>
              <a:t>The person might be prim and proper one minute and loud and obnoxious the next.</a:t>
            </a:r>
          </a:p>
          <a:p>
            <a:pPr lvl="0" rtl="0">
              <a:spcBef>
                <a:spcPts val="0"/>
              </a:spcBef>
              <a:buNone/>
            </a:pPr>
            <a:endParaRPr/>
          </a:p>
          <a:p>
            <a:pPr lvl="0">
              <a:spcBef>
                <a:spcPts val="0"/>
              </a:spcBef>
              <a:buNone/>
            </a:pPr>
            <a:endParaRPr/>
          </a:p>
        </p:txBody>
      </p:sp>
    </p:spTree>
  </p:cSld>
  <p:clrMapOvr>
    <a:masterClrMapping/>
  </p:clrMapOvr>
  <p:transition spd="slow">
    <p:cut/>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574"/>
        <p:cNvGrpSpPr/>
        <p:nvPr/>
      </p:nvGrpSpPr>
      <p:grpSpPr>
        <a:xfrm>
          <a:off x="0" y="0"/>
          <a:ext cx="0" cy="0"/>
          <a:chOff x="0" y="0"/>
          <a:chExt cx="0" cy="0"/>
        </a:xfrm>
      </p:grpSpPr>
      <p:sp>
        <p:nvSpPr>
          <p:cNvPr id="575" name="Shape 57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Understanding Dissociative Identity Disorder</a:t>
            </a:r>
          </a:p>
        </p:txBody>
      </p:sp>
      <p:sp>
        <p:nvSpPr>
          <p:cNvPr id="576" name="Shape 57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Skeptics question whether or not DID is a genuine disorder or an extension of our normal capacity for personality shifts. </a:t>
            </a:r>
          </a:p>
          <a:p>
            <a:pPr lvl="0" rtl="0">
              <a:spcBef>
                <a:spcPts val="0"/>
              </a:spcBef>
              <a:buNone/>
            </a:pPr>
            <a:r>
              <a:rPr lang="en"/>
              <a:t>Skeptics also find t strange that the disorder is localized in time and space.</a:t>
            </a:r>
          </a:p>
          <a:p>
            <a:pPr lvl="0" rtl="0">
              <a:spcBef>
                <a:spcPts val="0"/>
              </a:spcBef>
              <a:buNone/>
            </a:pPr>
            <a:r>
              <a:rPr lang="en"/>
              <a:t>In cultures some people are said to be “possessed” by an alien spirit.</a:t>
            </a:r>
          </a:p>
          <a:p>
            <a:pPr lvl="0" rtl="0">
              <a:spcBef>
                <a:spcPts val="0"/>
              </a:spcBef>
              <a:buNone/>
            </a:pPr>
            <a:r>
              <a:rPr lang="en"/>
              <a:t>It has been said that its a disorder made by therapists in a particular social context instead of being provoked by traumas. </a:t>
            </a:r>
          </a:p>
          <a:p>
            <a:pPr lvl="0">
              <a:spcBef>
                <a:spcPts val="0"/>
              </a:spcBef>
              <a:buNone/>
            </a:pPr>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The Medical Model </a:t>
            </a:r>
          </a:p>
        </p:txBody>
      </p:sp>
      <p:sp>
        <p:nvSpPr>
          <p:cNvPr id="103" name="Shape 103"/>
          <p:cNvSpPr txBox="1">
            <a:spLocks noGrp="1"/>
          </p:cNvSpPr>
          <p:nvPr>
            <p:ph type="body" idx="1"/>
          </p:nvPr>
        </p:nvSpPr>
        <p:spPr>
          <a:xfrm>
            <a:off x="396200" y="1292899"/>
            <a:ext cx="7695300" cy="3393900"/>
          </a:xfrm>
          <a:prstGeom prst="rect">
            <a:avLst/>
          </a:prstGeom>
        </p:spPr>
        <p:txBody>
          <a:bodyPr lIns="91425" tIns="91425" rIns="91425" bIns="91425" anchor="t" anchorCtr="0">
            <a:noAutofit/>
          </a:bodyPr>
          <a:lstStyle/>
          <a:p>
            <a:pPr lvl="0" rtl="0">
              <a:spcBef>
                <a:spcPts val="0"/>
              </a:spcBef>
              <a:buNone/>
            </a:pPr>
            <a:endParaRPr/>
          </a:p>
          <a:p>
            <a:pPr lvl="0" rtl="0">
              <a:spcBef>
                <a:spcPts val="0"/>
              </a:spcBef>
              <a:buNone/>
            </a:pPr>
            <a:r>
              <a:rPr lang="en"/>
              <a:t>Before the 1800s, syphilis was believed to be just an illness. It was soon discovered by the 1800s that syphilis infected the brain and distorted the mind. This idea was becoming more rampant and gradually reformed. </a:t>
            </a:r>
          </a:p>
          <a:p>
            <a:pPr lvl="0" rtl="0">
              <a:spcBef>
                <a:spcPts val="0"/>
              </a:spcBef>
              <a:buNone/>
            </a:pPr>
            <a:r>
              <a:rPr lang="en"/>
              <a:t>Hospitals replaced insane asylums and looked for cures for mental disorders. </a:t>
            </a:r>
          </a:p>
          <a:p>
            <a:pPr lvl="0">
              <a:spcBef>
                <a:spcPts val="0"/>
              </a:spcBef>
              <a:buNone/>
            </a:pPr>
            <a:endParaRPr/>
          </a:p>
        </p:txBody>
      </p:sp>
    </p:spTree>
  </p:cSld>
  <p:clrMapOvr>
    <a:masterClrMapping/>
  </p:clrMapOvr>
  <p:transition spd="slow">
    <p:cut/>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580"/>
        <p:cNvGrpSpPr/>
        <p:nvPr/>
      </p:nvGrpSpPr>
      <p:grpSpPr>
        <a:xfrm>
          <a:off x="0" y="0"/>
          <a:ext cx="0" cy="0"/>
          <a:chOff x="0" y="0"/>
          <a:chExt cx="0" cy="0"/>
        </a:xfrm>
      </p:grpSpPr>
      <p:sp>
        <p:nvSpPr>
          <p:cNvPr id="581" name="Shape 58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Clr>
                <a:schemeClr val="dk1"/>
              </a:buClr>
              <a:buSzPct val="36666"/>
              <a:buFont typeface="Arial"/>
              <a:buNone/>
            </a:pPr>
            <a:r>
              <a:rPr lang="en"/>
              <a:t>Understanding Dissociative Identity Disorder</a:t>
            </a:r>
          </a:p>
        </p:txBody>
      </p:sp>
      <p:sp>
        <p:nvSpPr>
          <p:cNvPr id="582" name="Shape 58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Some clinicians include dissociative disorders as being under the umbrella of posttraumatic stress disorder from a response to a child's history trauma.</a:t>
            </a:r>
          </a:p>
          <a:p>
            <a:pPr lvl="0">
              <a:spcBef>
                <a:spcPts val="0"/>
              </a:spcBef>
              <a:buNone/>
            </a:pPr>
            <a:r>
              <a:rPr lang="en"/>
              <a:t>On one side there are those who believe multiple personalities are desperate efforts of the traumatized to detach from a historic existence. There are also others who think that DID is a condition contrived by a fantasy-prone, emotionally vulnerable people, and constructed out of the therapist-patient interaction.</a:t>
            </a:r>
          </a:p>
        </p:txBody>
      </p:sp>
    </p:spTree>
  </p:cSld>
  <p:clrMapOvr>
    <a:masterClrMapping/>
  </p:clrMapOvr>
  <p:transition spd="slow">
    <p:cut/>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7" name="Shape 58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Eating Disorders</a:t>
            </a:r>
          </a:p>
        </p:txBody>
      </p:sp>
      <p:sp>
        <p:nvSpPr>
          <p:cNvPr id="588" name="Shape 58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Anorexia nervosa- begins as a weight loss diet, broken by gorging on forbidden food. Usually adolescents, 9 out of 10 being females drop significantly below there original weight. They remain obsessed with staying thin and losing weight. </a:t>
            </a:r>
          </a:p>
          <a:p>
            <a:pPr lvl="0" rtl="0">
              <a:spcBef>
                <a:spcPts val="0"/>
              </a:spcBef>
              <a:buNone/>
            </a:pPr>
            <a:r>
              <a:rPr lang="en"/>
              <a:t>Bulimia nervosa- may also be triggered by a weight loss diet, and also broken by gorging on forbidden foods. Mostly women in their late teens, early twenties, in a cycle of repeated episodes, overeating quickly followed by purging (through vomiting and laxative use), fasting or excessive exercise do this because of their fear of becoming overweight.</a:t>
            </a:r>
          </a:p>
          <a:p>
            <a:pPr lvl="0">
              <a:spcBef>
                <a:spcPts val="0"/>
              </a:spcBef>
              <a:buNone/>
            </a:pPr>
            <a:r>
              <a:rPr lang="en"/>
              <a:t>-People that binge eat but do not purge, fast, or exercise excessively usually have binge-eating disorder.</a:t>
            </a:r>
          </a:p>
        </p:txBody>
      </p:sp>
    </p:spTree>
  </p:cSld>
  <p:clrMapOvr>
    <a:masterClrMapping/>
  </p:clrMapOvr>
  <p:transition spd="slow">
    <p:cut/>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Shape 59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Eating disorders continued </a:t>
            </a:r>
          </a:p>
        </p:txBody>
      </p:sp>
      <p:sp>
        <p:nvSpPr>
          <p:cNvPr id="594" name="Shape 594"/>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Genetics may have an influence on people who develop these disorders. Twins are more likely to share this disorder if they are identical.</a:t>
            </a:r>
          </a:p>
          <a:p>
            <a:pPr lvl="0">
              <a:spcBef>
                <a:spcPts val="0"/>
              </a:spcBef>
              <a:buNone/>
            </a:pPr>
            <a:r>
              <a:rPr lang="en"/>
              <a:t>Cultural and gender have a great impact as well. The ideal shape has varied over the decades. </a:t>
            </a:r>
          </a:p>
        </p:txBody>
      </p:sp>
    </p:spTree>
  </p:cSld>
  <p:clrMapOvr>
    <a:masterClrMapping/>
  </p:clrMapOvr>
  <p:transition spd="slow">
    <p:cut/>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598"/>
        <p:cNvGrpSpPr/>
        <p:nvPr/>
      </p:nvGrpSpPr>
      <p:grpSpPr>
        <a:xfrm>
          <a:off x="0" y="0"/>
          <a:ext cx="0" cy="0"/>
          <a:chOff x="0" y="0"/>
          <a:chExt cx="0" cy="0"/>
        </a:xfrm>
      </p:grpSpPr>
      <p:sp>
        <p:nvSpPr>
          <p:cNvPr id="599" name="Shape 59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Personality Disorders</a:t>
            </a:r>
          </a:p>
        </p:txBody>
      </p:sp>
      <p:sp>
        <p:nvSpPr>
          <p:cNvPr id="600" name="Shape 60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There are dysfunctional behavior patterns that impair people’s social functioning. Personality disorder- psychological disorders characterized by inflexible and enduring behavior patterns that impair social functioning</a:t>
            </a:r>
          </a:p>
          <a:p>
            <a:pPr lvl="0" rtl="0">
              <a:spcBef>
                <a:spcPts val="0"/>
              </a:spcBef>
              <a:buNone/>
            </a:pPr>
            <a:r>
              <a:rPr lang="en"/>
              <a:t>First Cluster- fearful sensitivity to rejection that predisposes avoidant personality disorder </a:t>
            </a:r>
          </a:p>
          <a:p>
            <a:pPr lvl="0" rtl="0">
              <a:spcBef>
                <a:spcPts val="0"/>
              </a:spcBef>
              <a:buNone/>
            </a:pPr>
            <a:r>
              <a:rPr lang="en"/>
              <a:t>Second cluster- expresses eccentric or odd behaviors such as the emotionless disengagement of the schizoid personality disorder</a:t>
            </a:r>
          </a:p>
          <a:p>
            <a:pPr lvl="0">
              <a:spcBef>
                <a:spcPts val="0"/>
              </a:spcBef>
              <a:buNone/>
            </a:pPr>
            <a:r>
              <a:rPr lang="en"/>
              <a:t>Third Cluster- exhibits dramatic or impulsive behaviors, attention getting histrionic personality disorder and the self-focused narcissistic personality disorder.  </a:t>
            </a:r>
          </a:p>
        </p:txBody>
      </p:sp>
    </p:spTree>
  </p:cSld>
  <p:clrMapOvr>
    <a:masterClrMapping/>
  </p:clrMapOvr>
  <p:transition spd="slow">
    <p:cut/>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604"/>
        <p:cNvGrpSpPr/>
        <p:nvPr/>
      </p:nvGrpSpPr>
      <p:grpSpPr>
        <a:xfrm>
          <a:off x="0" y="0"/>
          <a:ext cx="0" cy="0"/>
          <a:chOff x="0" y="0"/>
          <a:chExt cx="0" cy="0"/>
        </a:xfrm>
      </p:grpSpPr>
      <p:sp>
        <p:nvSpPr>
          <p:cNvPr id="605" name="Shape 605"/>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Antisocial Personality disorder</a:t>
            </a:r>
          </a:p>
        </p:txBody>
      </p:sp>
      <p:sp>
        <p:nvSpPr>
          <p:cNvPr id="606" name="Shape 606"/>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Antisocial personality disorder (sociopath or psychopath) </a:t>
            </a:r>
          </a:p>
          <a:p>
            <a:pPr marL="457200" lvl="0" indent="-228600" rtl="0">
              <a:spcBef>
                <a:spcPts val="0"/>
              </a:spcBef>
              <a:buChar char="●"/>
            </a:pPr>
            <a:r>
              <a:rPr lang="en"/>
              <a:t>usually male</a:t>
            </a:r>
          </a:p>
          <a:p>
            <a:pPr marL="457200" lvl="0" indent="-228600" rtl="0">
              <a:spcBef>
                <a:spcPts val="0"/>
              </a:spcBef>
              <a:buChar char="●"/>
            </a:pPr>
            <a:r>
              <a:rPr lang="en"/>
              <a:t>lack of conscience</a:t>
            </a:r>
          </a:p>
          <a:p>
            <a:pPr marL="457200" lvl="0" indent="-228600" rtl="0">
              <a:spcBef>
                <a:spcPts val="0"/>
              </a:spcBef>
              <a:buChar char="●"/>
            </a:pPr>
            <a:r>
              <a:rPr lang="en"/>
              <a:t>displays unrestricted sexual behavior</a:t>
            </a:r>
          </a:p>
          <a:p>
            <a:pPr marL="457200" lvl="0" indent="-228600" rtl="0">
              <a:spcBef>
                <a:spcPts val="0"/>
              </a:spcBef>
              <a:buChar char="●"/>
            </a:pPr>
            <a:r>
              <a:rPr lang="en"/>
              <a:t>lies, cheats, steals</a:t>
            </a:r>
          </a:p>
          <a:p>
            <a:pPr marL="457200" lvl="0" indent="-228600" rtl="0">
              <a:spcBef>
                <a:spcPts val="0"/>
              </a:spcBef>
              <a:buChar char="●"/>
            </a:pPr>
            <a:r>
              <a:rPr lang="en"/>
              <a:t>half diagnosed cannot keep a job </a:t>
            </a:r>
          </a:p>
          <a:p>
            <a:pPr marL="457200" lvl="0" indent="-228600">
              <a:spcBef>
                <a:spcPts val="0"/>
              </a:spcBef>
              <a:buChar char="●"/>
            </a:pPr>
            <a:r>
              <a:rPr lang="en"/>
              <a:t>very irresponsible </a:t>
            </a:r>
          </a:p>
        </p:txBody>
      </p:sp>
    </p:spTree>
  </p:cSld>
  <p:clrMapOvr>
    <a:masterClrMapping/>
  </p:clrMapOvr>
  <p:transition spd="slow">
    <p:cut/>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Shape 611"/>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Antisocial Personality Disorder continued</a:t>
            </a:r>
          </a:p>
        </p:txBody>
      </p:sp>
      <p:sp>
        <p:nvSpPr>
          <p:cNvPr id="612" name="Shape 612"/>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Criminality is not an essential component of this disorder. Most criminals do not meet the criteria because they show concern for people who are close to them. </a:t>
            </a:r>
          </a:p>
          <a:p>
            <a:pPr lvl="0" rtl="0">
              <a:spcBef>
                <a:spcPts val="0"/>
              </a:spcBef>
              <a:buNone/>
            </a:pPr>
            <a:r>
              <a:rPr lang="en"/>
              <a:t>Antisocial personalities behave impulsively, fear little and feel little. People with this disorder are more susceptible to killing because they have no remorse.</a:t>
            </a:r>
          </a:p>
          <a:p>
            <a:pPr lvl="0">
              <a:spcBef>
                <a:spcPts val="0"/>
              </a:spcBef>
              <a:buNone/>
            </a:pPr>
            <a:r>
              <a:rPr lang="en"/>
              <a:t>ex; Henry Lee Lucas had killed his first victim at 13 and felt no remorse. He also confessed to killing 360 men, women, and children </a:t>
            </a:r>
          </a:p>
        </p:txBody>
      </p:sp>
    </p:spTree>
  </p:cSld>
  <p:clrMapOvr>
    <a:masterClrMapping/>
  </p:clrMapOvr>
  <p:transition spd="slow">
    <p:cut/>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616"/>
        <p:cNvGrpSpPr/>
        <p:nvPr/>
      </p:nvGrpSpPr>
      <p:grpSpPr>
        <a:xfrm>
          <a:off x="0" y="0"/>
          <a:ext cx="0" cy="0"/>
          <a:chOff x="0" y="0"/>
          <a:chExt cx="0" cy="0"/>
        </a:xfrm>
      </p:grpSpPr>
      <p:sp>
        <p:nvSpPr>
          <p:cNvPr id="617" name="Shape 617"/>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Understanding Antisocial Personality disorder</a:t>
            </a:r>
          </a:p>
        </p:txBody>
      </p:sp>
      <p:sp>
        <p:nvSpPr>
          <p:cNvPr id="618" name="Shape 618"/>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-comprised of biological and psychological strands</a:t>
            </a:r>
          </a:p>
          <a:p>
            <a:pPr lvl="0" rtl="0">
              <a:spcBef>
                <a:spcPts val="0"/>
              </a:spcBef>
              <a:buNone/>
            </a:pPr>
            <a:r>
              <a:rPr lang="en"/>
              <a:t>Twin studies revealed that biological relatives of those with antisocial tendencies are at an increased risk for antisocial behavior. Geneticists have found specific genes that are more common in this disorder</a:t>
            </a:r>
          </a:p>
          <a:p>
            <a:pPr lvl="0" rtl="0">
              <a:spcBef>
                <a:spcPts val="0"/>
              </a:spcBef>
              <a:buNone/>
            </a:pPr>
            <a:r>
              <a:rPr lang="en"/>
              <a:t>-they show little to no autonomic nervous system arousal, in stressful situations</a:t>
            </a:r>
          </a:p>
          <a:p>
            <a:pPr lvl="0">
              <a:spcBef>
                <a:spcPts val="0"/>
              </a:spcBef>
              <a:buNone/>
            </a:pPr>
            <a:r>
              <a:rPr lang="en"/>
              <a:t>-long term studies have shown that their levels of  stress hormones were lower than average before committing their first crime</a:t>
            </a:r>
          </a:p>
        </p:txBody>
      </p:sp>
    </p:spTree>
  </p:cSld>
  <p:clrMapOvr>
    <a:masterClrMapping/>
  </p:clrMapOvr>
  <p:transition spd="slow">
    <p:cut/>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622"/>
        <p:cNvGrpSpPr/>
        <p:nvPr/>
      </p:nvGrpSpPr>
      <p:grpSpPr>
        <a:xfrm>
          <a:off x="0" y="0"/>
          <a:ext cx="0" cy="0"/>
          <a:chOff x="0" y="0"/>
          <a:chExt cx="0" cy="0"/>
        </a:xfrm>
      </p:grpSpPr>
      <p:sp>
        <p:nvSpPr>
          <p:cNvPr id="623" name="Shape 623"/>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spcBef>
                <a:spcPts val="0"/>
              </a:spcBef>
              <a:buNone/>
            </a:pPr>
            <a:r>
              <a:rPr lang="en"/>
              <a:t>continued. </a:t>
            </a:r>
          </a:p>
        </p:txBody>
      </p:sp>
      <p:sp>
        <p:nvSpPr>
          <p:cNvPr id="624" name="Shape 624"/>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there are various ways that antisocial personality disorder is developed.</a:t>
            </a:r>
          </a:p>
          <a:p>
            <a:pPr marL="457200" lvl="0" indent="-228600" rtl="0">
              <a:spcBef>
                <a:spcPts val="0"/>
              </a:spcBef>
            </a:pPr>
            <a:r>
              <a:rPr lang="en"/>
              <a:t>lack of a deep conditioned fear</a:t>
            </a:r>
          </a:p>
          <a:p>
            <a:pPr marL="457200" lvl="0" indent="-228600" rtl="0">
              <a:spcBef>
                <a:spcPts val="0"/>
              </a:spcBef>
            </a:pPr>
            <a:r>
              <a:rPr lang="en"/>
              <a:t>child abuse </a:t>
            </a:r>
          </a:p>
          <a:p>
            <a:pPr marL="457200" lvl="0" indent="-228600" rtl="0">
              <a:spcBef>
                <a:spcPts val="0"/>
              </a:spcBef>
            </a:pPr>
            <a:r>
              <a:rPr lang="en"/>
              <a:t>have 11% less frontal lobe tissue than normal </a:t>
            </a:r>
          </a:p>
          <a:p>
            <a:pPr lvl="0">
              <a:spcBef>
                <a:spcPts val="0"/>
              </a:spcBef>
              <a:buNone/>
            </a:pPr>
            <a:r>
              <a:rPr lang="en"/>
              <a:t>Bad genes and bad environment alone still did not predispose antisocial behavior, they predisposed children to be more sensitive to maltreatment. </a:t>
            </a:r>
          </a:p>
        </p:txBody>
      </p:sp>
    </p:spTree>
  </p:cSld>
  <p:clrMapOvr>
    <a:masterClrMapping/>
  </p:clrMapOvr>
  <p:transition spd="slow">
    <p:cut/>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Shape 629"/>
          <p:cNvSpPr txBox="1">
            <a:spLocks noGrp="1"/>
          </p:cNvSpPr>
          <p:nvPr>
            <p:ph type="title"/>
          </p:nvPr>
        </p:nvSpPr>
        <p:spPr>
          <a:xfrm>
            <a:off x="311700" y="445025"/>
            <a:ext cx="8520600" cy="613200"/>
          </a:xfrm>
          <a:prstGeom prst="rect">
            <a:avLst/>
          </a:prstGeom>
        </p:spPr>
        <p:txBody>
          <a:bodyPr lIns="91425" tIns="91425" rIns="91425" bIns="91425" anchor="t" anchorCtr="0">
            <a:noAutofit/>
          </a:bodyPr>
          <a:lstStyle/>
          <a:p>
            <a:pPr lvl="0" algn="ctr">
              <a:spcBef>
                <a:spcPts val="0"/>
              </a:spcBef>
              <a:buNone/>
            </a:pPr>
            <a:r>
              <a:rPr lang="en"/>
              <a:t>Exit Ticket</a:t>
            </a:r>
          </a:p>
        </p:txBody>
      </p:sp>
      <p:sp>
        <p:nvSpPr>
          <p:cNvPr id="630" name="Shape 630"/>
          <p:cNvSpPr txBox="1">
            <a:spLocks noGrp="1"/>
          </p:cNvSpPr>
          <p:nvPr>
            <p:ph type="body" idx="1"/>
          </p:nvPr>
        </p:nvSpPr>
        <p:spPr>
          <a:xfrm>
            <a:off x="311700" y="1171600"/>
            <a:ext cx="8520600" cy="3397200"/>
          </a:xfrm>
          <a:prstGeom prst="rect">
            <a:avLst/>
          </a:prstGeom>
        </p:spPr>
        <p:txBody>
          <a:bodyPr lIns="91425" tIns="91425" rIns="91425" bIns="91425" anchor="t" anchorCtr="0">
            <a:noAutofit/>
          </a:bodyPr>
          <a:lstStyle/>
          <a:p>
            <a:pPr lvl="0" rtl="0">
              <a:spcBef>
                <a:spcPts val="0"/>
              </a:spcBef>
              <a:buNone/>
            </a:pPr>
            <a:r>
              <a:rPr lang="en"/>
              <a:t>How many eating disorders are there?</a:t>
            </a:r>
          </a:p>
          <a:p>
            <a:pPr lvl="0">
              <a:spcBef>
                <a:spcPts val="0"/>
              </a:spcBef>
              <a:buNone/>
            </a:pPr>
            <a:r>
              <a:rPr lang="en"/>
              <a:t>Explain them.</a:t>
            </a:r>
          </a:p>
        </p:txBody>
      </p:sp>
    </p:spTree>
  </p:cSld>
  <p:clrMapOvr>
    <a:masterClrMapping/>
  </p:clrMapOvr>
  <p:transition spd="slow">
    <p:cut/>
  </p:transition>
</p:sld>
</file>

<file path=ppt/theme/theme1.xml><?xml version="1.0" encoding="utf-8"?>
<a:theme xmlns:a="http://schemas.openxmlformats.org/drawingml/2006/main"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5443</Words>
  <Application>Microsoft Office PowerPoint</Application>
  <PresentationFormat>On-screen Show (16:9)</PresentationFormat>
  <Paragraphs>421</Paragraphs>
  <Slides>98</Slides>
  <Notes>98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98</vt:i4>
      </vt:variant>
    </vt:vector>
  </HeadingPairs>
  <TitlesOfParts>
    <vt:vector size="101" baseType="lpstr">
      <vt:lpstr>Old Standard TT</vt:lpstr>
      <vt:lpstr>Arial</vt:lpstr>
      <vt:lpstr>paperback</vt:lpstr>
      <vt:lpstr>Chapter XII Module 65</vt:lpstr>
      <vt:lpstr>Module Learning Objectives</vt:lpstr>
      <vt:lpstr>Daily Drill                        3/15/16</vt:lpstr>
      <vt:lpstr>Daily Drill                        3/15/16</vt:lpstr>
      <vt:lpstr>Defining Psychological Disorders </vt:lpstr>
      <vt:lpstr>The Medical Model </vt:lpstr>
      <vt:lpstr>Philippe Pinel (1745-1826)</vt:lpstr>
      <vt:lpstr>PowerPoint Presentation</vt:lpstr>
      <vt:lpstr>The Medical Model </vt:lpstr>
      <vt:lpstr>The Medical model cont. </vt:lpstr>
      <vt:lpstr>The Biopsychosocial approach </vt:lpstr>
      <vt:lpstr>Biopsychosocial Approach</vt:lpstr>
      <vt:lpstr>PowerPoint Presentation</vt:lpstr>
      <vt:lpstr>Let's Classify Psychological Disorders</vt:lpstr>
      <vt:lpstr>Criteria in the DSM-5</vt:lpstr>
      <vt:lpstr>Diagnostic Labels</vt:lpstr>
      <vt:lpstr>Criticism of DSM</vt:lpstr>
      <vt:lpstr>David Rosenhan</vt:lpstr>
      <vt:lpstr>David Rosenhan</vt:lpstr>
      <vt:lpstr>Preconception can stigmatize</vt:lpstr>
      <vt:lpstr>Stereotypes</vt:lpstr>
      <vt:lpstr>Rates of psychological disorders</vt:lpstr>
      <vt:lpstr>PowerPoint Presentation</vt:lpstr>
      <vt:lpstr>Who is Most Vulnerable to Mental Disorders?</vt:lpstr>
      <vt:lpstr>Exit Ticket</vt:lpstr>
      <vt:lpstr>Module 66</vt:lpstr>
      <vt:lpstr>Module Learning Objectives</vt:lpstr>
      <vt:lpstr>Daily Drill                      3/16/16</vt:lpstr>
      <vt:lpstr>Daily Drill                      3/16/16</vt:lpstr>
      <vt:lpstr>Module 66</vt:lpstr>
      <vt:lpstr>Anxiety Disorders </vt:lpstr>
      <vt:lpstr>Anxiety Disorders</vt:lpstr>
      <vt:lpstr>Anxiety Disorders continued.</vt:lpstr>
      <vt:lpstr>Generalized Anxiety Disorder</vt:lpstr>
      <vt:lpstr>Panic Disorder</vt:lpstr>
      <vt:lpstr>Phobias</vt:lpstr>
      <vt:lpstr>PowerPoint Presentation</vt:lpstr>
      <vt:lpstr>Obsessive-Compulsive Disorder (OCD)</vt:lpstr>
      <vt:lpstr>PowerPoint Presentation</vt:lpstr>
      <vt:lpstr>Posttraumatic Stress Disorder (PTSD)</vt:lpstr>
      <vt:lpstr>What determines if a person suffers PTSD after a traumatic event? </vt:lpstr>
      <vt:lpstr>PTSD continued</vt:lpstr>
      <vt:lpstr>Understanding Anxiety Disorders, OCD, and PTSD</vt:lpstr>
      <vt:lpstr>The Learning Perspective</vt:lpstr>
      <vt:lpstr>The Learning Perspective</vt:lpstr>
      <vt:lpstr>The Biological Perspective</vt:lpstr>
      <vt:lpstr>The Biological Perspective</vt:lpstr>
      <vt:lpstr>The Biological Perspective</vt:lpstr>
      <vt:lpstr>Exit Ticket </vt:lpstr>
      <vt:lpstr>Module 67</vt:lpstr>
      <vt:lpstr>Mood Disorders</vt:lpstr>
      <vt:lpstr>Major Depressive Disorder</vt:lpstr>
      <vt:lpstr>PowerPoint Presentation</vt:lpstr>
      <vt:lpstr>Persistent Depressive Disorder</vt:lpstr>
      <vt:lpstr>Bipolar Disorder</vt:lpstr>
      <vt:lpstr>Bipolar Disorder</vt:lpstr>
      <vt:lpstr>Understanding Mood Disorders</vt:lpstr>
      <vt:lpstr>The Biological Perspective </vt:lpstr>
      <vt:lpstr>PowerPoint Presentation</vt:lpstr>
      <vt:lpstr>The Depressed Brain</vt:lpstr>
      <vt:lpstr>Social-Cognitive Perspective</vt:lpstr>
      <vt:lpstr>Negative Thoughts and Negative Moods Interact</vt:lpstr>
      <vt:lpstr>Negative Thoughts and Negative Moods Interact</vt:lpstr>
      <vt:lpstr>Depression’s Vicious Cycle</vt:lpstr>
      <vt:lpstr>PowerPoint Presentation</vt:lpstr>
      <vt:lpstr>Exit Ticket</vt:lpstr>
      <vt:lpstr>SWBAT identify key elements of schizophrenia </vt:lpstr>
      <vt:lpstr>Module 68</vt:lpstr>
      <vt:lpstr>Module Learning Objectives</vt:lpstr>
      <vt:lpstr>Symptoms of Schizophrenia</vt:lpstr>
      <vt:lpstr>Disorganized thinking and Disturbed perceptions</vt:lpstr>
      <vt:lpstr>Diminished and Inappropriate Emotions</vt:lpstr>
      <vt:lpstr>Onset and Development of Schizophrenia</vt:lpstr>
      <vt:lpstr>Brain Abnormalities</vt:lpstr>
      <vt:lpstr>Abnormal Brain Activity and Anatomy</vt:lpstr>
      <vt:lpstr>PowerPoint Presentation</vt:lpstr>
      <vt:lpstr>Maternal virus during mid pregnancy</vt:lpstr>
      <vt:lpstr>Genetic Factors</vt:lpstr>
      <vt:lpstr>Genetic Factors continued</vt:lpstr>
      <vt:lpstr>Psychological Factors </vt:lpstr>
      <vt:lpstr>Exit Ticket</vt:lpstr>
      <vt:lpstr>Module 69</vt:lpstr>
      <vt:lpstr>Module Learning Objectives</vt:lpstr>
      <vt:lpstr>Daily Drill</vt:lpstr>
      <vt:lpstr>Somatic Symptom and Related Disorders</vt:lpstr>
      <vt:lpstr>Illness Anxiety Disorder</vt:lpstr>
      <vt:lpstr>Dissociative Disorders </vt:lpstr>
      <vt:lpstr>Dissociative Identity Disorder (DID)</vt:lpstr>
      <vt:lpstr>Understanding Dissociative Identity Disorder</vt:lpstr>
      <vt:lpstr>Understanding Dissociative Identity Disorder</vt:lpstr>
      <vt:lpstr>Eating Disorders</vt:lpstr>
      <vt:lpstr>Eating disorders continued </vt:lpstr>
      <vt:lpstr>Personality Disorders</vt:lpstr>
      <vt:lpstr>Antisocial Personality disorder</vt:lpstr>
      <vt:lpstr>Antisocial Personality Disorder continued</vt:lpstr>
      <vt:lpstr>Understanding Antisocial Personality disorder</vt:lpstr>
      <vt:lpstr>continued. </vt:lpstr>
      <vt:lpstr>Exit Ticket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XII Module 65</dc:title>
  <dc:creator>Debes John</dc:creator>
  <cp:lastModifiedBy>Debes John</cp:lastModifiedBy>
  <cp:revision>3</cp:revision>
  <cp:lastPrinted>2016-03-15T10:38:25Z</cp:lastPrinted>
  <dcterms:modified xsi:type="dcterms:W3CDTF">2016-03-16T10:44:25Z</dcterms:modified>
</cp:coreProperties>
</file>