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</p:sldMasterIdLst>
  <p:notesMasterIdLst>
    <p:notesMasterId r:id="rId22"/>
  </p:notesMasterIdLst>
  <p:sldIdLst>
    <p:sldId id="256" r:id="rId3"/>
    <p:sldId id="257" r:id="rId4"/>
    <p:sldId id="264" r:id="rId5"/>
    <p:sldId id="265" r:id="rId6"/>
    <p:sldId id="273" r:id="rId7"/>
    <p:sldId id="279" r:id="rId8"/>
    <p:sldId id="280" r:id="rId9"/>
    <p:sldId id="276" r:id="rId10"/>
    <p:sldId id="266" r:id="rId11"/>
    <p:sldId id="274" r:id="rId12"/>
    <p:sldId id="281" r:id="rId13"/>
    <p:sldId id="282" r:id="rId14"/>
    <p:sldId id="277" r:id="rId15"/>
    <p:sldId id="267" r:id="rId16"/>
    <p:sldId id="275" r:id="rId17"/>
    <p:sldId id="283" r:id="rId18"/>
    <p:sldId id="284" r:id="rId19"/>
    <p:sldId id="278" r:id="rId20"/>
    <p:sldId id="272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96E5238-123E-42D7-BDA3-8BBDD51A5E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024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DAE71D-1395-426E-AE35-A9D041C07B85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473526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CF75A2A-0A47-492F-B314-B47201B93D6A}" type="slidenum">
              <a:rPr lang="en-US" sz="1200">
                <a:latin typeface="Arial" charset="0"/>
              </a:rPr>
              <a:pPr algn="r"/>
              <a:t>11</a:t>
            </a:fld>
            <a:endParaRPr lang="en-US" sz="120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555008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1AA2022-2AD7-4949-920D-308BB862C87B}" type="slidenum">
              <a:rPr lang="en-US" sz="1200">
                <a:latin typeface="Arial" charset="0"/>
              </a:rPr>
              <a:pPr algn="r"/>
              <a:t>12</a:t>
            </a:fld>
            <a:endParaRPr lang="en-US" sz="120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00038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5DB4C5-A936-4695-92ED-EE7CA2B3342E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910878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E7A8F7-149D-4A17-A411-B5E22244D2F7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306867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C03183D8-2EDA-42CD-BC7F-4E105B78D2C1}" type="slidenum">
              <a:rPr lang="en-US" sz="1200">
                <a:latin typeface="Arial" charset="0"/>
              </a:rPr>
              <a:pPr algn="r"/>
              <a:t>16</a:t>
            </a:fld>
            <a:endParaRPr lang="en-US" sz="120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76466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AEDFBF60-1CCB-4319-B508-E825B9977205}" type="slidenum">
              <a:rPr lang="en-US" sz="1200">
                <a:latin typeface="Arial" charset="0"/>
              </a:rPr>
              <a:pPr algn="r"/>
              <a:t>17</a:t>
            </a:fld>
            <a:endParaRPr lang="en-US" sz="1200">
              <a:latin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175891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29A346-9D7C-4BC4-B995-EC8D292504FB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081661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21FA56-B7F1-4457-986F-245968180C7C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64768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8010DB-1011-4E6E-9C5B-2EEB70E43FBE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73550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57BE1D-7559-4F1F-8EC2-CA857BE7562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33108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A55C18-CA9E-4928-9DED-04B2E3532450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13475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96C326A-D2D0-4A41-A559-ED21B25FF5ED}" type="slidenum">
              <a:rPr lang="en-US" sz="1200">
                <a:latin typeface="Arial" charset="0"/>
              </a:rPr>
              <a:pPr algn="r"/>
              <a:t>6</a:t>
            </a:fld>
            <a:endParaRPr lang="en-US" sz="120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586343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C6B120D-D094-49C0-944F-BA77AC7FD3B5}" type="slidenum">
              <a:rPr lang="en-US" sz="1200">
                <a:latin typeface="Arial" charset="0"/>
              </a:rPr>
              <a:pPr algn="r"/>
              <a:t>7</a:t>
            </a:fld>
            <a:endParaRPr lang="en-US" sz="1200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338369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8A13FA-C711-4568-8E5A-6B47784B63B8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001039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9FBA37-23D8-4C3B-A2ED-991021E80297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617697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1_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418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14339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0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1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2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8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9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0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1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2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3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4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5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6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7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8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9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0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1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2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3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4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5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6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7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8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9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70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71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72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</p:grpSp>
      <p:sp>
        <p:nvSpPr>
          <p:cNvPr id="14373" name="Rectangle 37"/>
          <p:cNvSpPr>
            <a:spLocks noGrp="1" noChangeArrowheads="1"/>
          </p:cNvSpPr>
          <p:nvPr>
            <p:ph type="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Click to edit Master title style</a:t>
            </a:r>
          </a:p>
        </p:txBody>
      </p:sp>
      <p:sp>
        <p:nvSpPr>
          <p:cNvPr id="14374" name="Rectangle 38"/>
          <p:cNvSpPr>
            <a:spLocks noGrp="1" noChangeArrowheads="1"/>
          </p:cNvSpPr>
          <p:nvPr>
            <p:ph type="body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mtClean="0">
                <a:effectLst/>
              </a:defRPr>
            </a:lvl1pPr>
          </a:lstStyle>
          <a:p>
            <a:r>
              <a:rPr lang="en-US" smtClean="0"/>
              <a:t>Click to edit Master subtitle style</a:t>
            </a:r>
          </a:p>
        </p:txBody>
      </p:sp>
      <p:sp>
        <p:nvSpPr>
          <p:cNvPr id="14375" name="Rectangle 3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76" name="Rectangle 4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77" name="Rectangle 4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FF42256-41DF-49A6-9DDA-5D628CF720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3" grpId="0"/>
      <p:bldP spid="14374" grpId="0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7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7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7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7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7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D591B-F07D-4F79-98BA-6AFBC1D92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2813C-B5CD-4E56-AAFD-70D1605ED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DDD1F-21A1-4239-9819-06006CB019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645DE1-8F5A-4AFC-8721-A35009802688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A51504-CA9E-40DA-85D4-3E9CE00C08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40AD75-0C5D-433F-9BB4-78A88C34B75E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7E7E4-1C75-4AA1-89A6-8033A56299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A89A33-923E-4654-9441-E6D21134FB60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88E4C8-9E5F-47C4-9EAE-5F76FDAF5A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6EEF33-9897-4F2D-8CFD-B06FAF802962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16557-6B34-4242-9BA2-B0F20F7DDB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964EEC-D439-4924-8CF8-79DD528F0E6E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08C87-573A-4BC4-B7F0-7FF2866F2D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BA4888-C220-4028-9E3B-AA5E299F2CAD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21C89C-820F-44BD-9739-AB16508570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9FBBE4-76ED-4F5B-95B7-AB8420A4F1DE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3E15A7-F0E0-4058-8238-D92DEFFC2E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</p:grpSp>
      <p:sp>
        <p:nvSpPr>
          <p:cNvPr id="15399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400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93805-9DAE-40F6-8A29-E074FA7A7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99" grpId="0" build="p" autoUpdateAnimBg="0"/>
      <p:bldP spid="15400" grpId="0" autoUpdateAnimBg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F8A5B5-CF8B-46F6-9755-9BA2897F5974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09909-C31C-4459-AB38-E8432CE26F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AC8E04-2339-4C7B-B2A6-E6DE7E0DFF2B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BC126-6451-4E37-B810-B7FDE52662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17B92B-BEE8-4F99-8401-D5E77C240F2B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7ED5A-ED00-4868-A8CF-793B6B6D6C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E90465-9FB0-4F44-8AEF-56A59C153534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B5EF3-0EF4-47BC-86C1-7884289E93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A4955-2D58-42BD-8F68-7854F7750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37BA3-EA1B-4810-92C3-4260DE4C3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7CA35-C253-4213-AF54-B4AC3BEE9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6FD09-D3BE-44F7-ACA0-26132F253A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617B0-34DD-4F57-BE55-A3249E2B01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DEFE8-07BC-4DC6-B974-90E94A24B1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0568D-0DCF-4D5B-8223-A0EB80F08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14339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0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1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2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3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4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5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6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7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8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49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0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1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2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3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4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5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6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7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8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59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0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1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2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3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4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5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6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7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8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69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70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71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  <p:sp>
          <p:nvSpPr>
            <p:cNvPr id="14372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latin typeface="Tahoma" charset="0"/>
              </a:endParaRPr>
            </a:p>
          </p:txBody>
        </p:sp>
      </p:grpSp>
      <p:sp>
        <p:nvSpPr>
          <p:cNvPr id="14373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74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75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76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77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fld id="{FCFD7487-C04A-450A-8FE1-E364734A0C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74" r:id="rId2"/>
    <p:sldLayoutId id="2147483662" r:id="rId3"/>
    <p:sldLayoutId id="2147483661" r:id="rId4"/>
    <p:sldLayoutId id="2147483660" r:id="rId5"/>
    <p:sldLayoutId id="2147483659" r:id="rId6"/>
    <p:sldLayoutId id="2147483658" r:id="rId7"/>
    <p:sldLayoutId id="2147483657" r:id="rId8"/>
    <p:sldLayoutId id="2147483656" r:id="rId9"/>
    <p:sldLayoutId id="2147483655" r:id="rId10"/>
    <p:sldLayoutId id="2147483654" r:id="rId11"/>
    <p:sldLayoutId id="2147483653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3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43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43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3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3" grpId="0"/>
      <p:bldP spid="14374" grpId="0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7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74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74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74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1437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95954DD6-1093-4F7B-B316-94BCBB1A5E77}" type="datetimeFigureOut">
              <a:rPr lang="en-US"/>
              <a:pPr/>
              <a:t>9/19/2014</a:t>
            </a:fld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en-US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E63A6CAF-CF8C-4712-9AC8-03BFE5D90C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219200"/>
            <a:ext cx="8305800" cy="1736725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Systems </a:t>
            </a:r>
            <a:r>
              <a:rPr lang="en-US" b="1" dirty="0"/>
              <a:t>of Government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Federal </a:t>
            </a:r>
            <a:r>
              <a:rPr lang="en-US" sz="4800" b="1" dirty="0" smtClean="0"/>
              <a:t>Governm</a:t>
            </a:r>
            <a:r>
              <a:rPr lang="en-US" sz="4800" dirty="0" smtClean="0"/>
              <a:t>ent, cont</a:t>
            </a:r>
            <a:endParaRPr lang="en-US" sz="48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10600" cy="483552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 smtClean="0"/>
              <a:t>In </a:t>
            </a:r>
            <a:r>
              <a:rPr lang="en-US" sz="4400" dirty="0"/>
              <a:t>the US, the constitution </a:t>
            </a:r>
            <a:r>
              <a:rPr lang="en-US" sz="4400" dirty="0" smtClean="0"/>
              <a:t>stands </a:t>
            </a:r>
            <a:r>
              <a:rPr lang="en-US" sz="4400" dirty="0"/>
              <a:t>above both levels of government, and can not be changed unless the people agree </a:t>
            </a:r>
            <a:r>
              <a:rPr lang="en-US" sz="4400" dirty="0" smtClean="0"/>
              <a:t>to said changes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Federal </a:t>
            </a:r>
            <a:r>
              <a:rPr lang="en-US" sz="4800" b="1" dirty="0" smtClean="0"/>
              <a:t>Governm</a:t>
            </a:r>
            <a:r>
              <a:rPr lang="en-US" sz="4800" dirty="0" smtClean="0"/>
              <a:t>ent, cont</a:t>
            </a:r>
            <a:endParaRPr lang="en-US" sz="48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295400"/>
            <a:ext cx="8915400" cy="4835525"/>
          </a:xfrm>
        </p:spPr>
        <p:txBody>
          <a:bodyPr/>
          <a:lstStyle/>
          <a:p>
            <a:pPr eaLnBrk="1" hangingPunct="1"/>
            <a:r>
              <a:rPr lang="en-US" sz="4000" smtClean="0"/>
              <a:t>Advantages</a:t>
            </a:r>
          </a:p>
          <a:p>
            <a:pPr eaLnBrk="1" hangingPunct="1"/>
            <a:r>
              <a:rPr lang="en-US" sz="4400" smtClean="0"/>
              <a:t>Regional/local governments are often more in tune with the daily needs/wants of the people</a:t>
            </a:r>
          </a:p>
          <a:p>
            <a:pPr eaLnBrk="1" hangingPunct="1"/>
            <a:r>
              <a:rPr lang="en-US" sz="3800" smtClean="0">
                <a:effectLst/>
              </a:rPr>
              <a:t>Offers representation to more people, regardless of the size of their region/locality</a:t>
            </a:r>
            <a:r>
              <a:rPr lang="en-US" sz="2800" smtClean="0">
                <a:effectLst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Federal </a:t>
            </a:r>
            <a:r>
              <a:rPr lang="en-US" sz="4800" b="1" dirty="0" smtClean="0"/>
              <a:t>Governm</a:t>
            </a:r>
            <a:r>
              <a:rPr lang="en-US" sz="4800" dirty="0" smtClean="0"/>
              <a:t>ent, cont</a:t>
            </a:r>
            <a:endParaRPr lang="en-US" sz="4800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295400"/>
            <a:ext cx="86106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800" smtClean="0"/>
              <a:t>Disadvantages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/>
              <a:t>Sometimes there can be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000" smtClean="0"/>
              <a:t>  overlapping of powers and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000" smtClean="0"/>
              <a:t>  confusion regarding which level of government is responsible for what</a:t>
            </a:r>
            <a:r>
              <a:rPr lang="en-US" sz="4000" smtClean="0">
                <a:effectLst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smtClean="0">
                <a:effectLst/>
              </a:rPr>
              <a:t>This system can be very expensive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000" smtClean="0">
                <a:effectLst/>
              </a:rPr>
              <a:t>  as more people are elected to office</a:t>
            </a:r>
            <a:r>
              <a:rPr lang="en-US" sz="4200" smtClean="0">
                <a:effectLst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914400"/>
          </a:xfrm>
          <a:noFill/>
          <a:ln/>
        </p:spPr>
        <p:txBody>
          <a:bodyPr/>
          <a:lstStyle/>
          <a:p>
            <a:r>
              <a:rPr lang="en-US" sz="4800" b="1" smtClean="0"/>
              <a:t>Example of Federal Government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0"/>
            <a:ext cx="9144000" cy="6019800"/>
          </a:xfrm>
          <a:noFill/>
          <a:ln/>
        </p:spPr>
        <p:txBody>
          <a:bodyPr/>
          <a:lstStyle/>
          <a:p>
            <a:r>
              <a:rPr lang="en-US" sz="4800" smtClean="0">
                <a:effectLst/>
                <a:latin typeface="Arial" charset="0"/>
              </a:rPr>
              <a:t>United States</a:t>
            </a:r>
          </a:p>
          <a:p>
            <a:r>
              <a:rPr lang="en-US" sz="4200" smtClean="0">
                <a:effectLst/>
                <a:latin typeface="Arial" charset="0"/>
              </a:rPr>
              <a:t>One central government (National)</a:t>
            </a:r>
          </a:p>
          <a:p>
            <a:r>
              <a:rPr lang="en-US" sz="4200" smtClean="0">
                <a:effectLst/>
                <a:latin typeface="Arial" charset="0"/>
              </a:rPr>
              <a:t>Several local government (States)</a:t>
            </a:r>
          </a:p>
          <a:p>
            <a:r>
              <a:rPr lang="en-US" sz="4200" smtClean="0">
                <a:effectLst/>
                <a:latin typeface="Arial" charset="0"/>
              </a:rPr>
              <a:t>Constitution divided powers between these two levels and this cannot change unless the citizens want it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Confederate Government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4400" dirty="0"/>
              <a:t>A confederation is </a:t>
            </a:r>
            <a:r>
              <a:rPr lang="en-US" sz="4400" dirty="0" smtClean="0"/>
              <a:t>a loose </a:t>
            </a:r>
            <a:r>
              <a:rPr lang="en-US" sz="4400" dirty="0"/>
              <a:t>alliance of independent states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4400" dirty="0"/>
              <a:t>Under this government, the government holds limited powers in such fields as defense and foreign </a:t>
            </a:r>
            <a:r>
              <a:rPr lang="en-US" sz="4400" dirty="0" smtClean="0"/>
              <a:t>commerce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Confederate Government, cont</a:t>
            </a:r>
            <a:endParaRPr lang="en-US" b="1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371600"/>
            <a:ext cx="8686800" cy="5105400"/>
          </a:xfrm>
        </p:spPr>
        <p:txBody>
          <a:bodyPr/>
          <a:lstStyle/>
          <a:p>
            <a:pPr eaLnBrk="1" hangingPunct="1"/>
            <a:r>
              <a:rPr lang="en-US" sz="4000" smtClean="0"/>
              <a:t>A confederate  structure makes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4000" smtClean="0"/>
              <a:t>  it possible for states to cooperate in matters of common concern and still retain their separate identities</a:t>
            </a:r>
          </a:p>
          <a:p>
            <a:pPr eaLnBrk="1" hangingPunct="1"/>
            <a:r>
              <a:rPr lang="en-US" sz="4000" smtClean="0"/>
              <a:t>Nothing, however, can require the states to cooperate which each other if they choose not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Confederate Government, cont</a:t>
            </a:r>
            <a:endParaRPr lang="en-US" b="1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371600"/>
            <a:ext cx="8686800" cy="5105400"/>
          </a:xfrm>
        </p:spPr>
        <p:txBody>
          <a:bodyPr/>
          <a:lstStyle/>
          <a:p>
            <a:pPr eaLnBrk="1" hangingPunct="1"/>
            <a:r>
              <a:rPr lang="en-US" sz="4000" smtClean="0"/>
              <a:t>Advantages</a:t>
            </a:r>
          </a:p>
          <a:p>
            <a:pPr eaLnBrk="1" hangingPunct="1"/>
            <a:r>
              <a:rPr lang="en-US" sz="4000" smtClean="0"/>
              <a:t>Keeps power at local levels and minimizes the size of government</a:t>
            </a:r>
          </a:p>
          <a:p>
            <a:pPr eaLnBrk="1" hangingPunct="1">
              <a:buFont typeface="Wingdings" pitchFamily="2" charset="2"/>
              <a:buNone/>
            </a:pPr>
            <a:endParaRPr lang="en-US" sz="4000" smtClean="0"/>
          </a:p>
          <a:p>
            <a:pPr eaLnBrk="1" hangingPunct="1"/>
            <a:r>
              <a:rPr lang="en-US" sz="4000" smtClean="0"/>
              <a:t>Allows for independent states to have strength in numbers while also retaining their autonomy</a:t>
            </a:r>
          </a:p>
          <a:p>
            <a:pPr lvl="1" eaLnBrk="1" hangingPunct="1"/>
            <a:endParaRPr lang="en-US" sz="36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52400"/>
            <a:ext cx="8686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Confederate Government, cont</a:t>
            </a:r>
            <a:endParaRPr lang="en-US" b="1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71600"/>
            <a:ext cx="9144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400" smtClean="0"/>
              <a:t>Disadvantages</a:t>
            </a:r>
          </a:p>
          <a:p>
            <a:pPr eaLnBrk="1" hangingPunct="1">
              <a:lnSpc>
                <a:spcPct val="90000"/>
              </a:lnSpc>
            </a:pPr>
            <a:r>
              <a:rPr lang="en-US" sz="4400" smtClean="0"/>
              <a:t>Weak central government makes it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smtClean="0"/>
              <a:t>  impossible to enforce laws or collect taxes</a:t>
            </a:r>
          </a:p>
          <a:p>
            <a:pPr eaLnBrk="1" hangingPunct="1">
              <a:lnSpc>
                <a:spcPct val="90000"/>
              </a:lnSpc>
            </a:pPr>
            <a:r>
              <a:rPr lang="en-US" sz="4400" smtClean="0"/>
              <a:t>Independent states are not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smtClean="0"/>
              <a:t>  not obligated to cooperate or  work together</a:t>
            </a:r>
          </a:p>
          <a:p>
            <a:pPr lvl="1" eaLnBrk="1" hangingPunct="1">
              <a:lnSpc>
                <a:spcPct val="90000"/>
              </a:lnSpc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990600"/>
          </a:xfrm>
          <a:noFill/>
          <a:ln/>
        </p:spPr>
        <p:txBody>
          <a:bodyPr/>
          <a:lstStyle/>
          <a:p>
            <a:r>
              <a:rPr lang="en-US" sz="4800" b="1" smtClean="0"/>
              <a:t>Example of a Confederate State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867400"/>
          </a:xfrm>
          <a:noFill/>
          <a:ln/>
        </p:spPr>
        <p:txBody>
          <a:bodyPr/>
          <a:lstStyle/>
          <a:p>
            <a:r>
              <a:rPr lang="en-US" sz="4000" smtClean="0">
                <a:effectLst/>
                <a:latin typeface="Arial" charset="0"/>
              </a:rPr>
              <a:t>Confederate States of America-government of the Southern states during the Civil War</a:t>
            </a:r>
          </a:p>
          <a:p>
            <a:r>
              <a:rPr lang="en-US" sz="4000" smtClean="0">
                <a:effectLst/>
                <a:latin typeface="Arial" charset="0"/>
              </a:rPr>
              <a:t>Created a loose confederation of those 11 states</a:t>
            </a:r>
          </a:p>
          <a:p>
            <a:r>
              <a:rPr lang="en-US" sz="4000" smtClean="0">
                <a:effectLst/>
                <a:latin typeface="Arial" charset="0"/>
              </a:rPr>
              <a:t>They did this because they didn’t like the fact that the federal government had some powers over them</a:t>
            </a:r>
          </a:p>
          <a:p>
            <a:endParaRPr lang="en-US" sz="4000" smtClean="0"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Classifying Governments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610600" cy="48768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No 2 governments are exactly alike</a:t>
            </a:r>
          </a:p>
          <a:p>
            <a:pPr eaLnBrk="1" hangingPunct="1"/>
            <a:r>
              <a:rPr lang="en-US" sz="4000" dirty="0" smtClean="0"/>
              <a:t>Over time political scientists have come up with different ways to classify governments</a:t>
            </a:r>
          </a:p>
          <a:p>
            <a:pPr eaLnBrk="1" hangingPunct="1"/>
            <a:r>
              <a:rPr lang="en-US" sz="4000" dirty="0" smtClean="0"/>
              <a:t>One way to classify governments is by how power is </a:t>
            </a:r>
            <a:r>
              <a:rPr lang="en-US" sz="4000" dirty="0" smtClean="0"/>
              <a:t>distributed, </a:t>
            </a:r>
            <a:r>
              <a:rPr lang="en-US" sz="4000" dirty="0" smtClean="0"/>
              <a:t>within the state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213"/>
            <a:ext cx="8229600" cy="1474787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Geographic distribution of Governmental Power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76400"/>
            <a:ext cx="8763000" cy="4876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200" dirty="0"/>
              <a:t>There are three basic </a:t>
            </a:r>
            <a:r>
              <a:rPr lang="en-US" sz="4200" dirty="0" smtClean="0"/>
              <a:t>systems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4200" dirty="0" smtClean="0"/>
              <a:t>of Government </a:t>
            </a:r>
            <a:r>
              <a:rPr lang="en-US" sz="4200" dirty="0"/>
              <a:t>that are </a:t>
            </a:r>
            <a:r>
              <a:rPr lang="en-US" sz="4200" dirty="0" smtClean="0"/>
              <a:t>based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4200" dirty="0" smtClean="0"/>
              <a:t>on position of governmental power:</a:t>
            </a:r>
            <a:endParaRPr lang="en-US" sz="4200" dirty="0"/>
          </a:p>
          <a:p>
            <a:pPr eaLnBrk="1" hangingPunct="1">
              <a:defRPr/>
            </a:pPr>
            <a:r>
              <a:rPr lang="en-US" sz="4200" dirty="0"/>
              <a:t>Unitary Government</a:t>
            </a:r>
          </a:p>
          <a:p>
            <a:pPr eaLnBrk="1" hangingPunct="1">
              <a:defRPr/>
            </a:pPr>
            <a:r>
              <a:rPr lang="en-US" sz="4200" dirty="0"/>
              <a:t>Federal Government</a:t>
            </a:r>
          </a:p>
          <a:p>
            <a:pPr eaLnBrk="1" hangingPunct="1">
              <a:defRPr/>
            </a:pPr>
            <a:r>
              <a:rPr lang="en-US" sz="4200" dirty="0"/>
              <a:t>Confederate Government</a:t>
            </a:r>
          </a:p>
          <a:p>
            <a:pPr eaLnBrk="1" hangingPunct="1">
              <a:defRPr/>
            </a:pPr>
            <a:endParaRPr lang="en-US" sz="4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20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Unitary Government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400" smtClean="0"/>
              <a:t>A unitary government is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smtClean="0"/>
              <a:t>  often described as a centralized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smtClean="0"/>
              <a:t>  government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4400" smtClean="0"/>
          </a:p>
          <a:p>
            <a:pPr eaLnBrk="1" hangingPunct="1">
              <a:lnSpc>
                <a:spcPct val="90000"/>
              </a:lnSpc>
            </a:pPr>
            <a:r>
              <a:rPr lang="en-US" sz="4400" smtClean="0"/>
              <a:t>Under a unitary government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smtClean="0"/>
              <a:t>  all the powers belong to a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4400" smtClean="0"/>
              <a:t>  central agency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Unitary </a:t>
            </a:r>
            <a:r>
              <a:rPr lang="en-US" sz="4800" b="1" dirty="0" smtClean="0"/>
              <a:t>Government, cont</a:t>
            </a:r>
            <a:endParaRPr lang="en-US" sz="4800" b="1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5344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4100" smtClean="0"/>
              <a:t>The government comes up with its own local agencies &amp; governments for its own convenience </a:t>
            </a:r>
          </a:p>
          <a:p>
            <a:pPr eaLnBrk="1" hangingPunct="1">
              <a:lnSpc>
                <a:spcPct val="80000"/>
              </a:lnSpc>
            </a:pPr>
            <a:r>
              <a:rPr lang="en-US" sz="4100" smtClean="0"/>
              <a:t>The central government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100" smtClean="0"/>
              <a:t>  could do away with these local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100" smtClean="0"/>
              <a:t>  agencies &amp; governments at anytime </a:t>
            </a:r>
          </a:p>
          <a:p>
            <a:pPr eaLnBrk="1" hangingPunct="1">
              <a:lnSpc>
                <a:spcPct val="80000"/>
              </a:lnSpc>
            </a:pPr>
            <a:r>
              <a:rPr lang="en-US" sz="4100" smtClean="0"/>
              <a:t>The government does not have all power, some voting does exists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Unitary </a:t>
            </a:r>
            <a:r>
              <a:rPr lang="en-US" sz="4800" b="1" dirty="0" smtClean="0"/>
              <a:t>Government, cont</a:t>
            </a:r>
            <a:endParaRPr lang="en-US" sz="4800" b="1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565275"/>
            <a:ext cx="85344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4400" smtClean="0"/>
              <a:t>Advantages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4400" smtClean="0"/>
              <a:t>Decision making can be quicker, since the central government has all real power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4400" smtClean="0"/>
          </a:p>
          <a:p>
            <a:pPr lvl="1" eaLnBrk="1" hangingPunct="1">
              <a:lnSpc>
                <a:spcPct val="80000"/>
              </a:lnSpc>
            </a:pPr>
            <a:r>
              <a:rPr lang="en-US" sz="4400" smtClean="0"/>
              <a:t>Often tax dollars are better utilized</a:t>
            </a:r>
          </a:p>
          <a:p>
            <a:pPr lvl="1" eaLnBrk="1" hangingPunct="1">
              <a:lnSpc>
                <a:spcPct val="80000"/>
              </a:lnSpc>
            </a:pPr>
            <a:endParaRPr lang="en-US" sz="4400" smtClean="0"/>
          </a:p>
          <a:p>
            <a:pPr eaLnBrk="1" hangingPunct="1">
              <a:lnSpc>
                <a:spcPct val="80000"/>
              </a:lnSpc>
            </a:pPr>
            <a:endParaRPr lang="en-US" sz="4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Unitary </a:t>
            </a:r>
            <a:r>
              <a:rPr lang="en-US" sz="4800" b="1" dirty="0" smtClean="0"/>
              <a:t>Government, cont</a:t>
            </a:r>
            <a:endParaRPr lang="en-US" sz="4800" b="1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1565275"/>
            <a:ext cx="8534400" cy="45307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4400" smtClean="0"/>
              <a:t>Disadvantages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4400" smtClean="0"/>
              <a:t>Little/no checks &amp; balances within the government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4400" smtClean="0"/>
          </a:p>
          <a:p>
            <a:pPr lvl="1" eaLnBrk="1" hangingPunct="1">
              <a:lnSpc>
                <a:spcPct val="80000"/>
              </a:lnSpc>
            </a:pPr>
            <a:r>
              <a:rPr lang="en-US" sz="4400" smtClean="0"/>
              <a:t>Regional/local issues can be “forgotten”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4400" smtClean="0"/>
          </a:p>
          <a:p>
            <a:pPr lvl="1" eaLnBrk="1" hangingPunct="1">
              <a:lnSpc>
                <a:spcPct val="80000"/>
              </a:lnSpc>
            </a:pPr>
            <a:endParaRPr lang="en-US" sz="4000" smtClean="0"/>
          </a:p>
          <a:p>
            <a:pPr eaLnBrk="1" hangingPunct="1">
              <a:lnSpc>
                <a:spcPct val="80000"/>
              </a:lnSpc>
            </a:pPr>
            <a:endParaRPr lang="en-US" sz="44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066800"/>
          </a:xfrm>
          <a:noFill/>
          <a:ln/>
        </p:spPr>
        <p:txBody>
          <a:bodyPr/>
          <a:lstStyle/>
          <a:p>
            <a:r>
              <a:rPr lang="en-US" sz="4800" b="1" smtClean="0"/>
              <a:t>Example of Unitary Government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867400"/>
          </a:xfrm>
          <a:noFill/>
          <a:ln/>
        </p:spPr>
        <p:txBody>
          <a:bodyPr/>
          <a:lstStyle/>
          <a:p>
            <a:r>
              <a:rPr lang="en-US" sz="4600" smtClean="0">
                <a:effectLst/>
                <a:latin typeface="Arial" charset="0"/>
              </a:rPr>
              <a:t>Great Britain</a:t>
            </a:r>
          </a:p>
          <a:p>
            <a:r>
              <a:rPr lang="en-US" sz="3800" smtClean="0">
                <a:effectLst/>
                <a:latin typeface="Arial" charset="0"/>
              </a:rPr>
              <a:t>Parliament makes up the whole government</a:t>
            </a:r>
          </a:p>
          <a:p>
            <a:r>
              <a:rPr lang="en-US" sz="3800" smtClean="0">
                <a:effectLst/>
                <a:latin typeface="Arial" charset="0"/>
              </a:rPr>
              <a:t>There are some local governments, but they were just created to make it easier on Parliament</a:t>
            </a:r>
          </a:p>
          <a:p>
            <a:r>
              <a:rPr lang="en-US" sz="3800" smtClean="0">
                <a:effectLst/>
                <a:latin typeface="Arial" charset="0"/>
              </a:rPr>
              <a:t>Parliament could eliminate these governments at any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800" b="1" dirty="0"/>
              <a:t>Federal Governm</a:t>
            </a:r>
            <a:r>
              <a:rPr lang="en-US" sz="4800" dirty="0"/>
              <a:t>ent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10600" cy="483552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dirty="0"/>
              <a:t>A federal government is one in which the powers of government are divided between a central government and </a:t>
            </a:r>
            <a:r>
              <a:rPr lang="en-US" sz="4400" dirty="0" smtClean="0"/>
              <a:t>regional/local </a:t>
            </a:r>
            <a:r>
              <a:rPr lang="en-US" sz="4400" dirty="0"/>
              <a:t>governments</a:t>
            </a:r>
          </a:p>
          <a:p>
            <a:pPr eaLnBrk="1" hangingPunct="1">
              <a:defRPr/>
            </a:pPr>
            <a:r>
              <a:rPr lang="en-US" sz="4400" dirty="0"/>
              <a:t>This is shown with a division of </a:t>
            </a:r>
            <a:r>
              <a:rPr lang="en-US" sz="4400" dirty="0" smtClean="0"/>
              <a:t>powers between the central and regional/local governments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lance">
  <a:themeElements>
    <a:clrScheme name="Balan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798</TotalTime>
  <Words>584</Words>
  <Application>Microsoft Office PowerPoint</Application>
  <PresentationFormat>On-screen Show (4:3)</PresentationFormat>
  <Paragraphs>101</Paragraphs>
  <Slides>19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Tahoma</vt:lpstr>
      <vt:lpstr>Wingdings</vt:lpstr>
      <vt:lpstr>Balance</vt:lpstr>
      <vt:lpstr>Custom Design</vt:lpstr>
      <vt:lpstr>Systems of Government</vt:lpstr>
      <vt:lpstr>Classifying Governments</vt:lpstr>
      <vt:lpstr>Geographic distribution of Governmental Power</vt:lpstr>
      <vt:lpstr>Unitary Government</vt:lpstr>
      <vt:lpstr>Unitary Government, cont</vt:lpstr>
      <vt:lpstr>Unitary Government, cont</vt:lpstr>
      <vt:lpstr>Unitary Government, cont</vt:lpstr>
      <vt:lpstr>Example of Unitary Government</vt:lpstr>
      <vt:lpstr>Federal Government</vt:lpstr>
      <vt:lpstr>Federal Government, cont</vt:lpstr>
      <vt:lpstr>Federal Government, cont</vt:lpstr>
      <vt:lpstr>Federal Government, cont</vt:lpstr>
      <vt:lpstr>Example of Federal Government</vt:lpstr>
      <vt:lpstr>Confederate Government</vt:lpstr>
      <vt:lpstr>Confederate Government, cont</vt:lpstr>
      <vt:lpstr>Confederate Government, cont</vt:lpstr>
      <vt:lpstr>Confederate Government, cont</vt:lpstr>
      <vt:lpstr>Example of a Confederate State</vt:lpstr>
      <vt:lpstr>PowerPoint Presentation</vt:lpstr>
    </vt:vector>
  </TitlesOfParts>
  <Company>ecsd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Forms of Government</dc:title>
  <dc:creator> </dc:creator>
  <cp:lastModifiedBy>Debes John</cp:lastModifiedBy>
  <cp:revision>31</cp:revision>
  <dcterms:created xsi:type="dcterms:W3CDTF">2008-01-18T02:04:48Z</dcterms:created>
  <dcterms:modified xsi:type="dcterms:W3CDTF">2014-09-19T13:39:22Z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Related Class Topic">
    <vt:lpwstr/>
  </property>
</Properties>
</file>