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3" r:id="rId1"/>
  </p:sldMasterIdLst>
  <p:notesMasterIdLst>
    <p:notesMasterId r:id="rId28"/>
  </p:notesMasterIdLst>
  <p:sldIdLst>
    <p:sldId id="256" r:id="rId2"/>
    <p:sldId id="259" r:id="rId3"/>
    <p:sldId id="276" r:id="rId4"/>
    <p:sldId id="274" r:id="rId5"/>
    <p:sldId id="277" r:id="rId6"/>
    <p:sldId id="266" r:id="rId7"/>
    <p:sldId id="267" r:id="rId8"/>
    <p:sldId id="268" r:id="rId9"/>
    <p:sldId id="264" r:id="rId10"/>
    <p:sldId id="263" r:id="rId11"/>
    <p:sldId id="262" r:id="rId12"/>
    <p:sldId id="265" r:id="rId13"/>
    <p:sldId id="278" r:id="rId14"/>
    <p:sldId id="279" r:id="rId15"/>
    <p:sldId id="280" r:id="rId16"/>
    <p:sldId id="271" r:id="rId17"/>
    <p:sldId id="281" r:id="rId18"/>
    <p:sldId id="282" r:id="rId19"/>
    <p:sldId id="290" r:id="rId20"/>
    <p:sldId id="289" r:id="rId21"/>
    <p:sldId id="288" r:id="rId22"/>
    <p:sldId id="287" r:id="rId23"/>
    <p:sldId id="286" r:id="rId24"/>
    <p:sldId id="285" r:id="rId25"/>
    <p:sldId id="284" r:id="rId26"/>
    <p:sldId id="272" r:id="rId27"/>
  </p:sldIdLst>
  <p:sldSz cx="10160000" cy="7620000"/>
  <p:notesSz cx="7620000" cy="10160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4" d="100"/>
          <a:sy n="74" d="100"/>
        </p:scale>
        <p:origin x="102" y="5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270250" y="762000"/>
            <a:ext cx="5080250" cy="3809999"/>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762000" y="4826000"/>
            <a:ext cx="6096000" cy="45720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92899461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Shape 22"/>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3" name="Shape 23"/>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41719775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666351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2078531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11657132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3560344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Shape 49"/>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0" name="Shape 50"/>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1273471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xfrm>
            <a:off x="3884613" y="8685213"/>
            <a:ext cx="2971800" cy="4572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DDA267-5FBC-4F0A-87E8-14931B375944}" type="slidenum">
              <a:rPr lang="en-US">
                <a:solidFill>
                  <a:srgbClr val="000000"/>
                </a:solidFill>
              </a:rPr>
              <a:pPr eaLnBrk="1" hangingPunct="1"/>
              <a:t>3</a:t>
            </a:fld>
            <a:endParaRPr lang="en-US">
              <a:solidFill>
                <a:srgbClr val="000000"/>
              </a:solidFill>
            </a:endParaRPr>
          </a:p>
        </p:txBody>
      </p:sp>
      <p:sp>
        <p:nvSpPr>
          <p:cNvPr id="82947" name="Rectangle 2"/>
          <p:cNvSpPr>
            <a:spLocks noGrp="1" noRot="1" noChangeAspect="1" noChangeArrowheads="1" noTextEdit="1"/>
          </p:cNvSpPr>
          <p:nvPr>
            <p:ph type="sldImg"/>
          </p:nvPr>
        </p:nvSpPr>
        <p:spPr>
          <a:xfrm>
            <a:off x="1270000" y="762000"/>
            <a:ext cx="5080000" cy="3810000"/>
          </a:xfrm>
          <a:ln/>
        </p:spPr>
      </p:sp>
      <p:sp>
        <p:nvSpPr>
          <p:cNvPr id="829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477778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2188629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1438890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10213325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908586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59339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1270000" y="762000"/>
            <a:ext cx="5080000" cy="3810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8" name="Shape 58"/>
          <p:cNvSpPr txBox="1">
            <a:spLocks noGrp="1"/>
          </p:cNvSpPr>
          <p:nvPr>
            <p:ph type="body" idx="1"/>
          </p:nvPr>
        </p:nvSpPr>
        <p:spPr>
          <a:xfrm>
            <a:off x="762000" y="4826000"/>
            <a:ext cx="6096000" cy="4572000"/>
          </a:xfrm>
          <a:prstGeom prst="rect">
            <a:avLst/>
          </a:prstGeom>
        </p:spPr>
        <p:txBody>
          <a:bodyPr lIns="91425" tIns="91425" rIns="91425" bIns="91425" anchor="t" anchorCtr="0">
            <a:noAutofit/>
          </a:bodyPr>
          <a:lstStyle/>
          <a:p>
            <a:pPr>
              <a:spcBef>
                <a:spcPts val="0"/>
              </a:spcBef>
              <a:buNone/>
            </a:pPr>
            <a:endParaRPr sz="1466"/>
          </a:p>
        </p:txBody>
      </p:sp>
    </p:spTree>
    <p:extLst>
      <p:ext uri="{BB962C8B-B14F-4D97-AF65-F5344CB8AC3E}">
        <p14:creationId xmlns:p14="http://schemas.microsoft.com/office/powerpoint/2010/main" val="328547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304800" y="304800"/>
            <a:ext cx="9550400" cy="914400"/>
          </a:xfrm>
          <a:prstGeom prst="rect">
            <a:avLst/>
          </a:prstGeom>
          <a:noFill/>
          <a:ln>
            <a:noFill/>
          </a:ln>
        </p:spPr>
        <p:txBody>
          <a:bodyPr lIns="91425" tIns="91425" rIns="91425" bIns="91425" anchor="t" anchorCtr="0"/>
          <a:lstStyle>
            <a:lvl1pPr>
              <a:spcBef>
                <a:spcPts val="0"/>
              </a:spcBef>
              <a:buSzPct val="99224"/>
              <a:defRPr sz="4266"/>
            </a:lvl1pPr>
            <a:lvl2pPr>
              <a:spcBef>
                <a:spcPts val="0"/>
              </a:spcBef>
              <a:buSzPct val="99224"/>
              <a:defRPr sz="4266"/>
            </a:lvl2pPr>
            <a:lvl3pPr>
              <a:spcBef>
                <a:spcPts val="0"/>
              </a:spcBef>
              <a:buSzPct val="99224"/>
              <a:defRPr sz="4266"/>
            </a:lvl3pPr>
            <a:lvl4pPr>
              <a:spcBef>
                <a:spcPts val="0"/>
              </a:spcBef>
              <a:buSzPct val="99224"/>
              <a:defRPr sz="4266"/>
            </a:lvl4pPr>
            <a:lvl5pPr>
              <a:spcBef>
                <a:spcPts val="0"/>
              </a:spcBef>
              <a:buSzPct val="99224"/>
              <a:defRPr sz="4266"/>
            </a:lvl5pPr>
            <a:lvl6pPr>
              <a:spcBef>
                <a:spcPts val="0"/>
              </a:spcBef>
              <a:buSzPct val="99224"/>
              <a:defRPr sz="4266"/>
            </a:lvl6pPr>
            <a:lvl7pPr>
              <a:spcBef>
                <a:spcPts val="0"/>
              </a:spcBef>
              <a:buSzPct val="99224"/>
              <a:defRPr sz="4266"/>
            </a:lvl7pPr>
            <a:lvl8pPr>
              <a:spcBef>
                <a:spcPts val="0"/>
              </a:spcBef>
              <a:buSzPct val="99224"/>
              <a:defRPr sz="4266"/>
            </a:lvl8pPr>
            <a:lvl9pPr>
              <a:spcBef>
                <a:spcPts val="0"/>
              </a:spcBef>
              <a:buSzPct val="99224"/>
              <a:defRPr sz="4266"/>
            </a:lvl9pPr>
          </a:lstStyle>
          <a:p>
            <a:endParaRPr/>
          </a:p>
        </p:txBody>
      </p:sp>
      <p:sp>
        <p:nvSpPr>
          <p:cNvPr id="14" name="Shape 14"/>
          <p:cNvSpPr txBox="1">
            <a:spLocks noGrp="1"/>
          </p:cNvSpPr>
          <p:nvPr>
            <p:ph type="body" idx="1"/>
          </p:nvPr>
        </p:nvSpPr>
        <p:spPr>
          <a:xfrm>
            <a:off x="304800" y="1828800"/>
            <a:ext cx="4470399" cy="5486399"/>
          </a:xfrm>
          <a:prstGeom prst="rect">
            <a:avLst/>
          </a:prstGeom>
          <a:noFill/>
          <a:ln>
            <a:noFill/>
          </a:ln>
        </p:spPr>
        <p:txBody>
          <a:bodyPr lIns="91425" tIns="91425" rIns="91425" bIns="91425" anchor="t" anchorCtr="0"/>
          <a:lstStyle>
            <a:lvl1pPr>
              <a:spcBef>
                <a:spcPts val="0"/>
              </a:spcBef>
              <a:buSzPct val="98765"/>
              <a:defRPr sz="2666"/>
            </a:lvl1pPr>
            <a:lvl2pPr>
              <a:spcBef>
                <a:spcPts val="0"/>
              </a:spcBef>
              <a:buSzPct val="98765"/>
              <a:defRPr sz="2666"/>
            </a:lvl2pPr>
            <a:lvl3pPr>
              <a:spcBef>
                <a:spcPts val="0"/>
              </a:spcBef>
              <a:buSzPct val="98765"/>
              <a:defRPr sz="2666"/>
            </a:lvl3pPr>
            <a:lvl4pPr>
              <a:spcBef>
                <a:spcPts val="0"/>
              </a:spcBef>
              <a:buSzPct val="98765"/>
              <a:defRPr sz="2666"/>
            </a:lvl4pPr>
            <a:lvl5pPr>
              <a:spcBef>
                <a:spcPts val="0"/>
              </a:spcBef>
              <a:buSzPct val="98765"/>
              <a:defRPr sz="2666"/>
            </a:lvl5pPr>
            <a:lvl6pPr>
              <a:spcBef>
                <a:spcPts val="0"/>
              </a:spcBef>
              <a:buSzPct val="98765"/>
              <a:defRPr sz="2666"/>
            </a:lvl6pPr>
            <a:lvl7pPr>
              <a:spcBef>
                <a:spcPts val="0"/>
              </a:spcBef>
              <a:buSzPct val="98765"/>
              <a:defRPr sz="2666"/>
            </a:lvl7pPr>
            <a:lvl8pPr>
              <a:spcBef>
                <a:spcPts val="0"/>
              </a:spcBef>
              <a:buSzPct val="98765"/>
              <a:defRPr sz="2666"/>
            </a:lvl8pPr>
            <a:lvl9pPr>
              <a:spcBef>
                <a:spcPts val="0"/>
              </a:spcBef>
              <a:buSzPct val="98765"/>
              <a:defRPr sz="2666"/>
            </a:lvl9pPr>
          </a:lstStyle>
          <a:p>
            <a:endParaRPr/>
          </a:p>
        </p:txBody>
      </p:sp>
      <p:sp>
        <p:nvSpPr>
          <p:cNvPr id="15" name="Shape 15"/>
          <p:cNvSpPr txBox="1">
            <a:spLocks noGrp="1"/>
          </p:cNvSpPr>
          <p:nvPr>
            <p:ph type="body" idx="2"/>
          </p:nvPr>
        </p:nvSpPr>
        <p:spPr>
          <a:xfrm>
            <a:off x="5384800" y="1828800"/>
            <a:ext cx="4470399" cy="5486399"/>
          </a:xfrm>
          <a:prstGeom prst="rect">
            <a:avLst/>
          </a:prstGeom>
          <a:noFill/>
          <a:ln>
            <a:noFill/>
          </a:ln>
        </p:spPr>
        <p:txBody>
          <a:bodyPr lIns="91425" tIns="91425" rIns="91425" bIns="91425" anchor="t" anchorCtr="0"/>
          <a:lstStyle>
            <a:lvl1pPr>
              <a:spcBef>
                <a:spcPts val="0"/>
              </a:spcBef>
              <a:buSzPct val="98765"/>
              <a:defRPr sz="2666"/>
            </a:lvl1pPr>
            <a:lvl2pPr>
              <a:spcBef>
                <a:spcPts val="0"/>
              </a:spcBef>
              <a:buSzPct val="98765"/>
              <a:defRPr sz="2666"/>
            </a:lvl2pPr>
            <a:lvl3pPr>
              <a:spcBef>
                <a:spcPts val="0"/>
              </a:spcBef>
              <a:buSzPct val="98765"/>
              <a:defRPr sz="2666"/>
            </a:lvl3pPr>
            <a:lvl4pPr>
              <a:spcBef>
                <a:spcPts val="0"/>
              </a:spcBef>
              <a:buSzPct val="98765"/>
              <a:defRPr sz="2666"/>
            </a:lvl4pPr>
            <a:lvl5pPr>
              <a:spcBef>
                <a:spcPts val="0"/>
              </a:spcBef>
              <a:buSzPct val="98765"/>
              <a:defRPr sz="2666"/>
            </a:lvl5pPr>
            <a:lvl6pPr>
              <a:spcBef>
                <a:spcPts val="0"/>
              </a:spcBef>
              <a:buSzPct val="98765"/>
              <a:defRPr sz="2666"/>
            </a:lvl6pPr>
            <a:lvl7pPr>
              <a:spcBef>
                <a:spcPts val="0"/>
              </a:spcBef>
              <a:buSzPct val="98765"/>
              <a:defRPr sz="2666"/>
            </a:lvl7pPr>
            <a:lvl8pPr>
              <a:spcBef>
                <a:spcPts val="0"/>
              </a:spcBef>
              <a:buSzPct val="98765"/>
              <a:defRPr sz="2666"/>
            </a:lvl8pPr>
            <a:lvl9pPr>
              <a:spcBef>
                <a:spcPts val="0"/>
              </a:spcBef>
              <a:buSzPct val="98765"/>
              <a:defRPr sz="2666"/>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Caption">
    <p:spTree>
      <p:nvGrpSpPr>
        <p:cNvPr id="1" name="Shape 16"/>
        <p:cNvGrpSpPr/>
        <p:nvPr/>
      </p:nvGrpSpPr>
      <p:grpSpPr>
        <a:xfrm>
          <a:off x="0" y="0"/>
          <a:ext cx="0" cy="0"/>
          <a:chOff x="0" y="0"/>
          <a:chExt cx="0" cy="0"/>
        </a:xfrm>
      </p:grpSpPr>
      <p:sp>
        <p:nvSpPr>
          <p:cNvPr id="17" name="Shape 17"/>
          <p:cNvSpPr txBox="1">
            <a:spLocks noGrp="1"/>
          </p:cNvSpPr>
          <p:nvPr>
            <p:ph type="body" idx="1"/>
          </p:nvPr>
        </p:nvSpPr>
        <p:spPr>
          <a:xfrm>
            <a:off x="304800" y="6705600"/>
            <a:ext cx="9550400" cy="609599"/>
          </a:xfrm>
          <a:prstGeom prst="rect">
            <a:avLst/>
          </a:prstGeom>
          <a:noFill/>
          <a:ln>
            <a:noFill/>
          </a:ln>
        </p:spPr>
        <p:txBody>
          <a:bodyPr lIns="91425" tIns="91425" rIns="91425" bIns="91425" anchor="t" anchorCtr="0"/>
          <a:lstStyle>
            <a:lvl1pPr algn="ctr">
              <a:spcBef>
                <a:spcPts val="0"/>
              </a:spcBef>
              <a:buSzPct val="100000"/>
              <a:defRPr sz="3200"/>
            </a:lvl1pPr>
            <a:lvl2pPr algn="ctr">
              <a:spcBef>
                <a:spcPts val="0"/>
              </a:spcBef>
              <a:buSzPct val="100000"/>
              <a:defRPr sz="3200"/>
            </a:lvl2pPr>
            <a:lvl3pPr algn="ctr">
              <a:spcBef>
                <a:spcPts val="0"/>
              </a:spcBef>
              <a:buSzPct val="100000"/>
              <a:defRPr sz="3200"/>
            </a:lvl3pPr>
            <a:lvl4pPr algn="ctr">
              <a:spcBef>
                <a:spcPts val="0"/>
              </a:spcBef>
              <a:buSzPct val="100000"/>
              <a:defRPr sz="3200"/>
            </a:lvl4pPr>
            <a:lvl5pPr algn="ctr">
              <a:spcBef>
                <a:spcPts val="0"/>
              </a:spcBef>
              <a:buSzPct val="100000"/>
              <a:defRPr sz="3200"/>
            </a:lvl5pPr>
            <a:lvl6pPr algn="ctr">
              <a:spcBef>
                <a:spcPts val="0"/>
              </a:spcBef>
              <a:buSzPct val="100000"/>
              <a:defRPr sz="3200"/>
            </a:lvl6pPr>
            <a:lvl7pPr algn="ctr">
              <a:spcBef>
                <a:spcPts val="0"/>
              </a:spcBef>
              <a:buSzPct val="100000"/>
              <a:defRPr sz="3200"/>
            </a:lvl7pPr>
            <a:lvl8pPr algn="ctr">
              <a:spcBef>
                <a:spcPts val="0"/>
              </a:spcBef>
              <a:buSzPct val="100000"/>
              <a:defRPr sz="3200"/>
            </a:lvl8pPr>
            <a:lvl9pPr algn="ctr">
              <a:spcBef>
                <a:spcPts val="0"/>
              </a:spcBef>
              <a:buSzPct val="100000"/>
              <a:defRPr sz="32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305153"/>
            <a:ext cx="9144000" cy="1270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508000" y="1778000"/>
            <a:ext cx="9144000" cy="502884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xfrm>
            <a:off x="508000" y="6946194"/>
            <a:ext cx="2370667" cy="529167"/>
          </a:xfrm>
          <a:prstGeom prst="rect">
            <a:avLst/>
          </a:prstGeom>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xfrm>
            <a:off x="7281333" y="6942667"/>
            <a:ext cx="2370667" cy="529167"/>
          </a:xfrm>
          <a:prstGeom prst="rect">
            <a:avLst/>
          </a:prstGeom>
          <a:ln/>
        </p:spPr>
        <p:txBody>
          <a:bodyPr/>
          <a:lstStyle>
            <a:lvl1pPr>
              <a:defRPr/>
            </a:lvl1pPr>
          </a:lstStyle>
          <a:p>
            <a:pPr>
              <a:defRPr/>
            </a:pPr>
            <a:fld id="{FC211E4E-3262-4C29-BF8E-F28925BF185F}" type="slidenum">
              <a:rPr lang="en-US"/>
              <a:pPr>
                <a:defRPr/>
              </a:pPr>
              <a:t>‹#›</a:t>
            </a:fld>
            <a:endParaRPr lang="en-US"/>
          </a:p>
        </p:txBody>
      </p:sp>
      <p:sp>
        <p:nvSpPr>
          <p:cNvPr id="6" name="Rectangle 14"/>
          <p:cNvSpPr>
            <a:spLocks noGrp="1" noChangeArrowheads="1"/>
          </p:cNvSpPr>
          <p:nvPr>
            <p:ph type="ftr" sz="quarter" idx="12"/>
          </p:nvPr>
        </p:nvSpPr>
        <p:spPr>
          <a:xfrm>
            <a:off x="3471334" y="6942667"/>
            <a:ext cx="3217333" cy="529167"/>
          </a:xfrm>
          <a:prstGeom prst="rect">
            <a:avLst/>
          </a:prstGeom>
          <a:ln/>
        </p:spPr>
        <p:txBody>
          <a:bodyPr/>
          <a:lstStyle>
            <a:lvl1pPr>
              <a:defRPr/>
            </a:lvl1pPr>
          </a:lstStyle>
          <a:p>
            <a:pPr>
              <a:defRPr/>
            </a:pPr>
            <a:endParaRPr lang="en-US"/>
          </a:p>
        </p:txBody>
      </p:sp>
    </p:spTree>
    <p:extLst>
      <p:ext uri="{BB962C8B-B14F-4D97-AF65-F5344CB8AC3E}">
        <p14:creationId xmlns:p14="http://schemas.microsoft.com/office/powerpoint/2010/main" val="7685196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alphaModFix/>
          </a:blip>
          <a:srcRect/>
          <a:stretch>
            <a:fillRect/>
          </a:stretch>
        </a:blipFill>
        <a:effectLst/>
      </p:bgPr>
    </p:bg>
    <p:spTree>
      <p:nvGrpSpPr>
        <p:cNvPr id="1" name="Shape 4"/>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51" r:id="rId2"/>
    <p:sldLayoutId id="2147483652" r:id="rId3"/>
    <p:sldLayoutId id="2147483654" r:id="rId4"/>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
        <p:cNvGrpSpPr/>
        <p:nvPr/>
      </p:nvGrpSpPr>
      <p:grpSpPr>
        <a:xfrm>
          <a:off x="0" y="0"/>
          <a:ext cx="0" cy="0"/>
          <a:chOff x="0" y="0"/>
          <a:chExt cx="0" cy="0"/>
        </a:xfrm>
      </p:grpSpPr>
      <p:sp>
        <p:nvSpPr>
          <p:cNvPr id="19" name="Shape 19"/>
          <p:cNvSpPr txBox="1">
            <a:spLocks noGrp="1"/>
          </p:cNvSpPr>
          <p:nvPr>
            <p:ph type="ctrTitle"/>
          </p:nvPr>
        </p:nvSpPr>
        <p:spPr>
          <a:xfrm>
            <a:off x="782106" y="448988"/>
            <a:ext cx="8507575" cy="1413224"/>
          </a:xfrm>
          <a:prstGeom prst="rect">
            <a:avLst/>
          </a:prstGeom>
          <a:noFill/>
          <a:ln>
            <a:noFill/>
          </a:ln>
        </p:spPr>
        <p:txBody>
          <a:bodyPr lIns="38100" tIns="38100" rIns="38100" bIns="38100" anchor="ctr" anchorCtr="0">
            <a:noAutofit/>
          </a:bodyPr>
          <a:lstStyle/>
          <a:p>
            <a:pPr marL="0" marR="0" indent="0" algn="ctr">
              <a:lnSpc>
                <a:spcPct val="119886"/>
              </a:lnSpc>
              <a:spcBef>
                <a:spcPts val="0"/>
              </a:spcBef>
              <a:spcAft>
                <a:spcPts val="0"/>
              </a:spcAft>
              <a:buNone/>
            </a:pPr>
            <a:r>
              <a:rPr lang="en-US" sz="4888" b="1" dirty="0" smtClean="0">
                <a:solidFill>
                  <a:srgbClr val="000000"/>
                </a:solidFill>
                <a:latin typeface="Arial"/>
                <a:ea typeface="Arial"/>
                <a:cs typeface="Arial"/>
                <a:sym typeface="Arial"/>
              </a:rPr>
              <a:t>Contemporary </a:t>
            </a:r>
            <a:r>
              <a:rPr lang="en-US" sz="4888" b="1" dirty="0" smtClean="0">
                <a:solidFill>
                  <a:srgbClr val="000000"/>
                </a:solidFill>
                <a:latin typeface="Arial"/>
                <a:ea typeface="Arial"/>
                <a:cs typeface="Arial"/>
                <a:sym typeface="Arial"/>
              </a:rPr>
              <a:t>approaches/perspectives </a:t>
            </a:r>
            <a:r>
              <a:rPr lang="en-US" sz="4888" b="1" dirty="0" smtClean="0">
                <a:solidFill>
                  <a:srgbClr val="000000"/>
                </a:solidFill>
                <a:latin typeface="Arial"/>
                <a:ea typeface="Arial"/>
                <a:cs typeface="Arial"/>
                <a:sym typeface="Arial"/>
              </a:rPr>
              <a:t>&amp; questions to Psychology </a:t>
            </a:r>
            <a:endParaRPr lang="en-US" sz="4888" b="1" dirty="0">
              <a:solidFill>
                <a:srgbClr val="000000"/>
              </a:solidFill>
              <a:latin typeface="Arial"/>
              <a:ea typeface="Arial"/>
              <a:cs typeface="Arial"/>
              <a:sym typeface="Arial"/>
            </a:endParaRPr>
          </a:p>
        </p:txBody>
      </p:sp>
      <p:pic>
        <p:nvPicPr>
          <p:cNvPr id="20" name="Shape 20"/>
          <p:cNvPicPr preferRelativeResize="0"/>
          <p:nvPr/>
        </p:nvPicPr>
        <p:blipFill>
          <a:blip r:embed="rId3">
            <a:alphaModFix/>
          </a:blip>
          <a:stretch>
            <a:fillRect/>
          </a:stretch>
        </p:blipFill>
        <p:spPr>
          <a:xfrm>
            <a:off x="3048000" y="2537717"/>
            <a:ext cx="4233324" cy="4828258"/>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idx="4294967295"/>
          </p:nvPr>
        </p:nvSpPr>
        <p:spPr>
          <a:xfrm>
            <a:off x="0" y="159515"/>
            <a:ext cx="10160000" cy="1243874"/>
          </a:xfrm>
          <a:prstGeom prst="rect">
            <a:avLst/>
          </a:prstGeom>
          <a:noFill/>
          <a:ln>
            <a:noFill/>
          </a:ln>
        </p:spPr>
        <p:txBody>
          <a:bodyPr lIns="38100" tIns="38100" rIns="38100" bIns="38100" anchor="ctr" anchorCtr="0">
            <a:noAutofit/>
          </a:bodyPr>
          <a:lstStyle/>
          <a:p>
            <a:pPr algn="ctr">
              <a:lnSpc>
                <a:spcPct val="119886"/>
              </a:lnSpc>
            </a:pPr>
            <a:r>
              <a:rPr lang="en-US" altLang="en-US" sz="5400" b="1" dirty="0">
                <a:latin typeface="Arial" panose="020B0604020202020204" pitchFamily="34" charset="0"/>
                <a:cs typeface="Arial" panose="020B0604020202020204" pitchFamily="34" charset="0"/>
              </a:rPr>
              <a:t>Psychology’s Three Main Levels of Analysis</a:t>
            </a:r>
            <a:endParaRPr lang="en-US" sz="4888" dirty="0">
              <a:solidFill>
                <a:srgbClr val="000000"/>
              </a:solidFill>
              <a:latin typeface="Arial"/>
              <a:ea typeface="Arial"/>
              <a:cs typeface="Arial"/>
              <a:sym typeface="Aria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682496"/>
            <a:ext cx="10160000" cy="594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2923926"/>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idx="4294967295"/>
          </p:nvPr>
        </p:nvSpPr>
        <p:spPr>
          <a:xfrm>
            <a:off x="0" y="159515"/>
            <a:ext cx="10160000" cy="1243874"/>
          </a:xfrm>
          <a:prstGeom prst="rect">
            <a:avLst/>
          </a:prstGeom>
          <a:noFill/>
          <a:ln>
            <a:noFill/>
          </a:ln>
        </p:spPr>
        <p:txBody>
          <a:bodyPr lIns="38100" tIns="38100" rIns="38100" bIns="38100" anchor="ctr" anchorCtr="0">
            <a:noAutofit/>
          </a:bodyPr>
          <a:lstStyle/>
          <a:p>
            <a:pPr algn="ctr">
              <a:lnSpc>
                <a:spcPct val="119886"/>
              </a:lnSpc>
            </a:pPr>
            <a:r>
              <a:rPr lang="en-US" altLang="en-US" sz="5400" b="1" dirty="0">
                <a:latin typeface="Arial" panose="020B0604020202020204" pitchFamily="34" charset="0"/>
                <a:cs typeface="Arial" panose="020B0604020202020204" pitchFamily="34" charset="0"/>
              </a:rPr>
              <a:t>Psychology’s Three Main Levels of Analysis</a:t>
            </a:r>
            <a:endParaRPr lang="en-US" sz="4888" dirty="0">
              <a:solidFill>
                <a:srgbClr val="000000"/>
              </a:solidFill>
              <a:latin typeface="Arial"/>
              <a:ea typeface="Arial"/>
              <a:cs typeface="Arial"/>
              <a:sym typeface="Aria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670304"/>
            <a:ext cx="10160000" cy="59522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55900"/>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idx="4294967295"/>
          </p:nvPr>
        </p:nvSpPr>
        <p:spPr>
          <a:xfrm>
            <a:off x="0" y="159515"/>
            <a:ext cx="10160000" cy="1243874"/>
          </a:xfrm>
          <a:prstGeom prst="rect">
            <a:avLst/>
          </a:prstGeom>
          <a:noFill/>
          <a:ln>
            <a:noFill/>
          </a:ln>
        </p:spPr>
        <p:txBody>
          <a:bodyPr lIns="38100" tIns="38100" rIns="38100" bIns="38100" anchor="ctr" anchorCtr="0">
            <a:noAutofit/>
          </a:bodyPr>
          <a:lstStyle/>
          <a:p>
            <a:pPr algn="ctr">
              <a:lnSpc>
                <a:spcPct val="119886"/>
              </a:lnSpc>
            </a:pPr>
            <a:r>
              <a:rPr lang="en-US" altLang="en-US" sz="5400" b="1" dirty="0">
                <a:latin typeface="Arial" panose="020B0604020202020204" pitchFamily="34" charset="0"/>
                <a:cs typeface="Arial" panose="020B0604020202020204" pitchFamily="34" charset="0"/>
              </a:rPr>
              <a:t>Psychology’s Three Main Levels of Analysis</a:t>
            </a:r>
            <a:endParaRPr lang="en-US" sz="4888" dirty="0">
              <a:solidFill>
                <a:srgbClr val="000000"/>
              </a:solidFill>
              <a:latin typeface="Arial"/>
              <a:ea typeface="Arial"/>
              <a:cs typeface="Arial"/>
              <a:sym typeface="Aria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682496"/>
            <a:ext cx="10160000" cy="594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3529697"/>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idx="4294967295"/>
          </p:nvPr>
        </p:nvSpPr>
        <p:spPr>
          <a:xfrm>
            <a:off x="0" y="159515"/>
            <a:ext cx="10160000" cy="1243874"/>
          </a:xfrm>
          <a:prstGeom prst="rect">
            <a:avLst/>
          </a:prstGeom>
          <a:noFill/>
          <a:ln>
            <a:noFill/>
          </a:ln>
        </p:spPr>
        <p:txBody>
          <a:bodyPr lIns="38100" tIns="38100" rIns="38100" bIns="38100" anchor="ctr" anchorCtr="0">
            <a:noAutofit/>
          </a:bodyPr>
          <a:lstStyle/>
          <a:p>
            <a:pPr algn="ctr">
              <a:lnSpc>
                <a:spcPct val="119886"/>
              </a:lnSpc>
            </a:pPr>
            <a:r>
              <a:rPr lang="en-US" altLang="en-US" sz="5400" b="1" dirty="0">
                <a:latin typeface="Arial" panose="020B0604020202020204" pitchFamily="34" charset="0"/>
                <a:cs typeface="Arial" panose="020B0604020202020204" pitchFamily="34" charset="0"/>
              </a:rPr>
              <a:t>Psychology’s Three Main Levels of Analysis</a:t>
            </a:r>
            <a:endParaRPr lang="en-US" sz="4888" dirty="0">
              <a:solidFill>
                <a:srgbClr val="000000"/>
              </a:solidFill>
              <a:latin typeface="Arial"/>
              <a:ea typeface="Arial"/>
              <a:cs typeface="Arial"/>
              <a:sym typeface="Aria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682496"/>
            <a:ext cx="10160000" cy="594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254607" y="2866490"/>
            <a:ext cx="2167847"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b="1" i="1" dirty="0" smtClean="0">
                <a:solidFill>
                  <a:srgbClr val="FF0000"/>
                </a:solidFill>
              </a:rPr>
              <a:t>Biological &amp; </a:t>
            </a:r>
          </a:p>
          <a:p>
            <a:pPr marL="0" marR="0" indent="0" algn="ctr">
              <a:lnSpc>
                <a:spcPct val="120138"/>
              </a:lnSpc>
              <a:spcBef>
                <a:spcPts val="0"/>
              </a:spcBef>
              <a:spcAft>
                <a:spcPts val="0"/>
              </a:spcAft>
              <a:buNone/>
            </a:pPr>
            <a:r>
              <a:rPr lang="en-US" b="1" i="1" dirty="0" smtClean="0">
                <a:solidFill>
                  <a:srgbClr val="FF0000"/>
                </a:solidFill>
              </a:rPr>
              <a:t>Evolutionary</a:t>
            </a:r>
          </a:p>
          <a:p>
            <a:pPr marL="0" marR="0" indent="0" algn="ctr">
              <a:lnSpc>
                <a:spcPct val="120138"/>
              </a:lnSpc>
              <a:spcBef>
                <a:spcPts val="0"/>
              </a:spcBef>
              <a:spcAft>
                <a:spcPts val="0"/>
              </a:spcAft>
              <a:buNone/>
            </a:pPr>
            <a:r>
              <a:rPr lang="en-US" b="1" i="1" dirty="0" smtClean="0">
                <a:solidFill>
                  <a:srgbClr val="FF0000"/>
                </a:solidFill>
                <a:sym typeface="Arial"/>
              </a:rPr>
              <a:t>perspectives</a:t>
            </a:r>
            <a:endParaRPr lang="en-US" b="1" i="1" dirty="0">
              <a:solidFill>
                <a:srgbClr val="FF0000"/>
              </a:solidFill>
              <a:sym typeface="Arial"/>
            </a:endParaRPr>
          </a:p>
        </p:txBody>
      </p:sp>
    </p:spTree>
    <p:extLst>
      <p:ext uri="{BB962C8B-B14F-4D97-AF65-F5344CB8AC3E}">
        <p14:creationId xmlns:p14="http://schemas.microsoft.com/office/powerpoint/2010/main" val="1349168137"/>
      </p:ext>
    </p:extLst>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idx="4294967295"/>
          </p:nvPr>
        </p:nvSpPr>
        <p:spPr>
          <a:xfrm>
            <a:off x="0" y="159515"/>
            <a:ext cx="10160000" cy="1243874"/>
          </a:xfrm>
          <a:prstGeom prst="rect">
            <a:avLst/>
          </a:prstGeom>
          <a:noFill/>
          <a:ln>
            <a:noFill/>
          </a:ln>
        </p:spPr>
        <p:txBody>
          <a:bodyPr lIns="38100" tIns="38100" rIns="38100" bIns="38100" anchor="ctr" anchorCtr="0">
            <a:noAutofit/>
          </a:bodyPr>
          <a:lstStyle/>
          <a:p>
            <a:pPr algn="ctr">
              <a:lnSpc>
                <a:spcPct val="119886"/>
              </a:lnSpc>
            </a:pPr>
            <a:r>
              <a:rPr lang="en-US" altLang="en-US" sz="5400" b="1" dirty="0">
                <a:latin typeface="Arial" panose="020B0604020202020204" pitchFamily="34" charset="0"/>
                <a:cs typeface="Arial" panose="020B0604020202020204" pitchFamily="34" charset="0"/>
              </a:rPr>
              <a:t>Psychology’s Three Main Levels of Analysis</a:t>
            </a:r>
            <a:endParaRPr lang="en-US" sz="4888" dirty="0">
              <a:solidFill>
                <a:srgbClr val="000000"/>
              </a:solidFill>
              <a:latin typeface="Arial"/>
              <a:ea typeface="Arial"/>
              <a:cs typeface="Arial"/>
              <a:sym typeface="Aria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682496"/>
            <a:ext cx="10160000" cy="594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254607" y="2866490"/>
            <a:ext cx="2167847"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b="1" i="1" dirty="0" smtClean="0">
                <a:solidFill>
                  <a:srgbClr val="FF0000"/>
                </a:solidFill>
              </a:rPr>
              <a:t>Biological &amp; </a:t>
            </a:r>
          </a:p>
          <a:p>
            <a:pPr marL="0" marR="0" indent="0" algn="ctr">
              <a:lnSpc>
                <a:spcPct val="120138"/>
              </a:lnSpc>
              <a:spcBef>
                <a:spcPts val="0"/>
              </a:spcBef>
              <a:spcAft>
                <a:spcPts val="0"/>
              </a:spcAft>
              <a:buNone/>
            </a:pPr>
            <a:r>
              <a:rPr lang="en-US" b="1" i="1" dirty="0" smtClean="0">
                <a:solidFill>
                  <a:srgbClr val="FF0000"/>
                </a:solidFill>
              </a:rPr>
              <a:t>Evolutionary</a:t>
            </a:r>
          </a:p>
          <a:p>
            <a:pPr marL="0" marR="0" indent="0" algn="ctr">
              <a:lnSpc>
                <a:spcPct val="120138"/>
              </a:lnSpc>
              <a:spcBef>
                <a:spcPts val="0"/>
              </a:spcBef>
              <a:spcAft>
                <a:spcPts val="0"/>
              </a:spcAft>
              <a:buNone/>
            </a:pPr>
            <a:r>
              <a:rPr lang="en-US" b="1" i="1" dirty="0" smtClean="0">
                <a:solidFill>
                  <a:srgbClr val="FF0000"/>
                </a:solidFill>
                <a:sym typeface="Arial"/>
              </a:rPr>
              <a:t>perspectives</a:t>
            </a:r>
            <a:endParaRPr lang="en-US" b="1" i="1" dirty="0">
              <a:solidFill>
                <a:srgbClr val="FF0000"/>
              </a:solidFill>
              <a:sym typeface="Arial"/>
            </a:endParaRPr>
          </a:p>
        </p:txBody>
      </p:sp>
      <p:sp>
        <p:nvSpPr>
          <p:cNvPr id="5" name="TextBox 4"/>
          <p:cNvSpPr txBox="1"/>
          <p:nvPr/>
        </p:nvSpPr>
        <p:spPr>
          <a:xfrm>
            <a:off x="7992153" y="3419582"/>
            <a:ext cx="2167847"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b="1" i="1" dirty="0" smtClean="0">
                <a:solidFill>
                  <a:srgbClr val="FF0000"/>
                </a:solidFill>
              </a:rPr>
              <a:t>Behavioral, </a:t>
            </a:r>
          </a:p>
          <a:p>
            <a:pPr marL="0" marR="0" indent="0" algn="ctr">
              <a:lnSpc>
                <a:spcPct val="120138"/>
              </a:lnSpc>
              <a:spcBef>
                <a:spcPts val="0"/>
              </a:spcBef>
              <a:spcAft>
                <a:spcPts val="0"/>
              </a:spcAft>
              <a:buNone/>
            </a:pPr>
            <a:r>
              <a:rPr lang="en-US" b="1" i="1" dirty="0" smtClean="0">
                <a:solidFill>
                  <a:srgbClr val="FF0000"/>
                </a:solidFill>
              </a:rPr>
              <a:t>Psychodynamic &amp; </a:t>
            </a:r>
          </a:p>
          <a:p>
            <a:pPr marL="0" marR="0" indent="0" algn="ctr">
              <a:lnSpc>
                <a:spcPct val="120138"/>
              </a:lnSpc>
              <a:spcBef>
                <a:spcPts val="0"/>
              </a:spcBef>
              <a:spcAft>
                <a:spcPts val="0"/>
              </a:spcAft>
              <a:buNone/>
            </a:pPr>
            <a:r>
              <a:rPr lang="en-US" b="1" i="1" dirty="0" smtClean="0">
                <a:solidFill>
                  <a:srgbClr val="FF0000"/>
                </a:solidFill>
              </a:rPr>
              <a:t>Cognitive </a:t>
            </a:r>
          </a:p>
          <a:p>
            <a:pPr marL="0" marR="0" indent="0" algn="ctr">
              <a:lnSpc>
                <a:spcPct val="120138"/>
              </a:lnSpc>
              <a:spcBef>
                <a:spcPts val="0"/>
              </a:spcBef>
              <a:spcAft>
                <a:spcPts val="0"/>
              </a:spcAft>
              <a:buNone/>
            </a:pPr>
            <a:r>
              <a:rPr lang="en-US" b="1" i="1" dirty="0" smtClean="0">
                <a:solidFill>
                  <a:srgbClr val="FF0000"/>
                </a:solidFill>
                <a:sym typeface="Arial"/>
              </a:rPr>
              <a:t>perspectives</a:t>
            </a:r>
            <a:endParaRPr lang="en-US" b="1" i="1" dirty="0">
              <a:solidFill>
                <a:srgbClr val="FF0000"/>
              </a:solidFill>
              <a:sym typeface="Arial"/>
            </a:endParaRPr>
          </a:p>
        </p:txBody>
      </p:sp>
    </p:spTree>
    <p:extLst>
      <p:ext uri="{BB962C8B-B14F-4D97-AF65-F5344CB8AC3E}">
        <p14:creationId xmlns:p14="http://schemas.microsoft.com/office/powerpoint/2010/main" val="1284215740"/>
      </p:ext>
    </p:extLst>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idx="4294967295"/>
          </p:nvPr>
        </p:nvSpPr>
        <p:spPr>
          <a:xfrm>
            <a:off x="0" y="159515"/>
            <a:ext cx="10160000" cy="1243874"/>
          </a:xfrm>
          <a:prstGeom prst="rect">
            <a:avLst/>
          </a:prstGeom>
          <a:noFill/>
          <a:ln>
            <a:noFill/>
          </a:ln>
        </p:spPr>
        <p:txBody>
          <a:bodyPr lIns="38100" tIns="38100" rIns="38100" bIns="38100" anchor="ctr" anchorCtr="0">
            <a:noAutofit/>
          </a:bodyPr>
          <a:lstStyle/>
          <a:p>
            <a:pPr algn="ctr">
              <a:lnSpc>
                <a:spcPct val="119886"/>
              </a:lnSpc>
            </a:pPr>
            <a:r>
              <a:rPr lang="en-US" altLang="en-US" sz="5400" b="1" dirty="0">
                <a:latin typeface="Arial" panose="020B0604020202020204" pitchFamily="34" charset="0"/>
                <a:cs typeface="Arial" panose="020B0604020202020204" pitchFamily="34" charset="0"/>
              </a:rPr>
              <a:t>Psychology’s Three Main Levels of Analysis</a:t>
            </a:r>
            <a:endParaRPr lang="en-US" sz="4888" dirty="0">
              <a:solidFill>
                <a:srgbClr val="000000"/>
              </a:solidFill>
              <a:latin typeface="Arial"/>
              <a:ea typeface="Arial"/>
              <a:cs typeface="Arial"/>
              <a:sym typeface="Aria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682496"/>
            <a:ext cx="10160000" cy="59400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254607" y="2866490"/>
            <a:ext cx="2167847"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b="1" i="1" dirty="0" smtClean="0">
                <a:solidFill>
                  <a:srgbClr val="FF0000"/>
                </a:solidFill>
              </a:rPr>
              <a:t>Biological &amp; </a:t>
            </a:r>
          </a:p>
          <a:p>
            <a:pPr marL="0" marR="0" indent="0" algn="ctr">
              <a:lnSpc>
                <a:spcPct val="120138"/>
              </a:lnSpc>
              <a:spcBef>
                <a:spcPts val="0"/>
              </a:spcBef>
              <a:spcAft>
                <a:spcPts val="0"/>
              </a:spcAft>
              <a:buNone/>
            </a:pPr>
            <a:r>
              <a:rPr lang="en-US" b="1" i="1" dirty="0" smtClean="0">
                <a:solidFill>
                  <a:srgbClr val="FF0000"/>
                </a:solidFill>
              </a:rPr>
              <a:t>Evolutionary</a:t>
            </a:r>
          </a:p>
          <a:p>
            <a:pPr marL="0" marR="0" indent="0" algn="ctr">
              <a:lnSpc>
                <a:spcPct val="120138"/>
              </a:lnSpc>
              <a:spcBef>
                <a:spcPts val="0"/>
              </a:spcBef>
              <a:spcAft>
                <a:spcPts val="0"/>
              </a:spcAft>
              <a:buNone/>
            </a:pPr>
            <a:r>
              <a:rPr lang="en-US" b="1" i="1" dirty="0" smtClean="0">
                <a:solidFill>
                  <a:srgbClr val="FF0000"/>
                </a:solidFill>
                <a:sym typeface="Arial"/>
              </a:rPr>
              <a:t>perspectives</a:t>
            </a:r>
            <a:endParaRPr lang="en-US" b="1" i="1" dirty="0">
              <a:solidFill>
                <a:srgbClr val="FF0000"/>
              </a:solidFill>
              <a:sym typeface="Arial"/>
            </a:endParaRPr>
          </a:p>
        </p:txBody>
      </p:sp>
      <p:sp>
        <p:nvSpPr>
          <p:cNvPr id="5" name="TextBox 4"/>
          <p:cNvSpPr txBox="1"/>
          <p:nvPr/>
        </p:nvSpPr>
        <p:spPr>
          <a:xfrm>
            <a:off x="7992153" y="3419582"/>
            <a:ext cx="2167847"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b="1" i="1" dirty="0" smtClean="0">
                <a:solidFill>
                  <a:srgbClr val="FF0000"/>
                </a:solidFill>
              </a:rPr>
              <a:t>Behavioral, </a:t>
            </a:r>
          </a:p>
          <a:p>
            <a:pPr marL="0" marR="0" indent="0" algn="ctr">
              <a:lnSpc>
                <a:spcPct val="120138"/>
              </a:lnSpc>
              <a:spcBef>
                <a:spcPts val="0"/>
              </a:spcBef>
              <a:spcAft>
                <a:spcPts val="0"/>
              </a:spcAft>
              <a:buNone/>
            </a:pPr>
            <a:r>
              <a:rPr lang="en-US" b="1" i="1" dirty="0" smtClean="0">
                <a:solidFill>
                  <a:srgbClr val="FF0000"/>
                </a:solidFill>
              </a:rPr>
              <a:t>Psychodynamic &amp; </a:t>
            </a:r>
          </a:p>
          <a:p>
            <a:pPr marL="0" marR="0" indent="0" algn="ctr">
              <a:lnSpc>
                <a:spcPct val="120138"/>
              </a:lnSpc>
              <a:spcBef>
                <a:spcPts val="0"/>
              </a:spcBef>
              <a:spcAft>
                <a:spcPts val="0"/>
              </a:spcAft>
              <a:buNone/>
            </a:pPr>
            <a:r>
              <a:rPr lang="en-US" b="1" i="1" dirty="0" smtClean="0">
                <a:solidFill>
                  <a:srgbClr val="FF0000"/>
                </a:solidFill>
              </a:rPr>
              <a:t>Cognitive </a:t>
            </a:r>
          </a:p>
          <a:p>
            <a:pPr marL="0" marR="0" indent="0" algn="ctr">
              <a:lnSpc>
                <a:spcPct val="120138"/>
              </a:lnSpc>
              <a:spcBef>
                <a:spcPts val="0"/>
              </a:spcBef>
              <a:spcAft>
                <a:spcPts val="0"/>
              </a:spcAft>
              <a:buNone/>
            </a:pPr>
            <a:r>
              <a:rPr lang="en-US" b="1" i="1" dirty="0" smtClean="0">
                <a:solidFill>
                  <a:srgbClr val="FF0000"/>
                </a:solidFill>
                <a:sym typeface="Arial"/>
              </a:rPr>
              <a:t>perspectives</a:t>
            </a:r>
            <a:endParaRPr lang="en-US" b="1" i="1" dirty="0">
              <a:solidFill>
                <a:srgbClr val="FF0000"/>
              </a:solidFill>
              <a:sym typeface="Arial"/>
            </a:endParaRPr>
          </a:p>
        </p:txBody>
      </p:sp>
      <p:sp>
        <p:nvSpPr>
          <p:cNvPr id="6" name="TextBox 5"/>
          <p:cNvSpPr txBox="1"/>
          <p:nvPr/>
        </p:nvSpPr>
        <p:spPr>
          <a:xfrm>
            <a:off x="7106864" y="6335731"/>
            <a:ext cx="2167847"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b="1" i="1" dirty="0" smtClean="0">
                <a:solidFill>
                  <a:srgbClr val="FF0000"/>
                </a:solidFill>
              </a:rPr>
              <a:t>Humanistic &amp; </a:t>
            </a:r>
          </a:p>
          <a:p>
            <a:pPr marL="0" marR="0" indent="0" algn="ctr">
              <a:lnSpc>
                <a:spcPct val="120138"/>
              </a:lnSpc>
              <a:spcBef>
                <a:spcPts val="0"/>
              </a:spcBef>
              <a:spcAft>
                <a:spcPts val="0"/>
              </a:spcAft>
              <a:buNone/>
            </a:pPr>
            <a:r>
              <a:rPr lang="en-US" b="1" i="1" dirty="0" smtClean="0">
                <a:solidFill>
                  <a:srgbClr val="FF0000"/>
                </a:solidFill>
              </a:rPr>
              <a:t>Sociocultural </a:t>
            </a:r>
          </a:p>
          <a:p>
            <a:pPr marL="0" marR="0" indent="0" algn="ctr">
              <a:lnSpc>
                <a:spcPct val="120138"/>
              </a:lnSpc>
              <a:spcBef>
                <a:spcPts val="0"/>
              </a:spcBef>
              <a:spcAft>
                <a:spcPts val="0"/>
              </a:spcAft>
              <a:buNone/>
            </a:pPr>
            <a:r>
              <a:rPr lang="en-US" b="1" i="1" dirty="0" smtClean="0">
                <a:solidFill>
                  <a:srgbClr val="FF0000"/>
                </a:solidFill>
                <a:sym typeface="Arial"/>
              </a:rPr>
              <a:t>perspectives</a:t>
            </a:r>
            <a:endParaRPr lang="en-US" b="1" i="1" dirty="0">
              <a:solidFill>
                <a:srgbClr val="FF0000"/>
              </a:solidFill>
              <a:sym typeface="Arial"/>
            </a:endParaRPr>
          </a:p>
        </p:txBody>
      </p:sp>
    </p:spTree>
    <p:extLst>
      <p:ext uri="{BB962C8B-B14F-4D97-AF65-F5344CB8AC3E}">
        <p14:creationId xmlns:p14="http://schemas.microsoft.com/office/powerpoint/2010/main" val="2431268514"/>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177" y="-26256"/>
            <a:ext cx="9144000" cy="1270000"/>
          </a:xfrm>
        </p:spPr>
        <p:txBody>
          <a:bodyPr/>
          <a:lstStyle/>
          <a:p>
            <a:pPr algn="ctr">
              <a:defRPr/>
            </a:pPr>
            <a:r>
              <a:rPr lang="en-US" sz="5400" dirty="0" smtClean="0">
                <a:solidFill>
                  <a:schemeClr val="tx1">
                    <a:lumMod val="85000"/>
                    <a:lumOff val="15000"/>
                  </a:schemeClr>
                </a:solidFill>
              </a:rPr>
              <a:t>Nature Vs. Nurture</a:t>
            </a:r>
            <a:endParaRPr lang="en-US" sz="5400" dirty="0">
              <a:solidFill>
                <a:schemeClr val="tx1">
                  <a:lumMod val="85000"/>
                  <a:lumOff val="15000"/>
                </a:schemeClr>
              </a:solidFill>
            </a:endParaRPr>
          </a:p>
        </p:txBody>
      </p:sp>
      <p:sp>
        <p:nvSpPr>
          <p:cNvPr id="3" name="Content Placeholder 2"/>
          <p:cNvSpPr>
            <a:spLocks noGrp="1"/>
          </p:cNvSpPr>
          <p:nvPr>
            <p:ph idx="1"/>
          </p:nvPr>
        </p:nvSpPr>
        <p:spPr>
          <a:xfrm>
            <a:off x="0" y="1038261"/>
            <a:ext cx="6841305" cy="5028848"/>
          </a:xfrm>
        </p:spPr>
        <p:txBody>
          <a:bodyPr/>
          <a:lstStyle/>
          <a:p>
            <a:pPr>
              <a:defRPr/>
            </a:pPr>
            <a:r>
              <a:rPr lang="en-US" sz="3600" b="1" dirty="0" smtClean="0">
                <a:solidFill>
                  <a:srgbClr val="FF9900"/>
                </a:solidFill>
              </a:rPr>
              <a:t>“Nature-Nurture” Issue:</a:t>
            </a:r>
          </a:p>
          <a:p>
            <a:pPr marL="571500" lvl="1" indent="-571500">
              <a:buFont typeface="Arial" panose="020B0604020202020204" pitchFamily="34" charset="0"/>
              <a:buChar char="•"/>
              <a:defRPr/>
            </a:pPr>
            <a:r>
              <a:rPr lang="en-US" sz="3600" dirty="0" smtClean="0"/>
              <a:t>Debate of origin of personality traits</a:t>
            </a:r>
          </a:p>
          <a:p>
            <a:pPr marL="571500" lvl="1" indent="-571500">
              <a:buFont typeface="Arial" panose="020B0604020202020204" pitchFamily="34" charset="0"/>
              <a:buChar char="•"/>
              <a:defRPr/>
            </a:pPr>
            <a:r>
              <a:rPr lang="en-US" sz="3600" dirty="0" smtClean="0"/>
              <a:t>“Nature” = Genes</a:t>
            </a:r>
          </a:p>
          <a:p>
            <a:pPr marL="571500" lvl="1" indent="-571500">
              <a:buFont typeface="Arial" panose="020B0604020202020204" pitchFamily="34" charset="0"/>
              <a:buChar char="•"/>
              <a:defRPr/>
            </a:pPr>
            <a:r>
              <a:rPr lang="en-US" sz="3600" dirty="0" smtClean="0"/>
              <a:t>“Nurture” = Experiences</a:t>
            </a:r>
          </a:p>
          <a:p>
            <a:pPr lvl="1">
              <a:defRPr/>
            </a:pPr>
            <a:endParaRPr lang="en-US" dirty="0"/>
          </a:p>
        </p:txBody>
      </p:sp>
      <p:pic>
        <p:nvPicPr>
          <p:cNvPr id="28676" name="Picture 2" descr="http://www.beauty-and-the-bath.com/image-files/twin-boys-short-hairsty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0" y="727880"/>
            <a:ext cx="3175000" cy="392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35773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fade">
                                      <p:cBhvr>
                                        <p:cTn id="12" dur="2000"/>
                                        <p:tgtEl>
                                          <p:spTgt spid="286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177" y="-26256"/>
            <a:ext cx="9144000" cy="1270000"/>
          </a:xfrm>
        </p:spPr>
        <p:txBody>
          <a:bodyPr/>
          <a:lstStyle/>
          <a:p>
            <a:pPr algn="ctr">
              <a:defRPr/>
            </a:pPr>
            <a:r>
              <a:rPr lang="en-US" sz="5400" dirty="0" smtClean="0">
                <a:solidFill>
                  <a:schemeClr val="tx1">
                    <a:lumMod val="85000"/>
                    <a:lumOff val="15000"/>
                  </a:schemeClr>
                </a:solidFill>
              </a:rPr>
              <a:t>Nature Vs. Nurture</a:t>
            </a:r>
            <a:endParaRPr lang="en-US" sz="5400" dirty="0">
              <a:solidFill>
                <a:schemeClr val="tx1">
                  <a:lumMod val="85000"/>
                  <a:lumOff val="15000"/>
                </a:schemeClr>
              </a:solidFill>
            </a:endParaRPr>
          </a:p>
        </p:txBody>
      </p:sp>
      <p:sp>
        <p:nvSpPr>
          <p:cNvPr id="3" name="Content Placeholder 2"/>
          <p:cNvSpPr>
            <a:spLocks noGrp="1"/>
          </p:cNvSpPr>
          <p:nvPr>
            <p:ph idx="1"/>
          </p:nvPr>
        </p:nvSpPr>
        <p:spPr>
          <a:xfrm>
            <a:off x="0" y="1038261"/>
            <a:ext cx="6841305" cy="5028848"/>
          </a:xfrm>
        </p:spPr>
        <p:txBody>
          <a:bodyPr/>
          <a:lstStyle/>
          <a:p>
            <a:pPr>
              <a:defRPr/>
            </a:pPr>
            <a:r>
              <a:rPr lang="en-US" sz="3600" b="1" dirty="0" smtClean="0">
                <a:solidFill>
                  <a:srgbClr val="FF9900"/>
                </a:solidFill>
              </a:rPr>
              <a:t>“Nature-Nurture” Issue:</a:t>
            </a:r>
          </a:p>
          <a:p>
            <a:pPr marL="571500" lvl="1" indent="-571500">
              <a:buFont typeface="Arial" panose="020B0604020202020204" pitchFamily="34" charset="0"/>
              <a:buChar char="•"/>
              <a:defRPr/>
            </a:pPr>
            <a:r>
              <a:rPr lang="en-US" sz="3600" dirty="0" smtClean="0"/>
              <a:t>Debate of origin of personality traits</a:t>
            </a:r>
          </a:p>
          <a:p>
            <a:pPr marL="571500" lvl="1" indent="-571500">
              <a:buFont typeface="Arial" panose="020B0604020202020204" pitchFamily="34" charset="0"/>
              <a:buChar char="•"/>
              <a:defRPr/>
            </a:pPr>
            <a:r>
              <a:rPr lang="en-US" sz="3600" dirty="0" smtClean="0"/>
              <a:t>“Nature” = Genes</a:t>
            </a:r>
          </a:p>
          <a:p>
            <a:pPr marL="571500" lvl="1" indent="-571500">
              <a:buFont typeface="Arial" panose="020B0604020202020204" pitchFamily="34" charset="0"/>
              <a:buChar char="•"/>
              <a:defRPr/>
            </a:pPr>
            <a:r>
              <a:rPr lang="en-US" sz="3600" dirty="0" smtClean="0"/>
              <a:t>“Nurture” = Experiences</a:t>
            </a:r>
          </a:p>
          <a:p>
            <a:pPr lvl="1">
              <a:defRPr/>
            </a:pPr>
            <a:endParaRPr lang="en-US" dirty="0"/>
          </a:p>
        </p:txBody>
      </p:sp>
      <p:pic>
        <p:nvPicPr>
          <p:cNvPr id="28676" name="Picture 2" descr="http://www.beauty-and-the-bath.com/image-files/twin-boys-short-hairsty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0" y="727880"/>
            <a:ext cx="3175000" cy="392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1275008" y="5177307"/>
            <a:ext cx="7508383" cy="12879"/>
          </a:xfrm>
          <a:prstGeom prst="straightConnector1">
            <a:avLst/>
          </a:prstGeom>
          <a:ln w="127000">
            <a:solidFill>
              <a:srgbClr val="FF0000"/>
            </a:solidFill>
            <a:headEnd type="triangle"/>
            <a:tailEnd type="triangle"/>
          </a:ln>
        </p:spPr>
        <p:style>
          <a:lnRef idx="3">
            <a:schemeClr val="accent3"/>
          </a:lnRef>
          <a:fillRef idx="0">
            <a:schemeClr val="accent3"/>
          </a:fillRef>
          <a:effectRef idx="2">
            <a:schemeClr val="accent3"/>
          </a:effectRef>
          <a:fontRef idx="minor">
            <a:schemeClr val="tx1"/>
          </a:fontRef>
        </p:style>
      </p:cxnSp>
      <p:sp>
        <p:nvSpPr>
          <p:cNvPr id="7" name="TextBox 6"/>
          <p:cNvSpPr txBox="1"/>
          <p:nvPr/>
        </p:nvSpPr>
        <p:spPr>
          <a:xfrm>
            <a:off x="180304" y="4697957"/>
            <a:ext cx="914400"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Nature</a:t>
            </a:r>
            <a:endParaRPr lang="en-US" sz="2400" dirty="0">
              <a:solidFill>
                <a:srgbClr val="FF0000"/>
              </a:solidFill>
              <a:latin typeface="Arial"/>
              <a:ea typeface="Arial"/>
              <a:cs typeface="Arial"/>
              <a:sym typeface="Arial"/>
            </a:endParaRPr>
          </a:p>
        </p:txBody>
      </p:sp>
      <p:sp>
        <p:nvSpPr>
          <p:cNvPr id="11" name="TextBox 10"/>
          <p:cNvSpPr txBox="1"/>
          <p:nvPr/>
        </p:nvSpPr>
        <p:spPr>
          <a:xfrm>
            <a:off x="8886435" y="4720107"/>
            <a:ext cx="1107571"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Nurture</a:t>
            </a:r>
            <a:endParaRPr lang="en-US" sz="2400" dirty="0">
              <a:solidFill>
                <a:srgbClr val="FF0000"/>
              </a:solidFill>
              <a:latin typeface="Arial"/>
              <a:ea typeface="Arial"/>
              <a:cs typeface="Arial"/>
              <a:sym typeface="Arial"/>
            </a:endParaRPr>
          </a:p>
        </p:txBody>
      </p:sp>
    </p:spTree>
    <p:extLst>
      <p:ext uri="{BB962C8B-B14F-4D97-AF65-F5344CB8AC3E}">
        <p14:creationId xmlns:p14="http://schemas.microsoft.com/office/powerpoint/2010/main" val="67125640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fade">
                                      <p:cBhvr>
                                        <p:cTn id="12" dur="2000"/>
                                        <p:tgtEl>
                                          <p:spTgt spid="286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177" y="-26256"/>
            <a:ext cx="9144000" cy="1270000"/>
          </a:xfrm>
        </p:spPr>
        <p:txBody>
          <a:bodyPr/>
          <a:lstStyle/>
          <a:p>
            <a:pPr algn="ctr">
              <a:defRPr/>
            </a:pPr>
            <a:r>
              <a:rPr lang="en-US" sz="5400" dirty="0" smtClean="0">
                <a:solidFill>
                  <a:schemeClr val="tx1">
                    <a:lumMod val="85000"/>
                    <a:lumOff val="15000"/>
                  </a:schemeClr>
                </a:solidFill>
              </a:rPr>
              <a:t>Nature Vs. Nurture</a:t>
            </a:r>
            <a:endParaRPr lang="en-US" sz="5400" dirty="0">
              <a:solidFill>
                <a:schemeClr val="tx1">
                  <a:lumMod val="85000"/>
                  <a:lumOff val="15000"/>
                </a:schemeClr>
              </a:solidFill>
            </a:endParaRPr>
          </a:p>
        </p:txBody>
      </p:sp>
      <p:sp>
        <p:nvSpPr>
          <p:cNvPr id="3" name="Content Placeholder 2"/>
          <p:cNvSpPr>
            <a:spLocks noGrp="1"/>
          </p:cNvSpPr>
          <p:nvPr>
            <p:ph idx="1"/>
          </p:nvPr>
        </p:nvSpPr>
        <p:spPr>
          <a:xfrm>
            <a:off x="0" y="1038261"/>
            <a:ext cx="6841305" cy="5028848"/>
          </a:xfrm>
        </p:spPr>
        <p:txBody>
          <a:bodyPr/>
          <a:lstStyle/>
          <a:p>
            <a:pPr>
              <a:defRPr/>
            </a:pPr>
            <a:r>
              <a:rPr lang="en-US" sz="3600" b="1" dirty="0" smtClean="0">
                <a:solidFill>
                  <a:srgbClr val="FF9900"/>
                </a:solidFill>
              </a:rPr>
              <a:t>“Nature-Nurture” Issue:</a:t>
            </a:r>
          </a:p>
          <a:p>
            <a:pPr marL="571500" lvl="1" indent="-571500">
              <a:buFont typeface="Arial" panose="020B0604020202020204" pitchFamily="34" charset="0"/>
              <a:buChar char="•"/>
              <a:defRPr/>
            </a:pPr>
            <a:r>
              <a:rPr lang="en-US" sz="3600" dirty="0" smtClean="0"/>
              <a:t>Debate of origin of personality traits</a:t>
            </a:r>
          </a:p>
          <a:p>
            <a:pPr marL="571500" lvl="1" indent="-571500">
              <a:buFont typeface="Arial" panose="020B0604020202020204" pitchFamily="34" charset="0"/>
              <a:buChar char="•"/>
              <a:defRPr/>
            </a:pPr>
            <a:r>
              <a:rPr lang="en-US" sz="3600" dirty="0" smtClean="0"/>
              <a:t>“Nature” = Genes</a:t>
            </a:r>
          </a:p>
          <a:p>
            <a:pPr marL="571500" lvl="1" indent="-571500">
              <a:buFont typeface="Arial" panose="020B0604020202020204" pitchFamily="34" charset="0"/>
              <a:buChar char="•"/>
              <a:defRPr/>
            </a:pPr>
            <a:r>
              <a:rPr lang="en-US" sz="3600" dirty="0" smtClean="0"/>
              <a:t>“Nurture” = Experiences</a:t>
            </a:r>
          </a:p>
          <a:p>
            <a:pPr lvl="1">
              <a:defRPr/>
            </a:pPr>
            <a:endParaRPr lang="en-US" dirty="0"/>
          </a:p>
        </p:txBody>
      </p:sp>
      <p:pic>
        <p:nvPicPr>
          <p:cNvPr id="28676" name="Picture 2" descr="http://www.beauty-and-the-bath.com/image-files/twin-boys-short-hairsty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0" y="727880"/>
            <a:ext cx="3175000" cy="392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1275008" y="5177307"/>
            <a:ext cx="7508383" cy="12879"/>
          </a:xfrm>
          <a:prstGeom prst="straightConnector1">
            <a:avLst/>
          </a:prstGeom>
          <a:ln w="127000">
            <a:solidFill>
              <a:srgbClr val="FF0000"/>
            </a:solidFill>
            <a:headEnd type="triangle"/>
            <a:tailEnd type="triangle"/>
          </a:ln>
        </p:spPr>
        <p:style>
          <a:lnRef idx="3">
            <a:schemeClr val="accent3"/>
          </a:lnRef>
          <a:fillRef idx="0">
            <a:schemeClr val="accent3"/>
          </a:fillRef>
          <a:effectRef idx="2">
            <a:schemeClr val="accent3"/>
          </a:effectRef>
          <a:fontRef idx="minor">
            <a:schemeClr val="tx1"/>
          </a:fontRef>
        </p:style>
      </p:cxnSp>
      <p:sp>
        <p:nvSpPr>
          <p:cNvPr id="7" name="TextBox 6"/>
          <p:cNvSpPr txBox="1"/>
          <p:nvPr/>
        </p:nvSpPr>
        <p:spPr>
          <a:xfrm>
            <a:off x="180304" y="4697957"/>
            <a:ext cx="914400"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Nature</a:t>
            </a:r>
            <a:endParaRPr lang="en-US" sz="2400" dirty="0">
              <a:solidFill>
                <a:srgbClr val="FF0000"/>
              </a:solidFill>
              <a:latin typeface="Arial"/>
              <a:ea typeface="Arial"/>
              <a:cs typeface="Arial"/>
              <a:sym typeface="Arial"/>
            </a:endParaRPr>
          </a:p>
        </p:txBody>
      </p:sp>
      <p:sp>
        <p:nvSpPr>
          <p:cNvPr id="11" name="TextBox 10"/>
          <p:cNvSpPr txBox="1"/>
          <p:nvPr/>
        </p:nvSpPr>
        <p:spPr>
          <a:xfrm>
            <a:off x="8899314" y="4720107"/>
            <a:ext cx="1107571"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Nurture</a:t>
            </a:r>
            <a:endParaRPr lang="en-US" sz="2400" dirty="0">
              <a:solidFill>
                <a:srgbClr val="FF0000"/>
              </a:solidFill>
              <a:latin typeface="Arial"/>
              <a:ea typeface="Arial"/>
              <a:cs typeface="Arial"/>
              <a:sym typeface="Arial"/>
            </a:endParaRPr>
          </a:p>
        </p:txBody>
      </p:sp>
      <p:sp>
        <p:nvSpPr>
          <p:cNvPr id="4" name="Rounded Rectangle 3"/>
          <p:cNvSpPr/>
          <p:nvPr/>
        </p:nvSpPr>
        <p:spPr>
          <a:xfrm>
            <a:off x="103031" y="5465666"/>
            <a:ext cx="1422284"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2" name="Rounded Rectangle 11"/>
          <p:cNvSpPr/>
          <p:nvPr/>
        </p:nvSpPr>
        <p:spPr>
          <a:xfrm>
            <a:off x="1514580" y="546283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3" name="Rounded Rectangle 12"/>
          <p:cNvSpPr/>
          <p:nvPr/>
        </p:nvSpPr>
        <p:spPr>
          <a:xfrm>
            <a:off x="2941991"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4" name="Rounded Rectangle 13"/>
          <p:cNvSpPr/>
          <p:nvPr/>
        </p:nvSpPr>
        <p:spPr>
          <a:xfrm>
            <a:off x="4371547"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5" name="Rounded Rectangle 14"/>
          <p:cNvSpPr/>
          <p:nvPr/>
        </p:nvSpPr>
        <p:spPr>
          <a:xfrm>
            <a:off x="5793831" y="5467125"/>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6" name="Rounded Rectangle 15"/>
          <p:cNvSpPr/>
          <p:nvPr/>
        </p:nvSpPr>
        <p:spPr>
          <a:xfrm>
            <a:off x="7215635"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7" name="Rounded Rectangle 16"/>
          <p:cNvSpPr/>
          <p:nvPr/>
        </p:nvSpPr>
        <p:spPr>
          <a:xfrm>
            <a:off x="8638989"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Tree>
    <p:extLst>
      <p:ext uri="{BB962C8B-B14F-4D97-AF65-F5344CB8AC3E}">
        <p14:creationId xmlns:p14="http://schemas.microsoft.com/office/powerpoint/2010/main" val="3430248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fade">
                                      <p:cBhvr>
                                        <p:cTn id="12" dur="2000"/>
                                        <p:tgtEl>
                                          <p:spTgt spid="286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177" y="-26256"/>
            <a:ext cx="9144000" cy="1270000"/>
          </a:xfrm>
        </p:spPr>
        <p:txBody>
          <a:bodyPr/>
          <a:lstStyle/>
          <a:p>
            <a:pPr algn="ctr">
              <a:defRPr/>
            </a:pPr>
            <a:r>
              <a:rPr lang="en-US" sz="5400" dirty="0" smtClean="0">
                <a:solidFill>
                  <a:schemeClr val="tx1">
                    <a:lumMod val="85000"/>
                    <a:lumOff val="15000"/>
                  </a:schemeClr>
                </a:solidFill>
              </a:rPr>
              <a:t>Nature Vs. Nurture</a:t>
            </a:r>
            <a:endParaRPr lang="en-US" sz="5400" dirty="0">
              <a:solidFill>
                <a:schemeClr val="tx1">
                  <a:lumMod val="85000"/>
                  <a:lumOff val="15000"/>
                </a:schemeClr>
              </a:solidFill>
            </a:endParaRPr>
          </a:p>
        </p:txBody>
      </p:sp>
      <p:sp>
        <p:nvSpPr>
          <p:cNvPr id="3" name="Content Placeholder 2"/>
          <p:cNvSpPr>
            <a:spLocks noGrp="1"/>
          </p:cNvSpPr>
          <p:nvPr>
            <p:ph idx="1"/>
          </p:nvPr>
        </p:nvSpPr>
        <p:spPr>
          <a:xfrm>
            <a:off x="0" y="1038261"/>
            <a:ext cx="6841305" cy="5028848"/>
          </a:xfrm>
        </p:spPr>
        <p:txBody>
          <a:bodyPr/>
          <a:lstStyle/>
          <a:p>
            <a:pPr>
              <a:defRPr/>
            </a:pPr>
            <a:r>
              <a:rPr lang="en-US" sz="3600" b="1" dirty="0" smtClean="0">
                <a:solidFill>
                  <a:srgbClr val="FF9900"/>
                </a:solidFill>
              </a:rPr>
              <a:t>“Nature-Nurture” Issue:</a:t>
            </a:r>
          </a:p>
          <a:p>
            <a:pPr marL="571500" lvl="1" indent="-571500">
              <a:buFont typeface="Arial" panose="020B0604020202020204" pitchFamily="34" charset="0"/>
              <a:buChar char="•"/>
              <a:defRPr/>
            </a:pPr>
            <a:r>
              <a:rPr lang="en-US" sz="3600" dirty="0" smtClean="0"/>
              <a:t>Debate of origin of personality traits</a:t>
            </a:r>
          </a:p>
          <a:p>
            <a:pPr marL="571500" lvl="1" indent="-571500">
              <a:buFont typeface="Arial" panose="020B0604020202020204" pitchFamily="34" charset="0"/>
              <a:buChar char="•"/>
              <a:defRPr/>
            </a:pPr>
            <a:r>
              <a:rPr lang="en-US" sz="3600" dirty="0" smtClean="0"/>
              <a:t>“Nature” = Genes</a:t>
            </a:r>
          </a:p>
          <a:p>
            <a:pPr marL="571500" lvl="1" indent="-571500">
              <a:buFont typeface="Arial" panose="020B0604020202020204" pitchFamily="34" charset="0"/>
              <a:buChar char="•"/>
              <a:defRPr/>
            </a:pPr>
            <a:r>
              <a:rPr lang="en-US" sz="3600" dirty="0" smtClean="0"/>
              <a:t>“Nurture” = Experiences</a:t>
            </a:r>
          </a:p>
          <a:p>
            <a:pPr lvl="1">
              <a:defRPr/>
            </a:pPr>
            <a:endParaRPr lang="en-US" dirty="0"/>
          </a:p>
        </p:txBody>
      </p:sp>
      <p:pic>
        <p:nvPicPr>
          <p:cNvPr id="28676" name="Picture 2" descr="http://www.beauty-and-the-bath.com/image-files/twin-boys-short-hairsty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0" y="727880"/>
            <a:ext cx="3175000" cy="392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1275008" y="5177307"/>
            <a:ext cx="7508383" cy="12879"/>
          </a:xfrm>
          <a:prstGeom prst="straightConnector1">
            <a:avLst/>
          </a:prstGeom>
          <a:ln w="127000">
            <a:solidFill>
              <a:srgbClr val="FF0000"/>
            </a:solidFill>
            <a:headEnd type="triangle"/>
            <a:tailEnd type="triangle"/>
          </a:ln>
        </p:spPr>
        <p:style>
          <a:lnRef idx="3">
            <a:schemeClr val="accent3"/>
          </a:lnRef>
          <a:fillRef idx="0">
            <a:schemeClr val="accent3"/>
          </a:fillRef>
          <a:effectRef idx="2">
            <a:schemeClr val="accent3"/>
          </a:effectRef>
          <a:fontRef idx="minor">
            <a:schemeClr val="tx1"/>
          </a:fontRef>
        </p:style>
      </p:cxnSp>
      <p:sp>
        <p:nvSpPr>
          <p:cNvPr id="7" name="TextBox 6"/>
          <p:cNvSpPr txBox="1"/>
          <p:nvPr/>
        </p:nvSpPr>
        <p:spPr>
          <a:xfrm>
            <a:off x="180304" y="4697957"/>
            <a:ext cx="914400"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Nature</a:t>
            </a:r>
            <a:endParaRPr lang="en-US" sz="2400" dirty="0">
              <a:solidFill>
                <a:srgbClr val="FF0000"/>
              </a:solidFill>
              <a:latin typeface="Arial"/>
              <a:ea typeface="Arial"/>
              <a:cs typeface="Arial"/>
              <a:sym typeface="Arial"/>
            </a:endParaRPr>
          </a:p>
        </p:txBody>
      </p:sp>
      <p:sp>
        <p:nvSpPr>
          <p:cNvPr id="11" name="TextBox 10"/>
          <p:cNvSpPr txBox="1"/>
          <p:nvPr/>
        </p:nvSpPr>
        <p:spPr>
          <a:xfrm>
            <a:off x="8899314" y="4720107"/>
            <a:ext cx="1107571"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Nurture</a:t>
            </a:r>
            <a:endParaRPr lang="en-US" sz="2400" dirty="0">
              <a:solidFill>
                <a:srgbClr val="FF0000"/>
              </a:solidFill>
              <a:latin typeface="Arial"/>
              <a:ea typeface="Arial"/>
              <a:cs typeface="Arial"/>
              <a:sym typeface="Arial"/>
            </a:endParaRPr>
          </a:p>
        </p:txBody>
      </p:sp>
      <p:sp>
        <p:nvSpPr>
          <p:cNvPr id="4" name="Rounded Rectangle 3"/>
          <p:cNvSpPr/>
          <p:nvPr/>
        </p:nvSpPr>
        <p:spPr>
          <a:xfrm>
            <a:off x="103031" y="5465666"/>
            <a:ext cx="1422284"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Evolutionary</a:t>
            </a:r>
            <a:endParaRPr lang="en-US" b="1" dirty="0">
              <a:solidFill>
                <a:srgbClr val="FF0000"/>
              </a:solidFill>
            </a:endParaRPr>
          </a:p>
        </p:txBody>
      </p:sp>
      <p:sp>
        <p:nvSpPr>
          <p:cNvPr id="12" name="Rounded Rectangle 11"/>
          <p:cNvSpPr/>
          <p:nvPr/>
        </p:nvSpPr>
        <p:spPr>
          <a:xfrm>
            <a:off x="1514580" y="546283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3" name="Rounded Rectangle 12"/>
          <p:cNvSpPr/>
          <p:nvPr/>
        </p:nvSpPr>
        <p:spPr>
          <a:xfrm>
            <a:off x="2941991"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4" name="Rounded Rectangle 13"/>
          <p:cNvSpPr/>
          <p:nvPr/>
        </p:nvSpPr>
        <p:spPr>
          <a:xfrm>
            <a:off x="4371547"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5" name="Rounded Rectangle 14"/>
          <p:cNvSpPr/>
          <p:nvPr/>
        </p:nvSpPr>
        <p:spPr>
          <a:xfrm>
            <a:off x="5793831" y="5467125"/>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6" name="Rounded Rectangle 15"/>
          <p:cNvSpPr/>
          <p:nvPr/>
        </p:nvSpPr>
        <p:spPr>
          <a:xfrm>
            <a:off x="7215635"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7" name="Rounded Rectangle 16"/>
          <p:cNvSpPr/>
          <p:nvPr/>
        </p:nvSpPr>
        <p:spPr>
          <a:xfrm>
            <a:off x="8638989"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Tree>
    <p:extLst>
      <p:ext uri="{BB962C8B-B14F-4D97-AF65-F5344CB8AC3E}">
        <p14:creationId xmlns:p14="http://schemas.microsoft.com/office/powerpoint/2010/main" val="33930750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fade">
                                      <p:cBhvr>
                                        <p:cTn id="12" dur="2000"/>
                                        <p:tgtEl>
                                          <p:spTgt spid="286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pic>
        <p:nvPicPr>
          <p:cNvPr id="39" name="Shape 39"/>
          <p:cNvPicPr preferRelativeResize="0"/>
          <p:nvPr/>
        </p:nvPicPr>
        <p:blipFill>
          <a:blip r:embed="rId3">
            <a:alphaModFix/>
          </a:blip>
          <a:stretch>
            <a:fillRect/>
          </a:stretch>
        </p:blipFill>
        <p:spPr>
          <a:xfrm>
            <a:off x="222250" y="31725"/>
            <a:ext cx="9937750" cy="7239000"/>
          </a:xfrm>
          <a:prstGeom prst="rect">
            <a:avLst/>
          </a:prstGeom>
          <a:noFill/>
          <a:ln>
            <a:noFill/>
          </a:ln>
        </p:spPr>
      </p:pic>
      <p:sp>
        <p:nvSpPr>
          <p:cNvPr id="40" name="Shape 40"/>
          <p:cNvSpPr txBox="1"/>
          <p:nvPr/>
        </p:nvSpPr>
        <p:spPr>
          <a:xfrm>
            <a:off x="956025" y="1098900"/>
            <a:ext cx="2561499" cy="1792157"/>
          </a:xfrm>
          <a:prstGeom prst="rect">
            <a:avLst/>
          </a:prstGeom>
          <a:noFill/>
          <a:ln>
            <a:noFill/>
          </a:ln>
        </p:spPr>
        <p:txBody>
          <a:bodyPr lIns="38100" tIns="38100" rIns="38100" bIns="38100" anchor="t" anchorCtr="0">
            <a:spAutoFit/>
          </a:bodyPr>
          <a:lstStyle/>
          <a:p>
            <a:pPr marL="0" marR="0" indent="0" algn="ctr">
              <a:lnSpc>
                <a:spcPct val="120000"/>
              </a:lnSpc>
              <a:spcBef>
                <a:spcPts val="0"/>
              </a:spcBef>
              <a:spcAft>
                <a:spcPts val="0"/>
              </a:spcAft>
              <a:buNone/>
            </a:pPr>
            <a:r>
              <a:rPr lang="en-US" sz="2222" b="1" u="sng" dirty="0" smtClean="0">
                <a:solidFill>
                  <a:srgbClr val="000000"/>
                </a:solidFill>
                <a:latin typeface="Arial"/>
                <a:ea typeface="Arial"/>
                <a:cs typeface="Arial"/>
                <a:sym typeface="Arial"/>
              </a:rPr>
              <a:t>BIOLOGICAL</a:t>
            </a:r>
            <a:r>
              <a:rPr lang="en-US" sz="2222" b="1" dirty="0" smtClean="0">
                <a:solidFill>
                  <a:srgbClr val="000000"/>
                </a:solidFill>
                <a:latin typeface="Arial"/>
                <a:ea typeface="Arial"/>
                <a:cs typeface="Arial"/>
                <a:sym typeface="Arial"/>
              </a:rPr>
              <a:t> </a:t>
            </a:r>
          </a:p>
          <a:p>
            <a:pPr>
              <a:lnSpc>
                <a:spcPct val="120000"/>
              </a:lnSpc>
            </a:pPr>
            <a:r>
              <a:rPr lang="en-US" sz="1800" dirty="0"/>
              <a:t>B</a:t>
            </a:r>
            <a:r>
              <a:rPr lang="en-US" sz="1800" dirty="0" smtClean="0">
                <a:solidFill>
                  <a:srgbClr val="000000"/>
                </a:solidFill>
                <a:sym typeface="Arial"/>
              </a:rPr>
              <a:t>ehaviors are </a:t>
            </a:r>
            <a:r>
              <a:rPr lang="en-US" sz="1800" dirty="0" smtClean="0"/>
              <a:t>a </a:t>
            </a:r>
            <a:r>
              <a:rPr lang="en-US" sz="1800" dirty="0"/>
              <a:t>consequence of our genetics </a:t>
            </a:r>
            <a:r>
              <a:rPr lang="en-US" sz="1800" dirty="0" smtClean="0"/>
              <a:t>&amp; </a:t>
            </a:r>
            <a:r>
              <a:rPr lang="en-US" sz="1800" dirty="0"/>
              <a:t>physiology</a:t>
            </a:r>
            <a:r>
              <a:rPr lang="en-US" sz="1800" dirty="0" smtClean="0">
                <a:solidFill>
                  <a:srgbClr val="000000"/>
                </a:solidFill>
                <a:sym typeface="Arial"/>
              </a:rPr>
              <a:t> </a:t>
            </a:r>
            <a:endParaRPr lang="en-US" sz="1800" dirty="0">
              <a:solidFill>
                <a:srgbClr val="000000"/>
              </a:solidFill>
              <a:sym typeface="Arial"/>
            </a:endParaRPr>
          </a:p>
          <a:p>
            <a:pPr marL="0" marR="0" indent="0" algn="ctr">
              <a:lnSpc>
                <a:spcPct val="120000"/>
              </a:lnSpc>
              <a:spcBef>
                <a:spcPts val="0"/>
              </a:spcBef>
              <a:spcAft>
                <a:spcPts val="0"/>
              </a:spcAft>
              <a:buNone/>
            </a:pPr>
            <a:endParaRPr sz="1666" dirty="0">
              <a:solidFill>
                <a:srgbClr val="000000"/>
              </a:solidFill>
              <a:latin typeface="Arial"/>
              <a:ea typeface="Arial"/>
              <a:cs typeface="Arial"/>
              <a:sym typeface="Arial"/>
            </a:endParaRPr>
          </a:p>
        </p:txBody>
      </p:sp>
      <p:sp>
        <p:nvSpPr>
          <p:cNvPr id="41" name="Shape 41"/>
          <p:cNvSpPr txBox="1"/>
          <p:nvPr/>
        </p:nvSpPr>
        <p:spPr>
          <a:xfrm>
            <a:off x="234575" y="3455450"/>
            <a:ext cx="2561499" cy="1885600"/>
          </a:xfrm>
          <a:prstGeom prst="rect">
            <a:avLst/>
          </a:prstGeom>
          <a:noFill/>
          <a:ln>
            <a:noFill/>
          </a:ln>
        </p:spPr>
        <p:txBody>
          <a:bodyPr lIns="38100" tIns="38100" rIns="38100" bIns="38100" anchor="t" anchorCtr="0">
            <a:normAutofit fontScale="92500" lnSpcReduction="20000"/>
          </a:bodyPr>
          <a:lstStyle/>
          <a:p>
            <a:pPr marL="0" marR="0" indent="0" algn="ctr">
              <a:lnSpc>
                <a:spcPct val="120000"/>
              </a:lnSpc>
              <a:spcBef>
                <a:spcPts val="0"/>
              </a:spcBef>
              <a:spcAft>
                <a:spcPts val="0"/>
              </a:spcAft>
              <a:buNone/>
            </a:pPr>
            <a:r>
              <a:rPr lang="en-US" sz="2222" b="1" u="sng" dirty="0">
                <a:solidFill>
                  <a:srgbClr val="000000"/>
                </a:solidFill>
                <a:latin typeface="Arial"/>
                <a:ea typeface="Arial"/>
                <a:cs typeface="Arial"/>
                <a:sym typeface="Arial"/>
              </a:rPr>
              <a:t>EVOLUTIONARY</a:t>
            </a:r>
          </a:p>
          <a:p>
            <a:pPr>
              <a:lnSpc>
                <a:spcPct val="120312"/>
              </a:lnSpc>
            </a:pPr>
            <a:r>
              <a:rPr lang="en-US" sz="1900" dirty="0" smtClean="0"/>
              <a:t>Behaviors developed </a:t>
            </a:r>
            <a:r>
              <a:rPr lang="en-US" sz="1900" dirty="0"/>
              <a:t>because </a:t>
            </a:r>
            <a:r>
              <a:rPr lang="en-US" sz="1900" dirty="0" smtClean="0"/>
              <a:t>they instinctually helped our ancestors adapt &amp; survive</a:t>
            </a:r>
            <a:endParaRPr lang="en-US" sz="1900" dirty="0">
              <a:solidFill>
                <a:srgbClr val="000000"/>
              </a:solidFill>
              <a:sym typeface="Arial"/>
            </a:endParaRPr>
          </a:p>
        </p:txBody>
      </p:sp>
      <p:sp>
        <p:nvSpPr>
          <p:cNvPr id="42" name="Shape 42"/>
          <p:cNvSpPr txBox="1"/>
          <p:nvPr/>
        </p:nvSpPr>
        <p:spPr>
          <a:xfrm>
            <a:off x="2261300" y="5344575"/>
            <a:ext cx="2561499" cy="1758943"/>
          </a:xfrm>
          <a:prstGeom prst="rect">
            <a:avLst/>
          </a:prstGeom>
          <a:noFill/>
          <a:ln>
            <a:noFill/>
          </a:ln>
        </p:spPr>
        <p:txBody>
          <a:bodyPr lIns="38100" tIns="38100" rIns="38100" bIns="38100" anchor="t" anchorCtr="0">
            <a:spAutoFit/>
          </a:bodyPr>
          <a:lstStyle/>
          <a:p>
            <a:pPr marL="0" marR="0" indent="0" algn="ctr">
              <a:lnSpc>
                <a:spcPct val="120138"/>
              </a:lnSpc>
              <a:spcBef>
                <a:spcPts val="0"/>
              </a:spcBef>
              <a:spcAft>
                <a:spcPts val="0"/>
              </a:spcAft>
              <a:buNone/>
            </a:pPr>
            <a:r>
              <a:rPr lang="en-US" sz="2000" b="1" u="sng" dirty="0">
                <a:solidFill>
                  <a:srgbClr val="000000"/>
                </a:solidFill>
                <a:latin typeface="Arial"/>
                <a:ea typeface="Arial"/>
                <a:cs typeface="Arial"/>
                <a:sym typeface="Arial"/>
              </a:rPr>
              <a:t>BEHAVIORAL</a:t>
            </a:r>
          </a:p>
          <a:p>
            <a:pPr marL="0" marR="0" indent="0">
              <a:lnSpc>
                <a:spcPct val="120312"/>
              </a:lnSpc>
              <a:spcBef>
                <a:spcPts val="0"/>
              </a:spcBef>
              <a:spcAft>
                <a:spcPts val="0"/>
              </a:spcAft>
              <a:buNone/>
            </a:pPr>
            <a:r>
              <a:rPr lang="en-US" sz="1800" dirty="0">
                <a:solidFill>
                  <a:srgbClr val="000000"/>
                </a:solidFill>
                <a:latin typeface="Arial"/>
                <a:ea typeface="Arial"/>
                <a:cs typeface="Arial"/>
                <a:sym typeface="Arial"/>
              </a:rPr>
              <a:t>Past associations </a:t>
            </a:r>
            <a:r>
              <a:rPr lang="en-US" sz="1800" dirty="0" smtClean="0">
                <a:solidFill>
                  <a:srgbClr val="000000"/>
                </a:solidFill>
                <a:latin typeface="Arial"/>
                <a:ea typeface="Arial"/>
                <a:cs typeface="Arial"/>
                <a:sym typeface="Arial"/>
              </a:rPr>
              <a:t>&amp; </a:t>
            </a:r>
            <a:r>
              <a:rPr lang="en-US" sz="1800" dirty="0">
                <a:solidFill>
                  <a:srgbClr val="000000"/>
                </a:solidFill>
                <a:latin typeface="Arial"/>
                <a:ea typeface="Arial"/>
                <a:cs typeface="Arial"/>
                <a:sym typeface="Arial"/>
              </a:rPr>
              <a:t>the </a:t>
            </a:r>
          </a:p>
          <a:p>
            <a:pPr marL="0" marR="0" indent="0">
              <a:lnSpc>
                <a:spcPct val="120312"/>
              </a:lnSpc>
              <a:spcBef>
                <a:spcPts val="0"/>
              </a:spcBef>
              <a:spcAft>
                <a:spcPts val="0"/>
              </a:spcAft>
              <a:buNone/>
            </a:pPr>
            <a:r>
              <a:rPr lang="en-US" sz="1800" dirty="0">
                <a:solidFill>
                  <a:srgbClr val="000000"/>
                </a:solidFill>
                <a:latin typeface="Arial"/>
                <a:ea typeface="Arial"/>
                <a:cs typeface="Arial"/>
                <a:sym typeface="Arial"/>
              </a:rPr>
              <a:t>environment are strongest</a:t>
            </a:r>
          </a:p>
          <a:p>
            <a:pPr marL="0" marR="0" indent="0">
              <a:lnSpc>
                <a:spcPct val="120312"/>
              </a:lnSpc>
              <a:spcBef>
                <a:spcPts val="0"/>
              </a:spcBef>
              <a:spcAft>
                <a:spcPts val="0"/>
              </a:spcAft>
              <a:buNone/>
            </a:pPr>
            <a:r>
              <a:rPr lang="en-US" sz="1800" dirty="0">
                <a:solidFill>
                  <a:srgbClr val="000000"/>
                </a:solidFill>
                <a:latin typeface="Arial"/>
                <a:ea typeface="Arial"/>
                <a:cs typeface="Arial"/>
                <a:sym typeface="Arial"/>
              </a:rPr>
              <a:t>influences on </a:t>
            </a:r>
            <a:r>
              <a:rPr lang="en-US" sz="1800" dirty="0" smtClean="0">
                <a:solidFill>
                  <a:srgbClr val="000000"/>
                </a:solidFill>
                <a:latin typeface="Arial"/>
                <a:ea typeface="Arial"/>
                <a:cs typeface="Arial"/>
                <a:sym typeface="Arial"/>
              </a:rPr>
              <a:t>behavior</a:t>
            </a:r>
            <a:endParaRPr lang="en-US" sz="1800" dirty="0">
              <a:solidFill>
                <a:srgbClr val="000000"/>
              </a:solidFill>
              <a:latin typeface="Arial"/>
              <a:ea typeface="Arial"/>
              <a:cs typeface="Arial"/>
              <a:sym typeface="Arial"/>
            </a:endParaRPr>
          </a:p>
        </p:txBody>
      </p:sp>
      <p:sp>
        <p:nvSpPr>
          <p:cNvPr id="43" name="Shape 43"/>
          <p:cNvSpPr txBox="1"/>
          <p:nvPr/>
        </p:nvSpPr>
        <p:spPr>
          <a:xfrm>
            <a:off x="5470274" y="5341050"/>
            <a:ext cx="2561499" cy="1929675"/>
          </a:xfrm>
          <a:prstGeom prst="rect">
            <a:avLst/>
          </a:prstGeom>
          <a:noFill/>
          <a:ln>
            <a:noFill/>
          </a:ln>
        </p:spPr>
        <p:txBody>
          <a:bodyPr lIns="38100" tIns="38100" rIns="38100" bIns="38100" anchor="t" anchorCtr="0">
            <a:noAutofit/>
          </a:bodyPr>
          <a:lstStyle/>
          <a:p>
            <a:pPr marL="0" marR="0" indent="0" algn="ctr">
              <a:lnSpc>
                <a:spcPct val="120138"/>
              </a:lnSpc>
              <a:spcBef>
                <a:spcPts val="0"/>
              </a:spcBef>
              <a:spcAft>
                <a:spcPts val="0"/>
              </a:spcAft>
              <a:buNone/>
            </a:pPr>
            <a:r>
              <a:rPr lang="en-US" sz="2200" b="1" u="sng" dirty="0" smtClean="0">
                <a:solidFill>
                  <a:srgbClr val="000000"/>
                </a:solidFill>
                <a:latin typeface="Arial"/>
                <a:ea typeface="Arial"/>
                <a:cs typeface="Arial"/>
                <a:sym typeface="Arial"/>
              </a:rPr>
              <a:t>PSYCHODYNAMIC</a:t>
            </a:r>
            <a:endParaRPr lang="en-US" sz="2200" b="1" u="sng" dirty="0">
              <a:solidFill>
                <a:srgbClr val="000000"/>
              </a:solidFill>
              <a:latin typeface="Arial"/>
              <a:ea typeface="Arial"/>
              <a:cs typeface="Arial"/>
              <a:sym typeface="Arial"/>
            </a:endParaRPr>
          </a:p>
          <a:p>
            <a:pPr marL="0" marR="0" indent="0">
              <a:lnSpc>
                <a:spcPct val="120312"/>
              </a:lnSpc>
              <a:spcBef>
                <a:spcPts val="0"/>
              </a:spcBef>
              <a:spcAft>
                <a:spcPts val="0"/>
              </a:spcAft>
              <a:buNone/>
            </a:pPr>
            <a:r>
              <a:rPr lang="en-US" sz="1800" dirty="0">
                <a:solidFill>
                  <a:srgbClr val="000000"/>
                </a:solidFill>
                <a:latin typeface="Arial"/>
                <a:ea typeface="Arial"/>
                <a:cs typeface="Arial"/>
                <a:sym typeface="Arial"/>
              </a:rPr>
              <a:t>Behavior is controlled by </a:t>
            </a:r>
            <a:r>
              <a:rPr lang="en-US" sz="1800" dirty="0" smtClean="0">
                <a:solidFill>
                  <a:srgbClr val="000000"/>
                </a:solidFill>
                <a:latin typeface="Arial"/>
                <a:ea typeface="Arial"/>
                <a:cs typeface="Arial"/>
                <a:sym typeface="Arial"/>
              </a:rPr>
              <a:t>impulses </a:t>
            </a:r>
            <a:r>
              <a:rPr lang="en-US" sz="1800" dirty="0">
                <a:solidFill>
                  <a:srgbClr val="000000"/>
                </a:solidFill>
                <a:latin typeface="Arial"/>
                <a:ea typeface="Arial"/>
                <a:cs typeface="Arial"/>
                <a:sym typeface="Arial"/>
              </a:rPr>
              <a:t>below the surface </a:t>
            </a:r>
            <a:r>
              <a:rPr lang="en-US" sz="1800" dirty="0" smtClean="0">
                <a:solidFill>
                  <a:srgbClr val="000000"/>
                </a:solidFill>
                <a:latin typeface="Arial"/>
                <a:ea typeface="Arial"/>
                <a:cs typeface="Arial"/>
                <a:sym typeface="Arial"/>
              </a:rPr>
              <a:t>of </a:t>
            </a:r>
            <a:r>
              <a:rPr lang="en-US" sz="1800" dirty="0">
                <a:solidFill>
                  <a:srgbClr val="000000"/>
                </a:solidFill>
                <a:latin typeface="Arial"/>
                <a:ea typeface="Arial"/>
                <a:cs typeface="Arial"/>
                <a:sym typeface="Arial"/>
              </a:rPr>
              <a:t>consciousness</a:t>
            </a:r>
          </a:p>
          <a:p>
            <a:pPr marL="0" marR="0" indent="0" algn="ctr">
              <a:lnSpc>
                <a:spcPct val="120138"/>
              </a:lnSpc>
              <a:spcBef>
                <a:spcPts val="0"/>
              </a:spcBef>
              <a:spcAft>
                <a:spcPts val="0"/>
              </a:spcAft>
              <a:buNone/>
            </a:pPr>
            <a:endParaRPr sz="2000" b="1" dirty="0">
              <a:solidFill>
                <a:srgbClr val="000000"/>
              </a:solidFill>
              <a:latin typeface="Arial"/>
              <a:ea typeface="Arial"/>
              <a:cs typeface="Arial"/>
              <a:sym typeface="Arial"/>
            </a:endParaRPr>
          </a:p>
        </p:txBody>
      </p:sp>
      <p:sp>
        <p:nvSpPr>
          <p:cNvPr id="44" name="Shape 44"/>
          <p:cNvSpPr txBox="1"/>
          <p:nvPr/>
        </p:nvSpPr>
        <p:spPr>
          <a:xfrm>
            <a:off x="7526500" y="3451925"/>
            <a:ext cx="2561499" cy="2763012"/>
          </a:xfrm>
          <a:prstGeom prst="rect">
            <a:avLst/>
          </a:prstGeom>
          <a:noFill/>
          <a:ln>
            <a:noFill/>
          </a:ln>
        </p:spPr>
        <p:txBody>
          <a:bodyPr lIns="38100" tIns="38100" rIns="38100" bIns="38100" anchor="t" anchorCtr="0">
            <a:noAutofit/>
          </a:bodyPr>
          <a:lstStyle/>
          <a:p>
            <a:pPr marL="0" marR="0" indent="0" algn="ctr">
              <a:lnSpc>
                <a:spcPct val="120138"/>
              </a:lnSpc>
              <a:spcBef>
                <a:spcPts val="0"/>
              </a:spcBef>
              <a:spcAft>
                <a:spcPts val="0"/>
              </a:spcAft>
              <a:buNone/>
            </a:pPr>
            <a:r>
              <a:rPr lang="en-US" sz="2200" b="1" u="sng" dirty="0">
                <a:solidFill>
                  <a:srgbClr val="000000"/>
                </a:solidFill>
                <a:latin typeface="Arial"/>
                <a:ea typeface="Arial"/>
                <a:cs typeface="Arial"/>
                <a:sym typeface="Arial"/>
              </a:rPr>
              <a:t>HUMANISTIC</a:t>
            </a:r>
          </a:p>
          <a:p>
            <a:pPr>
              <a:lnSpc>
                <a:spcPct val="120000"/>
              </a:lnSpc>
            </a:pPr>
            <a:r>
              <a:rPr lang="en-US" sz="1800" dirty="0" smtClean="0"/>
              <a:t>Behavior </a:t>
            </a:r>
            <a:r>
              <a:rPr lang="en-US" sz="1800" dirty="0"/>
              <a:t>is connected to </a:t>
            </a:r>
            <a:r>
              <a:rPr lang="en-US" sz="1800" dirty="0" smtClean="0"/>
              <a:t>a person’s inner </a:t>
            </a:r>
            <a:r>
              <a:rPr lang="en-US" sz="1800" dirty="0"/>
              <a:t>feelings </a:t>
            </a:r>
            <a:r>
              <a:rPr lang="en-US" sz="1800" dirty="0" smtClean="0"/>
              <a:t>&amp; self-image</a:t>
            </a:r>
            <a:endParaRPr lang="en-US" sz="1666" dirty="0">
              <a:solidFill>
                <a:srgbClr val="000000"/>
              </a:solidFill>
              <a:latin typeface="Arial"/>
              <a:ea typeface="Arial"/>
              <a:cs typeface="Arial"/>
              <a:sym typeface="Arial"/>
            </a:endParaRPr>
          </a:p>
        </p:txBody>
      </p:sp>
      <p:sp>
        <p:nvSpPr>
          <p:cNvPr id="45" name="Shape 45"/>
          <p:cNvSpPr txBox="1"/>
          <p:nvPr/>
        </p:nvSpPr>
        <p:spPr>
          <a:xfrm>
            <a:off x="6805075" y="1098900"/>
            <a:ext cx="2561499" cy="1900332"/>
          </a:xfrm>
          <a:prstGeom prst="rect">
            <a:avLst/>
          </a:prstGeom>
          <a:noFill/>
          <a:ln>
            <a:noFill/>
          </a:ln>
        </p:spPr>
        <p:txBody>
          <a:bodyPr lIns="38100" tIns="38100" rIns="38100" bIns="38100" anchor="t" anchorCtr="0">
            <a:noAutofit/>
          </a:bodyPr>
          <a:lstStyle/>
          <a:p>
            <a:pPr marL="0" marR="0" indent="0" algn="ctr">
              <a:lnSpc>
                <a:spcPct val="120138"/>
              </a:lnSpc>
              <a:spcBef>
                <a:spcPts val="0"/>
              </a:spcBef>
              <a:spcAft>
                <a:spcPts val="0"/>
              </a:spcAft>
              <a:buNone/>
            </a:pPr>
            <a:r>
              <a:rPr lang="en-US" sz="2200" b="1" u="sng" dirty="0" smtClean="0">
                <a:solidFill>
                  <a:srgbClr val="000000"/>
                </a:solidFill>
                <a:latin typeface="Arial"/>
                <a:ea typeface="Arial"/>
                <a:cs typeface="Arial"/>
                <a:sym typeface="Arial"/>
              </a:rPr>
              <a:t>COGNITIVE</a:t>
            </a:r>
            <a:endParaRPr lang="en-US" sz="2200" b="1" u="sng" dirty="0">
              <a:solidFill>
                <a:srgbClr val="000000"/>
              </a:solidFill>
              <a:latin typeface="Arial"/>
              <a:ea typeface="Arial"/>
              <a:cs typeface="Arial"/>
              <a:sym typeface="Arial"/>
            </a:endParaRPr>
          </a:p>
          <a:p>
            <a:pPr marL="0" marR="0" indent="0">
              <a:lnSpc>
                <a:spcPct val="120312"/>
              </a:lnSpc>
              <a:spcBef>
                <a:spcPts val="0"/>
              </a:spcBef>
              <a:spcAft>
                <a:spcPts val="0"/>
              </a:spcAft>
              <a:buNone/>
            </a:pPr>
            <a:r>
              <a:rPr lang="en-US" sz="1800" dirty="0">
                <a:solidFill>
                  <a:srgbClr val="000000"/>
                </a:solidFill>
                <a:latin typeface="Arial"/>
                <a:ea typeface="Arial"/>
                <a:cs typeface="Arial"/>
                <a:sym typeface="Arial"/>
              </a:rPr>
              <a:t>Behavior is a product of </a:t>
            </a:r>
          </a:p>
          <a:p>
            <a:pPr marL="0" marR="0" indent="0">
              <a:lnSpc>
                <a:spcPct val="120312"/>
              </a:lnSpc>
              <a:spcBef>
                <a:spcPts val="0"/>
              </a:spcBef>
              <a:spcAft>
                <a:spcPts val="0"/>
              </a:spcAft>
              <a:buNone/>
            </a:pPr>
            <a:r>
              <a:rPr lang="en-US" sz="1800" dirty="0" smtClean="0">
                <a:solidFill>
                  <a:srgbClr val="000000"/>
                </a:solidFill>
                <a:latin typeface="Arial"/>
                <a:ea typeface="Arial"/>
                <a:cs typeface="Arial"/>
                <a:sym typeface="Arial"/>
              </a:rPr>
              <a:t>Internal thought processes (how we handle information)</a:t>
            </a:r>
            <a:endParaRPr lang="en-US" sz="1800" dirty="0">
              <a:solidFill>
                <a:srgbClr val="000000"/>
              </a:solidFill>
              <a:latin typeface="Arial"/>
              <a:ea typeface="Arial"/>
              <a:cs typeface="Arial"/>
              <a:sym typeface="Arial"/>
            </a:endParaRPr>
          </a:p>
          <a:p>
            <a:pPr marL="0" marR="0" indent="0" algn="ctr">
              <a:lnSpc>
                <a:spcPct val="120138"/>
              </a:lnSpc>
              <a:spcBef>
                <a:spcPts val="0"/>
              </a:spcBef>
              <a:spcAft>
                <a:spcPts val="0"/>
              </a:spcAft>
              <a:buNone/>
            </a:pPr>
            <a:endParaRPr sz="2000" dirty="0">
              <a:solidFill>
                <a:srgbClr val="000000"/>
              </a:solidFill>
              <a:latin typeface="Arial"/>
              <a:ea typeface="Arial"/>
              <a:cs typeface="Arial"/>
              <a:sym typeface="Arial"/>
            </a:endParaRPr>
          </a:p>
        </p:txBody>
      </p:sp>
      <p:sp>
        <p:nvSpPr>
          <p:cNvPr id="46" name="Shape 46"/>
          <p:cNvSpPr txBox="1"/>
          <p:nvPr/>
        </p:nvSpPr>
        <p:spPr>
          <a:xfrm>
            <a:off x="3880550" y="51150"/>
            <a:ext cx="2561499" cy="1826418"/>
          </a:xfrm>
          <a:prstGeom prst="rect">
            <a:avLst/>
          </a:prstGeom>
          <a:noFill/>
          <a:ln>
            <a:noFill/>
          </a:ln>
        </p:spPr>
        <p:txBody>
          <a:bodyPr lIns="38100" tIns="38100" rIns="38100" bIns="38100" anchor="t" anchorCtr="0">
            <a:noAutofit/>
          </a:bodyPr>
          <a:lstStyle/>
          <a:p>
            <a:pPr marL="0" marR="0" indent="0" algn="ctr">
              <a:lnSpc>
                <a:spcPct val="120138"/>
              </a:lnSpc>
              <a:spcBef>
                <a:spcPts val="0"/>
              </a:spcBef>
              <a:spcAft>
                <a:spcPts val="0"/>
              </a:spcAft>
              <a:buNone/>
            </a:pPr>
            <a:r>
              <a:rPr lang="en-US" sz="2200" b="1" u="sng" dirty="0">
                <a:solidFill>
                  <a:srgbClr val="000000"/>
                </a:solidFill>
                <a:latin typeface="Arial"/>
                <a:ea typeface="Arial"/>
                <a:cs typeface="Arial"/>
                <a:sym typeface="Arial"/>
              </a:rPr>
              <a:t>SOCIOCULTURAL</a:t>
            </a:r>
          </a:p>
          <a:p>
            <a:pPr marL="0" marR="0" indent="0">
              <a:lnSpc>
                <a:spcPct val="120312"/>
              </a:lnSpc>
              <a:spcBef>
                <a:spcPts val="0"/>
              </a:spcBef>
              <a:spcAft>
                <a:spcPts val="0"/>
              </a:spcAft>
              <a:buNone/>
            </a:pPr>
            <a:r>
              <a:rPr lang="en-US" sz="1800" dirty="0">
                <a:solidFill>
                  <a:srgbClr val="000000"/>
                </a:solidFill>
                <a:latin typeface="Arial"/>
                <a:ea typeface="Arial"/>
                <a:cs typeface="Arial"/>
                <a:sym typeface="Arial"/>
              </a:rPr>
              <a:t>Behavior </a:t>
            </a:r>
            <a:r>
              <a:rPr lang="en-US" sz="1800" dirty="0" smtClean="0">
                <a:solidFill>
                  <a:srgbClr val="000000"/>
                </a:solidFill>
                <a:latin typeface="Arial"/>
                <a:ea typeface="Arial"/>
                <a:cs typeface="Arial"/>
                <a:sym typeface="Arial"/>
              </a:rPr>
              <a:t> is influenced by </a:t>
            </a:r>
            <a:r>
              <a:rPr lang="en-US" sz="1800" dirty="0">
                <a:solidFill>
                  <a:srgbClr val="000000"/>
                </a:solidFill>
                <a:latin typeface="Arial"/>
                <a:ea typeface="Arial"/>
                <a:cs typeface="Arial"/>
                <a:sym typeface="Arial"/>
              </a:rPr>
              <a:t>rules </a:t>
            </a:r>
            <a:r>
              <a:rPr lang="en-US" sz="1800" dirty="0" smtClean="0">
                <a:solidFill>
                  <a:srgbClr val="000000"/>
                </a:solidFill>
                <a:latin typeface="Arial"/>
                <a:ea typeface="Arial"/>
                <a:cs typeface="Arial"/>
                <a:sym typeface="Arial"/>
              </a:rPr>
              <a:t>&amp;  </a:t>
            </a:r>
            <a:r>
              <a:rPr lang="en-US" sz="1800" dirty="0">
                <a:solidFill>
                  <a:srgbClr val="000000"/>
                </a:solidFill>
                <a:latin typeface="Arial"/>
                <a:ea typeface="Arial"/>
                <a:cs typeface="Arial"/>
                <a:sym typeface="Arial"/>
              </a:rPr>
              <a:t>expectations of specific social </a:t>
            </a:r>
            <a:r>
              <a:rPr lang="en-US" sz="1800" dirty="0" smtClean="0">
                <a:solidFill>
                  <a:srgbClr val="000000"/>
                </a:solidFill>
                <a:latin typeface="Arial"/>
                <a:ea typeface="Arial"/>
                <a:cs typeface="Arial"/>
                <a:sym typeface="Arial"/>
              </a:rPr>
              <a:t>groups</a:t>
            </a:r>
            <a:endParaRPr lang="en-US" sz="1800" dirty="0">
              <a:solidFill>
                <a:srgbClr val="000000"/>
              </a:solidFill>
              <a:latin typeface="Arial"/>
              <a:ea typeface="Arial"/>
              <a:cs typeface="Arial"/>
              <a:sym typeface="Arial"/>
            </a:endParaRPr>
          </a:p>
        </p:txBody>
      </p:sp>
      <p:sp>
        <p:nvSpPr>
          <p:cNvPr id="47" name="Shape 47"/>
          <p:cNvSpPr txBox="1"/>
          <p:nvPr/>
        </p:nvSpPr>
        <p:spPr>
          <a:xfrm>
            <a:off x="3880550" y="2836325"/>
            <a:ext cx="2561499" cy="1922975"/>
          </a:xfrm>
          <a:prstGeom prst="rect">
            <a:avLst/>
          </a:prstGeom>
          <a:noFill/>
          <a:ln>
            <a:noFill/>
          </a:ln>
        </p:spPr>
        <p:txBody>
          <a:bodyPr lIns="38100" tIns="38100" rIns="38100" bIns="38100" anchor="ctr" anchorCtr="0">
            <a:noAutofit/>
          </a:bodyPr>
          <a:lstStyle/>
          <a:p>
            <a:pPr marL="0" marR="0" indent="0" algn="ctr">
              <a:lnSpc>
                <a:spcPct val="120000"/>
              </a:lnSpc>
              <a:spcBef>
                <a:spcPts val="0"/>
              </a:spcBef>
              <a:spcAft>
                <a:spcPts val="0"/>
              </a:spcAft>
              <a:buNone/>
            </a:pPr>
            <a:r>
              <a:rPr lang="en-US" sz="2222" b="1" dirty="0" smtClean="0">
                <a:solidFill>
                  <a:srgbClr val="000000"/>
                </a:solidFill>
                <a:latin typeface="Arial"/>
                <a:ea typeface="Arial"/>
                <a:cs typeface="Arial"/>
                <a:sym typeface="Arial"/>
              </a:rPr>
              <a:t>Psychology’s </a:t>
            </a:r>
            <a:r>
              <a:rPr lang="en-US" sz="2222" b="1" dirty="0" smtClean="0">
                <a:solidFill>
                  <a:srgbClr val="000000"/>
                </a:solidFill>
                <a:latin typeface="Arial"/>
                <a:ea typeface="Arial"/>
                <a:cs typeface="Arial"/>
                <a:sym typeface="Arial"/>
              </a:rPr>
              <a:t>Approaches/ Perspectives</a:t>
            </a:r>
            <a:endParaRPr lang="en-US" sz="2222" b="1" dirty="0">
              <a:solidFill>
                <a:srgbClr val="000000"/>
              </a:solidFill>
              <a:latin typeface="Arial"/>
              <a:ea typeface="Arial"/>
              <a:cs typeface="Arial"/>
              <a:sym typeface="Arial"/>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1500"/>
                                  </p:stCondLst>
                                  <p:childTnLst>
                                    <p:set>
                                      <p:cBhvr>
                                        <p:cTn id="9" dur="1" fill="hold">
                                          <p:stCondLst>
                                            <p:cond delay="0"/>
                                          </p:stCondLst>
                                        </p:cTn>
                                        <p:tgtEl>
                                          <p:spTgt spid="42">
                                            <p:txEl>
                                              <p:pRg st="0" end="0"/>
                                            </p:txEl>
                                          </p:spTgt>
                                        </p:tgtEl>
                                        <p:attrNameLst>
                                          <p:attrName>style.visibility</p:attrName>
                                        </p:attrNameLst>
                                      </p:cBhvr>
                                      <p:to>
                                        <p:strVal val="visible"/>
                                      </p:to>
                                    </p:set>
                                    <p:animEffect transition="in" filter="fade">
                                      <p:cBhvr>
                                        <p:cTn id="10" dur="2000"/>
                                        <p:tgtEl>
                                          <p:spTgt spid="42">
                                            <p:txEl>
                                              <p:pRg st="0" end="0"/>
                                            </p:txEl>
                                          </p:spTgt>
                                        </p:tgtEl>
                                      </p:cBhvr>
                                    </p:animEffect>
                                  </p:childTnLst>
                                </p:cTn>
                              </p:par>
                              <p:par>
                                <p:cTn id="11" presetID="10" presetClass="entr" presetSubtype="0" fill="hold" nodeType="withEffect">
                                  <p:stCondLst>
                                    <p:cond delay="1500"/>
                                  </p:stCondLst>
                                  <p:childTnLst>
                                    <p:set>
                                      <p:cBhvr>
                                        <p:cTn id="12" dur="1" fill="hold">
                                          <p:stCondLst>
                                            <p:cond delay="0"/>
                                          </p:stCondLst>
                                        </p:cTn>
                                        <p:tgtEl>
                                          <p:spTgt spid="42">
                                            <p:txEl>
                                              <p:pRg st="1" end="1"/>
                                            </p:txEl>
                                          </p:spTgt>
                                        </p:tgtEl>
                                        <p:attrNameLst>
                                          <p:attrName>style.visibility</p:attrName>
                                        </p:attrNameLst>
                                      </p:cBhvr>
                                      <p:to>
                                        <p:strVal val="visible"/>
                                      </p:to>
                                    </p:set>
                                    <p:animEffect transition="in" filter="fade">
                                      <p:cBhvr>
                                        <p:cTn id="13" dur="2000"/>
                                        <p:tgtEl>
                                          <p:spTgt spid="42">
                                            <p:txEl>
                                              <p:pRg st="1" end="1"/>
                                            </p:txEl>
                                          </p:spTgt>
                                        </p:tgtEl>
                                      </p:cBhvr>
                                    </p:animEffect>
                                  </p:childTnLst>
                                </p:cTn>
                              </p:par>
                              <p:par>
                                <p:cTn id="14" presetID="10" presetClass="entr" presetSubtype="0" fill="hold" nodeType="withEffect">
                                  <p:stCondLst>
                                    <p:cond delay="1500"/>
                                  </p:stCondLst>
                                  <p:childTnLst>
                                    <p:set>
                                      <p:cBhvr>
                                        <p:cTn id="15" dur="1" fill="hold">
                                          <p:stCondLst>
                                            <p:cond delay="0"/>
                                          </p:stCondLst>
                                        </p:cTn>
                                        <p:tgtEl>
                                          <p:spTgt spid="42">
                                            <p:txEl>
                                              <p:pRg st="2" end="2"/>
                                            </p:txEl>
                                          </p:spTgt>
                                        </p:tgtEl>
                                        <p:attrNameLst>
                                          <p:attrName>style.visibility</p:attrName>
                                        </p:attrNameLst>
                                      </p:cBhvr>
                                      <p:to>
                                        <p:strVal val="visible"/>
                                      </p:to>
                                    </p:set>
                                    <p:animEffect transition="in" filter="fade">
                                      <p:cBhvr>
                                        <p:cTn id="16" dur="2000"/>
                                        <p:tgtEl>
                                          <p:spTgt spid="42">
                                            <p:txEl>
                                              <p:pRg st="2" end="2"/>
                                            </p:txEl>
                                          </p:spTgt>
                                        </p:tgtEl>
                                      </p:cBhvr>
                                    </p:animEffect>
                                  </p:childTnLst>
                                </p:cTn>
                              </p:par>
                              <p:par>
                                <p:cTn id="17" presetID="10" presetClass="entr" presetSubtype="0" fill="hold" nodeType="withEffect">
                                  <p:stCondLst>
                                    <p:cond delay="1500"/>
                                  </p:stCondLst>
                                  <p:childTnLst>
                                    <p:set>
                                      <p:cBhvr>
                                        <p:cTn id="18" dur="1" fill="hold">
                                          <p:stCondLst>
                                            <p:cond delay="0"/>
                                          </p:stCondLst>
                                        </p:cTn>
                                        <p:tgtEl>
                                          <p:spTgt spid="42">
                                            <p:txEl>
                                              <p:pRg st="3" end="3"/>
                                            </p:txEl>
                                          </p:spTgt>
                                        </p:tgtEl>
                                        <p:attrNameLst>
                                          <p:attrName>style.visibility</p:attrName>
                                        </p:attrNameLst>
                                      </p:cBhvr>
                                      <p:to>
                                        <p:strVal val="visible"/>
                                      </p:to>
                                    </p:set>
                                    <p:animEffect transition="in" filter="fade">
                                      <p:cBhvr>
                                        <p:cTn id="19" dur="2000"/>
                                        <p:tgtEl>
                                          <p:spTgt spid="42">
                                            <p:txEl>
                                              <p:pRg st="3" end="3"/>
                                            </p:txEl>
                                          </p:spTgt>
                                        </p:tgtEl>
                                      </p:cBhvr>
                                    </p:animEffect>
                                  </p:childTnLst>
                                </p:cTn>
                              </p:par>
                            </p:childTnLst>
                          </p:cTn>
                        </p:par>
                        <p:par>
                          <p:cTn id="20" fill="hold">
                            <p:stCondLst>
                              <p:cond delay="3500"/>
                            </p:stCondLst>
                            <p:childTnLst>
                              <p:par>
                                <p:cTn id="21" presetID="10" presetClass="entr" presetSubtype="0" fill="hold" grpId="0" nodeType="afterEffect">
                                  <p:stCondLst>
                                    <p:cond delay="150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2000"/>
                                        <p:tgtEl>
                                          <p:spTgt spid="40"/>
                                        </p:tgtEl>
                                      </p:cBhvr>
                                    </p:animEffect>
                                  </p:childTnLst>
                                </p:cTn>
                              </p:par>
                            </p:childTnLst>
                          </p:cTn>
                        </p:par>
                        <p:par>
                          <p:cTn id="24" fill="hold">
                            <p:stCondLst>
                              <p:cond delay="7000"/>
                            </p:stCondLst>
                            <p:childTnLst>
                              <p:par>
                                <p:cTn id="25" presetID="1" presetClass="entr" presetSubtype="0" fill="hold" grpId="0" nodeType="after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childTnLst>
                          </p:cTn>
                        </p:par>
                        <p:par>
                          <p:cTn id="27" fill="hold">
                            <p:stCondLst>
                              <p:cond delay="7000"/>
                            </p:stCondLst>
                            <p:childTnLst>
                              <p:par>
                                <p:cTn id="28" presetID="1" presetClass="entr" presetSubtype="0" fill="hold" grpId="0" nodeType="afterEffect">
                                  <p:stCondLst>
                                    <p:cond delay="1500"/>
                                  </p:stCondLst>
                                  <p:childTnLst>
                                    <p:set>
                                      <p:cBhvr>
                                        <p:cTn id="29" dur="1" fill="hold">
                                          <p:stCondLst>
                                            <p:cond delay="0"/>
                                          </p:stCondLst>
                                        </p:cTn>
                                        <p:tgtEl>
                                          <p:spTgt spid="41"/>
                                        </p:tgtEl>
                                        <p:attrNameLst>
                                          <p:attrName>style.visibility</p:attrName>
                                        </p:attrNameLst>
                                      </p:cBhvr>
                                      <p:to>
                                        <p:strVal val="visible"/>
                                      </p:to>
                                    </p:set>
                                  </p:childTnLst>
                                </p:cTn>
                              </p:par>
                            </p:childTnLst>
                          </p:cTn>
                        </p:par>
                        <p:par>
                          <p:cTn id="30" fill="hold">
                            <p:stCondLst>
                              <p:cond delay="8500"/>
                            </p:stCondLst>
                            <p:childTnLst>
                              <p:par>
                                <p:cTn id="31" presetID="1" presetClass="entr" presetSubtype="0" fill="hold" grpId="0" nodeType="afterEffect">
                                  <p:stCondLst>
                                    <p:cond delay="1500"/>
                                  </p:stCondLst>
                                  <p:childTnLst>
                                    <p:set>
                                      <p:cBhvr>
                                        <p:cTn id="32" dur="1" fill="hold">
                                          <p:stCondLst>
                                            <p:cond delay="0"/>
                                          </p:stCondLst>
                                        </p:cTn>
                                        <p:tgtEl>
                                          <p:spTgt spid="44"/>
                                        </p:tgtEl>
                                        <p:attrNameLst>
                                          <p:attrName>style.visibility</p:attrName>
                                        </p:attrNameLst>
                                      </p:cBhvr>
                                      <p:to>
                                        <p:strVal val="visible"/>
                                      </p:to>
                                    </p:set>
                                  </p:childTnLst>
                                </p:cTn>
                              </p:par>
                            </p:childTnLst>
                          </p:cTn>
                        </p:par>
                        <p:par>
                          <p:cTn id="33" fill="hold">
                            <p:stCondLst>
                              <p:cond delay="10000"/>
                            </p:stCondLst>
                            <p:childTnLst>
                              <p:par>
                                <p:cTn id="34" presetID="1" presetClass="entr" presetSubtype="0" fill="hold" grpId="0" nodeType="afterEffect">
                                  <p:stCondLst>
                                    <p:cond delay="1500"/>
                                  </p:stCondLst>
                                  <p:childTnLst>
                                    <p:set>
                                      <p:cBhvr>
                                        <p:cTn id="35" dur="1" fill="hold">
                                          <p:stCondLst>
                                            <p:cond delay="0"/>
                                          </p:stCondLst>
                                        </p:cTn>
                                        <p:tgtEl>
                                          <p:spTgt spid="43"/>
                                        </p:tgtEl>
                                        <p:attrNameLst>
                                          <p:attrName>style.visibility</p:attrName>
                                        </p:attrNameLst>
                                      </p:cBhvr>
                                      <p:to>
                                        <p:strVal val="visible"/>
                                      </p:to>
                                    </p:set>
                                  </p:childTnLst>
                                </p:cTn>
                              </p:par>
                            </p:childTnLst>
                          </p:cTn>
                        </p:par>
                        <p:par>
                          <p:cTn id="36" fill="hold">
                            <p:stCondLst>
                              <p:cond delay="11500"/>
                            </p:stCondLst>
                            <p:childTnLst>
                              <p:par>
                                <p:cTn id="37" presetID="1" presetClass="entr" presetSubtype="0" fill="hold" grpId="0" nodeType="afterEffect">
                                  <p:stCondLst>
                                    <p:cond delay="150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3" grpId="0"/>
      <p:bldP spid="44" grpId="0"/>
      <p:bldP spid="45" grpId="0"/>
      <p:bldP spid="46" grpId="0"/>
      <p:bldP spid="4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177" y="-26256"/>
            <a:ext cx="9144000" cy="1270000"/>
          </a:xfrm>
        </p:spPr>
        <p:txBody>
          <a:bodyPr/>
          <a:lstStyle/>
          <a:p>
            <a:pPr algn="ctr">
              <a:defRPr/>
            </a:pPr>
            <a:r>
              <a:rPr lang="en-US" sz="5400" dirty="0" smtClean="0">
                <a:solidFill>
                  <a:schemeClr val="tx1">
                    <a:lumMod val="85000"/>
                    <a:lumOff val="15000"/>
                  </a:schemeClr>
                </a:solidFill>
              </a:rPr>
              <a:t>Nature Vs. Nurture</a:t>
            </a:r>
            <a:endParaRPr lang="en-US" sz="5400" dirty="0">
              <a:solidFill>
                <a:schemeClr val="tx1">
                  <a:lumMod val="85000"/>
                  <a:lumOff val="15000"/>
                </a:schemeClr>
              </a:solidFill>
            </a:endParaRPr>
          </a:p>
        </p:txBody>
      </p:sp>
      <p:sp>
        <p:nvSpPr>
          <p:cNvPr id="3" name="Content Placeholder 2"/>
          <p:cNvSpPr>
            <a:spLocks noGrp="1"/>
          </p:cNvSpPr>
          <p:nvPr>
            <p:ph idx="1"/>
          </p:nvPr>
        </p:nvSpPr>
        <p:spPr>
          <a:xfrm>
            <a:off x="0" y="1038261"/>
            <a:ext cx="6841305" cy="5028848"/>
          </a:xfrm>
        </p:spPr>
        <p:txBody>
          <a:bodyPr/>
          <a:lstStyle/>
          <a:p>
            <a:pPr>
              <a:defRPr/>
            </a:pPr>
            <a:r>
              <a:rPr lang="en-US" sz="3600" b="1" dirty="0" smtClean="0">
                <a:solidFill>
                  <a:srgbClr val="FF9900"/>
                </a:solidFill>
              </a:rPr>
              <a:t>“Nature-Nurture” Issue:</a:t>
            </a:r>
          </a:p>
          <a:p>
            <a:pPr marL="571500" lvl="1" indent="-571500">
              <a:buFont typeface="Arial" panose="020B0604020202020204" pitchFamily="34" charset="0"/>
              <a:buChar char="•"/>
              <a:defRPr/>
            </a:pPr>
            <a:r>
              <a:rPr lang="en-US" sz="3600" dirty="0" smtClean="0"/>
              <a:t>Debate of origin of personality traits</a:t>
            </a:r>
          </a:p>
          <a:p>
            <a:pPr marL="571500" lvl="1" indent="-571500">
              <a:buFont typeface="Arial" panose="020B0604020202020204" pitchFamily="34" charset="0"/>
              <a:buChar char="•"/>
              <a:defRPr/>
            </a:pPr>
            <a:r>
              <a:rPr lang="en-US" sz="3600" dirty="0" smtClean="0"/>
              <a:t>“Nature” = Genes</a:t>
            </a:r>
          </a:p>
          <a:p>
            <a:pPr marL="571500" lvl="1" indent="-571500">
              <a:buFont typeface="Arial" panose="020B0604020202020204" pitchFamily="34" charset="0"/>
              <a:buChar char="•"/>
              <a:defRPr/>
            </a:pPr>
            <a:r>
              <a:rPr lang="en-US" sz="3600" dirty="0" smtClean="0"/>
              <a:t>“Nurture” = Experiences</a:t>
            </a:r>
          </a:p>
          <a:p>
            <a:pPr lvl="1">
              <a:defRPr/>
            </a:pPr>
            <a:endParaRPr lang="en-US" dirty="0"/>
          </a:p>
        </p:txBody>
      </p:sp>
      <p:pic>
        <p:nvPicPr>
          <p:cNvPr id="28676" name="Picture 2" descr="http://www.beauty-and-the-bath.com/image-files/twin-boys-short-hairsty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0" y="727880"/>
            <a:ext cx="3175000" cy="392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1275008" y="5177307"/>
            <a:ext cx="7508383" cy="12879"/>
          </a:xfrm>
          <a:prstGeom prst="straightConnector1">
            <a:avLst/>
          </a:prstGeom>
          <a:ln w="127000">
            <a:solidFill>
              <a:srgbClr val="FF0000"/>
            </a:solidFill>
            <a:headEnd type="triangle"/>
            <a:tailEnd type="triangle"/>
          </a:ln>
        </p:spPr>
        <p:style>
          <a:lnRef idx="3">
            <a:schemeClr val="accent3"/>
          </a:lnRef>
          <a:fillRef idx="0">
            <a:schemeClr val="accent3"/>
          </a:fillRef>
          <a:effectRef idx="2">
            <a:schemeClr val="accent3"/>
          </a:effectRef>
          <a:fontRef idx="minor">
            <a:schemeClr val="tx1"/>
          </a:fontRef>
        </p:style>
      </p:cxnSp>
      <p:sp>
        <p:nvSpPr>
          <p:cNvPr id="7" name="TextBox 6"/>
          <p:cNvSpPr txBox="1"/>
          <p:nvPr/>
        </p:nvSpPr>
        <p:spPr>
          <a:xfrm>
            <a:off x="180304" y="4697957"/>
            <a:ext cx="914400"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Nature</a:t>
            </a:r>
            <a:endParaRPr lang="en-US" sz="2400" dirty="0">
              <a:solidFill>
                <a:srgbClr val="FF0000"/>
              </a:solidFill>
              <a:latin typeface="Arial"/>
              <a:ea typeface="Arial"/>
              <a:cs typeface="Arial"/>
              <a:sym typeface="Arial"/>
            </a:endParaRPr>
          </a:p>
        </p:txBody>
      </p:sp>
      <p:sp>
        <p:nvSpPr>
          <p:cNvPr id="11" name="TextBox 10"/>
          <p:cNvSpPr txBox="1"/>
          <p:nvPr/>
        </p:nvSpPr>
        <p:spPr>
          <a:xfrm>
            <a:off x="8899314" y="4720107"/>
            <a:ext cx="1107571"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Nurture</a:t>
            </a:r>
            <a:endParaRPr lang="en-US" sz="2400" dirty="0">
              <a:solidFill>
                <a:srgbClr val="FF0000"/>
              </a:solidFill>
              <a:latin typeface="Arial"/>
              <a:ea typeface="Arial"/>
              <a:cs typeface="Arial"/>
              <a:sym typeface="Arial"/>
            </a:endParaRPr>
          </a:p>
        </p:txBody>
      </p:sp>
      <p:sp>
        <p:nvSpPr>
          <p:cNvPr id="4" name="Rounded Rectangle 3"/>
          <p:cNvSpPr/>
          <p:nvPr/>
        </p:nvSpPr>
        <p:spPr>
          <a:xfrm>
            <a:off x="103031" y="5465666"/>
            <a:ext cx="1422284"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Evolutionary</a:t>
            </a:r>
            <a:endParaRPr lang="en-US" b="1" dirty="0">
              <a:solidFill>
                <a:srgbClr val="FF0000"/>
              </a:solidFill>
            </a:endParaRPr>
          </a:p>
        </p:txBody>
      </p:sp>
      <p:sp>
        <p:nvSpPr>
          <p:cNvPr id="12" name="Rounded Rectangle 11"/>
          <p:cNvSpPr/>
          <p:nvPr/>
        </p:nvSpPr>
        <p:spPr>
          <a:xfrm>
            <a:off x="1514580" y="546283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Biological</a:t>
            </a:r>
            <a:endParaRPr lang="en-US" b="1" dirty="0">
              <a:solidFill>
                <a:srgbClr val="FF0000"/>
              </a:solidFill>
            </a:endParaRPr>
          </a:p>
        </p:txBody>
      </p:sp>
      <p:sp>
        <p:nvSpPr>
          <p:cNvPr id="13" name="Rounded Rectangle 12"/>
          <p:cNvSpPr/>
          <p:nvPr/>
        </p:nvSpPr>
        <p:spPr>
          <a:xfrm>
            <a:off x="2941991"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4" name="Rounded Rectangle 13"/>
          <p:cNvSpPr/>
          <p:nvPr/>
        </p:nvSpPr>
        <p:spPr>
          <a:xfrm>
            <a:off x="4371547"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5" name="Rounded Rectangle 14"/>
          <p:cNvSpPr/>
          <p:nvPr/>
        </p:nvSpPr>
        <p:spPr>
          <a:xfrm>
            <a:off x="5793831" y="5467125"/>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6" name="Rounded Rectangle 15"/>
          <p:cNvSpPr/>
          <p:nvPr/>
        </p:nvSpPr>
        <p:spPr>
          <a:xfrm>
            <a:off x="7215635"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7" name="Rounded Rectangle 16"/>
          <p:cNvSpPr/>
          <p:nvPr/>
        </p:nvSpPr>
        <p:spPr>
          <a:xfrm>
            <a:off x="8638989"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Tree>
    <p:extLst>
      <p:ext uri="{BB962C8B-B14F-4D97-AF65-F5344CB8AC3E}">
        <p14:creationId xmlns:p14="http://schemas.microsoft.com/office/powerpoint/2010/main" val="307461131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fade">
                                      <p:cBhvr>
                                        <p:cTn id="12" dur="2000"/>
                                        <p:tgtEl>
                                          <p:spTgt spid="286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177" y="-26256"/>
            <a:ext cx="9144000" cy="1270000"/>
          </a:xfrm>
        </p:spPr>
        <p:txBody>
          <a:bodyPr/>
          <a:lstStyle/>
          <a:p>
            <a:pPr algn="ctr">
              <a:defRPr/>
            </a:pPr>
            <a:r>
              <a:rPr lang="en-US" sz="5400" dirty="0" smtClean="0">
                <a:solidFill>
                  <a:schemeClr val="tx1">
                    <a:lumMod val="85000"/>
                    <a:lumOff val="15000"/>
                  </a:schemeClr>
                </a:solidFill>
              </a:rPr>
              <a:t>Nature Vs. Nurture</a:t>
            </a:r>
            <a:endParaRPr lang="en-US" sz="5400" dirty="0">
              <a:solidFill>
                <a:schemeClr val="tx1">
                  <a:lumMod val="85000"/>
                  <a:lumOff val="15000"/>
                </a:schemeClr>
              </a:solidFill>
            </a:endParaRPr>
          </a:p>
        </p:txBody>
      </p:sp>
      <p:sp>
        <p:nvSpPr>
          <p:cNvPr id="3" name="Content Placeholder 2"/>
          <p:cNvSpPr>
            <a:spLocks noGrp="1"/>
          </p:cNvSpPr>
          <p:nvPr>
            <p:ph idx="1"/>
          </p:nvPr>
        </p:nvSpPr>
        <p:spPr>
          <a:xfrm>
            <a:off x="0" y="1038261"/>
            <a:ext cx="6841305" cy="5028848"/>
          </a:xfrm>
        </p:spPr>
        <p:txBody>
          <a:bodyPr/>
          <a:lstStyle/>
          <a:p>
            <a:pPr>
              <a:defRPr/>
            </a:pPr>
            <a:r>
              <a:rPr lang="en-US" sz="3600" b="1" dirty="0" smtClean="0">
                <a:solidFill>
                  <a:srgbClr val="FF9900"/>
                </a:solidFill>
              </a:rPr>
              <a:t>“Nature-Nurture” Issue:</a:t>
            </a:r>
          </a:p>
          <a:p>
            <a:pPr marL="571500" lvl="1" indent="-571500">
              <a:buFont typeface="Arial" panose="020B0604020202020204" pitchFamily="34" charset="0"/>
              <a:buChar char="•"/>
              <a:defRPr/>
            </a:pPr>
            <a:r>
              <a:rPr lang="en-US" sz="3600" dirty="0" smtClean="0"/>
              <a:t>Debate of origin of personality traits</a:t>
            </a:r>
          </a:p>
          <a:p>
            <a:pPr marL="571500" lvl="1" indent="-571500">
              <a:buFont typeface="Arial" panose="020B0604020202020204" pitchFamily="34" charset="0"/>
              <a:buChar char="•"/>
              <a:defRPr/>
            </a:pPr>
            <a:r>
              <a:rPr lang="en-US" sz="3600" dirty="0" smtClean="0"/>
              <a:t>“Nature” = Genes</a:t>
            </a:r>
          </a:p>
          <a:p>
            <a:pPr marL="571500" lvl="1" indent="-571500">
              <a:buFont typeface="Arial" panose="020B0604020202020204" pitchFamily="34" charset="0"/>
              <a:buChar char="•"/>
              <a:defRPr/>
            </a:pPr>
            <a:r>
              <a:rPr lang="en-US" sz="3600" dirty="0" smtClean="0"/>
              <a:t>“Nurture” = Experiences</a:t>
            </a:r>
          </a:p>
          <a:p>
            <a:pPr lvl="1">
              <a:defRPr/>
            </a:pPr>
            <a:endParaRPr lang="en-US" dirty="0"/>
          </a:p>
        </p:txBody>
      </p:sp>
      <p:pic>
        <p:nvPicPr>
          <p:cNvPr id="28676" name="Picture 2" descr="http://www.beauty-and-the-bath.com/image-files/twin-boys-short-hairsty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0" y="727880"/>
            <a:ext cx="3175000" cy="392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1275008" y="5177307"/>
            <a:ext cx="7508383" cy="12879"/>
          </a:xfrm>
          <a:prstGeom prst="straightConnector1">
            <a:avLst/>
          </a:prstGeom>
          <a:ln w="127000">
            <a:solidFill>
              <a:srgbClr val="FF0000"/>
            </a:solidFill>
            <a:headEnd type="triangle"/>
            <a:tailEnd type="triangle"/>
          </a:ln>
        </p:spPr>
        <p:style>
          <a:lnRef idx="3">
            <a:schemeClr val="accent3"/>
          </a:lnRef>
          <a:fillRef idx="0">
            <a:schemeClr val="accent3"/>
          </a:fillRef>
          <a:effectRef idx="2">
            <a:schemeClr val="accent3"/>
          </a:effectRef>
          <a:fontRef idx="minor">
            <a:schemeClr val="tx1"/>
          </a:fontRef>
        </p:style>
      </p:cxnSp>
      <p:sp>
        <p:nvSpPr>
          <p:cNvPr id="7" name="TextBox 6"/>
          <p:cNvSpPr txBox="1"/>
          <p:nvPr/>
        </p:nvSpPr>
        <p:spPr>
          <a:xfrm>
            <a:off x="180304" y="4697957"/>
            <a:ext cx="914400"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Nature</a:t>
            </a:r>
            <a:endParaRPr lang="en-US" sz="2400" dirty="0">
              <a:solidFill>
                <a:srgbClr val="FF0000"/>
              </a:solidFill>
              <a:latin typeface="Arial"/>
              <a:ea typeface="Arial"/>
              <a:cs typeface="Arial"/>
              <a:sym typeface="Arial"/>
            </a:endParaRPr>
          </a:p>
        </p:txBody>
      </p:sp>
      <p:sp>
        <p:nvSpPr>
          <p:cNvPr id="11" name="TextBox 10"/>
          <p:cNvSpPr txBox="1"/>
          <p:nvPr/>
        </p:nvSpPr>
        <p:spPr>
          <a:xfrm>
            <a:off x="8899314" y="4720107"/>
            <a:ext cx="1107571"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Nurture</a:t>
            </a:r>
            <a:endParaRPr lang="en-US" sz="2400" dirty="0">
              <a:solidFill>
                <a:srgbClr val="FF0000"/>
              </a:solidFill>
              <a:latin typeface="Arial"/>
              <a:ea typeface="Arial"/>
              <a:cs typeface="Arial"/>
              <a:sym typeface="Arial"/>
            </a:endParaRPr>
          </a:p>
        </p:txBody>
      </p:sp>
      <p:sp>
        <p:nvSpPr>
          <p:cNvPr id="4" name="Rounded Rectangle 3"/>
          <p:cNvSpPr/>
          <p:nvPr/>
        </p:nvSpPr>
        <p:spPr>
          <a:xfrm>
            <a:off x="103031" y="5465666"/>
            <a:ext cx="1422284"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Evolutionary</a:t>
            </a:r>
            <a:endParaRPr lang="en-US" b="1" dirty="0">
              <a:solidFill>
                <a:srgbClr val="FF0000"/>
              </a:solidFill>
            </a:endParaRPr>
          </a:p>
        </p:txBody>
      </p:sp>
      <p:sp>
        <p:nvSpPr>
          <p:cNvPr id="12" name="Rounded Rectangle 11"/>
          <p:cNvSpPr/>
          <p:nvPr/>
        </p:nvSpPr>
        <p:spPr>
          <a:xfrm>
            <a:off x="1514580" y="546283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Biological</a:t>
            </a:r>
            <a:endParaRPr lang="en-US" b="1" dirty="0">
              <a:solidFill>
                <a:srgbClr val="FF0000"/>
              </a:solidFill>
            </a:endParaRPr>
          </a:p>
        </p:txBody>
      </p:sp>
      <p:sp>
        <p:nvSpPr>
          <p:cNvPr id="13" name="Rounded Rectangle 12"/>
          <p:cNvSpPr/>
          <p:nvPr/>
        </p:nvSpPr>
        <p:spPr>
          <a:xfrm>
            <a:off x="2941991"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Psycho-dynamic</a:t>
            </a:r>
            <a:endParaRPr lang="en-US" b="1" dirty="0">
              <a:solidFill>
                <a:srgbClr val="FF0000"/>
              </a:solidFill>
            </a:endParaRPr>
          </a:p>
        </p:txBody>
      </p:sp>
      <p:sp>
        <p:nvSpPr>
          <p:cNvPr id="14" name="Rounded Rectangle 13"/>
          <p:cNvSpPr/>
          <p:nvPr/>
        </p:nvSpPr>
        <p:spPr>
          <a:xfrm>
            <a:off x="4371547"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5" name="Rounded Rectangle 14"/>
          <p:cNvSpPr/>
          <p:nvPr/>
        </p:nvSpPr>
        <p:spPr>
          <a:xfrm>
            <a:off x="5793831" y="5467125"/>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6" name="Rounded Rectangle 15"/>
          <p:cNvSpPr/>
          <p:nvPr/>
        </p:nvSpPr>
        <p:spPr>
          <a:xfrm>
            <a:off x="7215635"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7" name="Rounded Rectangle 16"/>
          <p:cNvSpPr/>
          <p:nvPr/>
        </p:nvSpPr>
        <p:spPr>
          <a:xfrm>
            <a:off x="8638989"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Tree>
    <p:extLst>
      <p:ext uri="{BB962C8B-B14F-4D97-AF65-F5344CB8AC3E}">
        <p14:creationId xmlns:p14="http://schemas.microsoft.com/office/powerpoint/2010/main" val="188103190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fade">
                                      <p:cBhvr>
                                        <p:cTn id="12" dur="2000"/>
                                        <p:tgtEl>
                                          <p:spTgt spid="286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177" y="-26256"/>
            <a:ext cx="9144000" cy="1270000"/>
          </a:xfrm>
        </p:spPr>
        <p:txBody>
          <a:bodyPr/>
          <a:lstStyle/>
          <a:p>
            <a:pPr algn="ctr">
              <a:defRPr/>
            </a:pPr>
            <a:r>
              <a:rPr lang="en-US" sz="5400" dirty="0" smtClean="0">
                <a:solidFill>
                  <a:schemeClr val="tx1">
                    <a:lumMod val="85000"/>
                    <a:lumOff val="15000"/>
                  </a:schemeClr>
                </a:solidFill>
              </a:rPr>
              <a:t>Nature Vs. Nurture</a:t>
            </a:r>
            <a:endParaRPr lang="en-US" sz="5400" dirty="0">
              <a:solidFill>
                <a:schemeClr val="tx1">
                  <a:lumMod val="85000"/>
                  <a:lumOff val="15000"/>
                </a:schemeClr>
              </a:solidFill>
            </a:endParaRPr>
          </a:p>
        </p:txBody>
      </p:sp>
      <p:sp>
        <p:nvSpPr>
          <p:cNvPr id="3" name="Content Placeholder 2"/>
          <p:cNvSpPr>
            <a:spLocks noGrp="1"/>
          </p:cNvSpPr>
          <p:nvPr>
            <p:ph idx="1"/>
          </p:nvPr>
        </p:nvSpPr>
        <p:spPr>
          <a:xfrm>
            <a:off x="0" y="1038261"/>
            <a:ext cx="6841305" cy="5028848"/>
          </a:xfrm>
        </p:spPr>
        <p:txBody>
          <a:bodyPr/>
          <a:lstStyle/>
          <a:p>
            <a:pPr>
              <a:defRPr/>
            </a:pPr>
            <a:r>
              <a:rPr lang="en-US" sz="3600" b="1" dirty="0" smtClean="0">
                <a:solidFill>
                  <a:srgbClr val="FF9900"/>
                </a:solidFill>
              </a:rPr>
              <a:t>“Nature-Nurture” Issue:</a:t>
            </a:r>
          </a:p>
          <a:p>
            <a:pPr marL="571500" lvl="1" indent="-571500">
              <a:buFont typeface="Arial" panose="020B0604020202020204" pitchFamily="34" charset="0"/>
              <a:buChar char="•"/>
              <a:defRPr/>
            </a:pPr>
            <a:r>
              <a:rPr lang="en-US" sz="3600" dirty="0" smtClean="0"/>
              <a:t>Debate of origin of personality traits</a:t>
            </a:r>
          </a:p>
          <a:p>
            <a:pPr marL="571500" lvl="1" indent="-571500">
              <a:buFont typeface="Arial" panose="020B0604020202020204" pitchFamily="34" charset="0"/>
              <a:buChar char="•"/>
              <a:defRPr/>
            </a:pPr>
            <a:r>
              <a:rPr lang="en-US" sz="3600" dirty="0" smtClean="0"/>
              <a:t>“Nature” = Genes</a:t>
            </a:r>
          </a:p>
          <a:p>
            <a:pPr marL="571500" lvl="1" indent="-571500">
              <a:buFont typeface="Arial" panose="020B0604020202020204" pitchFamily="34" charset="0"/>
              <a:buChar char="•"/>
              <a:defRPr/>
            </a:pPr>
            <a:r>
              <a:rPr lang="en-US" sz="3600" dirty="0" smtClean="0"/>
              <a:t>“Nurture” = Experiences</a:t>
            </a:r>
          </a:p>
          <a:p>
            <a:pPr lvl="1">
              <a:defRPr/>
            </a:pPr>
            <a:endParaRPr lang="en-US" dirty="0"/>
          </a:p>
        </p:txBody>
      </p:sp>
      <p:pic>
        <p:nvPicPr>
          <p:cNvPr id="28676" name="Picture 2" descr="http://www.beauty-and-the-bath.com/image-files/twin-boys-short-hairsty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0" y="727880"/>
            <a:ext cx="3175000" cy="392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1275008" y="5177307"/>
            <a:ext cx="7508383" cy="12879"/>
          </a:xfrm>
          <a:prstGeom prst="straightConnector1">
            <a:avLst/>
          </a:prstGeom>
          <a:ln w="127000">
            <a:solidFill>
              <a:srgbClr val="FF0000"/>
            </a:solidFill>
            <a:headEnd type="triangle"/>
            <a:tailEnd type="triangle"/>
          </a:ln>
        </p:spPr>
        <p:style>
          <a:lnRef idx="3">
            <a:schemeClr val="accent3"/>
          </a:lnRef>
          <a:fillRef idx="0">
            <a:schemeClr val="accent3"/>
          </a:fillRef>
          <a:effectRef idx="2">
            <a:schemeClr val="accent3"/>
          </a:effectRef>
          <a:fontRef idx="minor">
            <a:schemeClr val="tx1"/>
          </a:fontRef>
        </p:style>
      </p:cxnSp>
      <p:sp>
        <p:nvSpPr>
          <p:cNvPr id="7" name="TextBox 6"/>
          <p:cNvSpPr txBox="1"/>
          <p:nvPr/>
        </p:nvSpPr>
        <p:spPr>
          <a:xfrm>
            <a:off x="180304" y="4697957"/>
            <a:ext cx="914400"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Nature</a:t>
            </a:r>
            <a:endParaRPr lang="en-US" sz="2400" dirty="0">
              <a:solidFill>
                <a:srgbClr val="FF0000"/>
              </a:solidFill>
              <a:latin typeface="Arial"/>
              <a:ea typeface="Arial"/>
              <a:cs typeface="Arial"/>
              <a:sym typeface="Arial"/>
            </a:endParaRPr>
          </a:p>
        </p:txBody>
      </p:sp>
      <p:sp>
        <p:nvSpPr>
          <p:cNvPr id="11" name="TextBox 10"/>
          <p:cNvSpPr txBox="1"/>
          <p:nvPr/>
        </p:nvSpPr>
        <p:spPr>
          <a:xfrm>
            <a:off x="8899314" y="4720107"/>
            <a:ext cx="1107571"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Nurture</a:t>
            </a:r>
            <a:endParaRPr lang="en-US" sz="2400" dirty="0">
              <a:solidFill>
                <a:srgbClr val="FF0000"/>
              </a:solidFill>
              <a:latin typeface="Arial"/>
              <a:ea typeface="Arial"/>
              <a:cs typeface="Arial"/>
              <a:sym typeface="Arial"/>
            </a:endParaRPr>
          </a:p>
        </p:txBody>
      </p:sp>
      <p:sp>
        <p:nvSpPr>
          <p:cNvPr id="4" name="Rounded Rectangle 3"/>
          <p:cNvSpPr/>
          <p:nvPr/>
        </p:nvSpPr>
        <p:spPr>
          <a:xfrm>
            <a:off x="103031" y="5465666"/>
            <a:ext cx="1422284"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Evolutionary</a:t>
            </a:r>
            <a:endParaRPr lang="en-US" b="1" dirty="0">
              <a:solidFill>
                <a:srgbClr val="FF0000"/>
              </a:solidFill>
            </a:endParaRPr>
          </a:p>
        </p:txBody>
      </p:sp>
      <p:sp>
        <p:nvSpPr>
          <p:cNvPr id="12" name="Rounded Rectangle 11"/>
          <p:cNvSpPr/>
          <p:nvPr/>
        </p:nvSpPr>
        <p:spPr>
          <a:xfrm>
            <a:off x="1514580" y="546283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Biological</a:t>
            </a:r>
            <a:endParaRPr lang="en-US" b="1" dirty="0">
              <a:solidFill>
                <a:srgbClr val="FF0000"/>
              </a:solidFill>
            </a:endParaRPr>
          </a:p>
        </p:txBody>
      </p:sp>
      <p:sp>
        <p:nvSpPr>
          <p:cNvPr id="13" name="Rounded Rectangle 12"/>
          <p:cNvSpPr/>
          <p:nvPr/>
        </p:nvSpPr>
        <p:spPr>
          <a:xfrm>
            <a:off x="2941991"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Psycho-dynamic</a:t>
            </a:r>
            <a:endParaRPr lang="en-US" b="1" dirty="0">
              <a:solidFill>
                <a:srgbClr val="FF0000"/>
              </a:solidFill>
            </a:endParaRPr>
          </a:p>
        </p:txBody>
      </p:sp>
      <p:sp>
        <p:nvSpPr>
          <p:cNvPr id="14" name="Rounded Rectangle 13"/>
          <p:cNvSpPr/>
          <p:nvPr/>
        </p:nvSpPr>
        <p:spPr>
          <a:xfrm>
            <a:off x="4371547"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Cognitive</a:t>
            </a:r>
            <a:endParaRPr lang="en-US" b="1" dirty="0">
              <a:solidFill>
                <a:srgbClr val="FF0000"/>
              </a:solidFill>
            </a:endParaRPr>
          </a:p>
        </p:txBody>
      </p:sp>
      <p:sp>
        <p:nvSpPr>
          <p:cNvPr id="15" name="Rounded Rectangle 14"/>
          <p:cNvSpPr/>
          <p:nvPr/>
        </p:nvSpPr>
        <p:spPr>
          <a:xfrm>
            <a:off x="5793831" y="5467125"/>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6" name="Rounded Rectangle 15"/>
          <p:cNvSpPr/>
          <p:nvPr/>
        </p:nvSpPr>
        <p:spPr>
          <a:xfrm>
            <a:off x="7215635"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7" name="Rounded Rectangle 16"/>
          <p:cNvSpPr/>
          <p:nvPr/>
        </p:nvSpPr>
        <p:spPr>
          <a:xfrm>
            <a:off x="8638989"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Tree>
    <p:extLst>
      <p:ext uri="{BB962C8B-B14F-4D97-AF65-F5344CB8AC3E}">
        <p14:creationId xmlns:p14="http://schemas.microsoft.com/office/powerpoint/2010/main" val="16611138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fade">
                                      <p:cBhvr>
                                        <p:cTn id="12" dur="2000"/>
                                        <p:tgtEl>
                                          <p:spTgt spid="286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177" y="-26256"/>
            <a:ext cx="9144000" cy="1270000"/>
          </a:xfrm>
        </p:spPr>
        <p:txBody>
          <a:bodyPr/>
          <a:lstStyle/>
          <a:p>
            <a:pPr algn="ctr">
              <a:defRPr/>
            </a:pPr>
            <a:r>
              <a:rPr lang="en-US" sz="5400" dirty="0" smtClean="0">
                <a:solidFill>
                  <a:schemeClr val="tx1">
                    <a:lumMod val="85000"/>
                    <a:lumOff val="15000"/>
                  </a:schemeClr>
                </a:solidFill>
              </a:rPr>
              <a:t>Nature Vs. Nurture</a:t>
            </a:r>
            <a:endParaRPr lang="en-US" sz="5400" dirty="0">
              <a:solidFill>
                <a:schemeClr val="tx1">
                  <a:lumMod val="85000"/>
                  <a:lumOff val="15000"/>
                </a:schemeClr>
              </a:solidFill>
            </a:endParaRPr>
          </a:p>
        </p:txBody>
      </p:sp>
      <p:sp>
        <p:nvSpPr>
          <p:cNvPr id="3" name="Content Placeholder 2"/>
          <p:cNvSpPr>
            <a:spLocks noGrp="1"/>
          </p:cNvSpPr>
          <p:nvPr>
            <p:ph idx="1"/>
          </p:nvPr>
        </p:nvSpPr>
        <p:spPr>
          <a:xfrm>
            <a:off x="0" y="1038261"/>
            <a:ext cx="6841305" cy="5028848"/>
          </a:xfrm>
        </p:spPr>
        <p:txBody>
          <a:bodyPr/>
          <a:lstStyle/>
          <a:p>
            <a:pPr>
              <a:defRPr/>
            </a:pPr>
            <a:r>
              <a:rPr lang="en-US" sz="3600" b="1" dirty="0" smtClean="0">
                <a:solidFill>
                  <a:srgbClr val="FF9900"/>
                </a:solidFill>
              </a:rPr>
              <a:t>“Nature-Nurture” Issue:</a:t>
            </a:r>
          </a:p>
          <a:p>
            <a:pPr marL="571500" lvl="1" indent="-571500">
              <a:buFont typeface="Arial" panose="020B0604020202020204" pitchFamily="34" charset="0"/>
              <a:buChar char="•"/>
              <a:defRPr/>
            </a:pPr>
            <a:r>
              <a:rPr lang="en-US" sz="3600" dirty="0" smtClean="0"/>
              <a:t>Debate of origin of personality traits</a:t>
            </a:r>
          </a:p>
          <a:p>
            <a:pPr marL="571500" lvl="1" indent="-571500">
              <a:buFont typeface="Arial" panose="020B0604020202020204" pitchFamily="34" charset="0"/>
              <a:buChar char="•"/>
              <a:defRPr/>
            </a:pPr>
            <a:r>
              <a:rPr lang="en-US" sz="3600" dirty="0" smtClean="0"/>
              <a:t>“Nature” = Genes</a:t>
            </a:r>
          </a:p>
          <a:p>
            <a:pPr marL="571500" lvl="1" indent="-571500">
              <a:buFont typeface="Arial" panose="020B0604020202020204" pitchFamily="34" charset="0"/>
              <a:buChar char="•"/>
              <a:defRPr/>
            </a:pPr>
            <a:r>
              <a:rPr lang="en-US" sz="3600" dirty="0" smtClean="0"/>
              <a:t>“Nurture” = Experiences</a:t>
            </a:r>
          </a:p>
          <a:p>
            <a:pPr lvl="1">
              <a:defRPr/>
            </a:pPr>
            <a:endParaRPr lang="en-US" dirty="0"/>
          </a:p>
        </p:txBody>
      </p:sp>
      <p:pic>
        <p:nvPicPr>
          <p:cNvPr id="28676" name="Picture 2" descr="http://www.beauty-and-the-bath.com/image-files/twin-boys-short-hairsty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0" y="727880"/>
            <a:ext cx="3175000" cy="392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1275008" y="5177307"/>
            <a:ext cx="7508383" cy="12879"/>
          </a:xfrm>
          <a:prstGeom prst="straightConnector1">
            <a:avLst/>
          </a:prstGeom>
          <a:ln w="127000">
            <a:solidFill>
              <a:srgbClr val="FF0000"/>
            </a:solidFill>
            <a:headEnd type="triangle"/>
            <a:tailEnd type="triangle"/>
          </a:ln>
        </p:spPr>
        <p:style>
          <a:lnRef idx="3">
            <a:schemeClr val="accent3"/>
          </a:lnRef>
          <a:fillRef idx="0">
            <a:schemeClr val="accent3"/>
          </a:fillRef>
          <a:effectRef idx="2">
            <a:schemeClr val="accent3"/>
          </a:effectRef>
          <a:fontRef idx="minor">
            <a:schemeClr val="tx1"/>
          </a:fontRef>
        </p:style>
      </p:cxnSp>
      <p:sp>
        <p:nvSpPr>
          <p:cNvPr id="7" name="TextBox 6"/>
          <p:cNvSpPr txBox="1"/>
          <p:nvPr/>
        </p:nvSpPr>
        <p:spPr>
          <a:xfrm>
            <a:off x="180304" y="4697957"/>
            <a:ext cx="914400"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Nature</a:t>
            </a:r>
            <a:endParaRPr lang="en-US" sz="2400" dirty="0">
              <a:solidFill>
                <a:srgbClr val="FF0000"/>
              </a:solidFill>
              <a:latin typeface="Arial"/>
              <a:ea typeface="Arial"/>
              <a:cs typeface="Arial"/>
              <a:sym typeface="Arial"/>
            </a:endParaRPr>
          </a:p>
        </p:txBody>
      </p:sp>
      <p:sp>
        <p:nvSpPr>
          <p:cNvPr id="11" name="TextBox 10"/>
          <p:cNvSpPr txBox="1"/>
          <p:nvPr/>
        </p:nvSpPr>
        <p:spPr>
          <a:xfrm>
            <a:off x="8899314" y="4720107"/>
            <a:ext cx="1107571"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Nurture</a:t>
            </a:r>
            <a:endParaRPr lang="en-US" sz="2400" dirty="0">
              <a:solidFill>
                <a:srgbClr val="FF0000"/>
              </a:solidFill>
              <a:latin typeface="Arial"/>
              <a:ea typeface="Arial"/>
              <a:cs typeface="Arial"/>
              <a:sym typeface="Arial"/>
            </a:endParaRPr>
          </a:p>
        </p:txBody>
      </p:sp>
      <p:sp>
        <p:nvSpPr>
          <p:cNvPr id="4" name="Rounded Rectangle 3"/>
          <p:cNvSpPr/>
          <p:nvPr/>
        </p:nvSpPr>
        <p:spPr>
          <a:xfrm>
            <a:off x="103031" y="5465666"/>
            <a:ext cx="1422284"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Evolutionary</a:t>
            </a:r>
            <a:endParaRPr lang="en-US" b="1" dirty="0">
              <a:solidFill>
                <a:srgbClr val="FF0000"/>
              </a:solidFill>
            </a:endParaRPr>
          </a:p>
        </p:txBody>
      </p:sp>
      <p:sp>
        <p:nvSpPr>
          <p:cNvPr id="12" name="Rounded Rectangle 11"/>
          <p:cNvSpPr/>
          <p:nvPr/>
        </p:nvSpPr>
        <p:spPr>
          <a:xfrm>
            <a:off x="1514580" y="546283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Biological</a:t>
            </a:r>
            <a:endParaRPr lang="en-US" b="1" dirty="0">
              <a:solidFill>
                <a:srgbClr val="FF0000"/>
              </a:solidFill>
            </a:endParaRPr>
          </a:p>
        </p:txBody>
      </p:sp>
      <p:sp>
        <p:nvSpPr>
          <p:cNvPr id="13" name="Rounded Rectangle 12"/>
          <p:cNvSpPr/>
          <p:nvPr/>
        </p:nvSpPr>
        <p:spPr>
          <a:xfrm>
            <a:off x="2941991"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Psycho-dynamic</a:t>
            </a:r>
            <a:endParaRPr lang="en-US" b="1" dirty="0">
              <a:solidFill>
                <a:srgbClr val="FF0000"/>
              </a:solidFill>
            </a:endParaRPr>
          </a:p>
        </p:txBody>
      </p:sp>
      <p:sp>
        <p:nvSpPr>
          <p:cNvPr id="14" name="Rounded Rectangle 13"/>
          <p:cNvSpPr/>
          <p:nvPr/>
        </p:nvSpPr>
        <p:spPr>
          <a:xfrm>
            <a:off x="4371547"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Cognitive</a:t>
            </a:r>
            <a:endParaRPr lang="en-US" b="1" dirty="0">
              <a:solidFill>
                <a:srgbClr val="FF0000"/>
              </a:solidFill>
            </a:endParaRPr>
          </a:p>
        </p:txBody>
      </p:sp>
      <p:sp>
        <p:nvSpPr>
          <p:cNvPr id="15" name="Rounded Rectangle 14"/>
          <p:cNvSpPr/>
          <p:nvPr/>
        </p:nvSpPr>
        <p:spPr>
          <a:xfrm>
            <a:off x="5793831" y="5467125"/>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Humanistic</a:t>
            </a:r>
            <a:endParaRPr lang="en-US" b="1" dirty="0">
              <a:solidFill>
                <a:srgbClr val="FF0000"/>
              </a:solidFill>
            </a:endParaRPr>
          </a:p>
        </p:txBody>
      </p:sp>
      <p:sp>
        <p:nvSpPr>
          <p:cNvPr id="16" name="Rounded Rectangle 15"/>
          <p:cNvSpPr/>
          <p:nvPr/>
        </p:nvSpPr>
        <p:spPr>
          <a:xfrm>
            <a:off x="7215635"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
        <p:nvSpPr>
          <p:cNvPr id="17" name="Rounded Rectangle 16"/>
          <p:cNvSpPr/>
          <p:nvPr/>
        </p:nvSpPr>
        <p:spPr>
          <a:xfrm>
            <a:off x="8638989"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Tree>
    <p:extLst>
      <p:ext uri="{BB962C8B-B14F-4D97-AF65-F5344CB8AC3E}">
        <p14:creationId xmlns:p14="http://schemas.microsoft.com/office/powerpoint/2010/main" val="21569674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fade">
                                      <p:cBhvr>
                                        <p:cTn id="12" dur="2000"/>
                                        <p:tgtEl>
                                          <p:spTgt spid="286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177" y="-26256"/>
            <a:ext cx="9144000" cy="1270000"/>
          </a:xfrm>
        </p:spPr>
        <p:txBody>
          <a:bodyPr/>
          <a:lstStyle/>
          <a:p>
            <a:pPr algn="ctr">
              <a:defRPr/>
            </a:pPr>
            <a:r>
              <a:rPr lang="en-US" sz="5400" dirty="0" smtClean="0">
                <a:solidFill>
                  <a:schemeClr val="tx1">
                    <a:lumMod val="85000"/>
                    <a:lumOff val="15000"/>
                  </a:schemeClr>
                </a:solidFill>
              </a:rPr>
              <a:t>Nature Vs. Nurture</a:t>
            </a:r>
            <a:endParaRPr lang="en-US" sz="5400" dirty="0">
              <a:solidFill>
                <a:schemeClr val="tx1">
                  <a:lumMod val="85000"/>
                  <a:lumOff val="15000"/>
                </a:schemeClr>
              </a:solidFill>
            </a:endParaRPr>
          </a:p>
        </p:txBody>
      </p:sp>
      <p:sp>
        <p:nvSpPr>
          <p:cNvPr id="3" name="Content Placeholder 2"/>
          <p:cNvSpPr>
            <a:spLocks noGrp="1"/>
          </p:cNvSpPr>
          <p:nvPr>
            <p:ph idx="1"/>
          </p:nvPr>
        </p:nvSpPr>
        <p:spPr>
          <a:xfrm>
            <a:off x="0" y="1038261"/>
            <a:ext cx="6841305" cy="5028848"/>
          </a:xfrm>
        </p:spPr>
        <p:txBody>
          <a:bodyPr/>
          <a:lstStyle/>
          <a:p>
            <a:pPr>
              <a:defRPr/>
            </a:pPr>
            <a:r>
              <a:rPr lang="en-US" sz="3600" b="1" dirty="0" smtClean="0">
                <a:solidFill>
                  <a:srgbClr val="FF9900"/>
                </a:solidFill>
              </a:rPr>
              <a:t>“Nature-Nurture” Issue:</a:t>
            </a:r>
          </a:p>
          <a:p>
            <a:pPr marL="571500" lvl="1" indent="-571500">
              <a:buFont typeface="Arial" panose="020B0604020202020204" pitchFamily="34" charset="0"/>
              <a:buChar char="•"/>
              <a:defRPr/>
            </a:pPr>
            <a:r>
              <a:rPr lang="en-US" sz="3600" dirty="0" smtClean="0"/>
              <a:t>Debate of origin of personality traits</a:t>
            </a:r>
          </a:p>
          <a:p>
            <a:pPr marL="571500" lvl="1" indent="-571500">
              <a:buFont typeface="Arial" panose="020B0604020202020204" pitchFamily="34" charset="0"/>
              <a:buChar char="•"/>
              <a:defRPr/>
            </a:pPr>
            <a:r>
              <a:rPr lang="en-US" sz="3600" dirty="0" smtClean="0"/>
              <a:t>“Nature” = Genes</a:t>
            </a:r>
          </a:p>
          <a:p>
            <a:pPr marL="571500" lvl="1" indent="-571500">
              <a:buFont typeface="Arial" panose="020B0604020202020204" pitchFamily="34" charset="0"/>
              <a:buChar char="•"/>
              <a:defRPr/>
            </a:pPr>
            <a:r>
              <a:rPr lang="en-US" sz="3600" dirty="0" smtClean="0"/>
              <a:t>“Nurture” = Experiences</a:t>
            </a:r>
          </a:p>
          <a:p>
            <a:pPr lvl="1">
              <a:defRPr/>
            </a:pPr>
            <a:endParaRPr lang="en-US" dirty="0"/>
          </a:p>
        </p:txBody>
      </p:sp>
      <p:pic>
        <p:nvPicPr>
          <p:cNvPr id="28676" name="Picture 2" descr="http://www.beauty-and-the-bath.com/image-files/twin-boys-short-hairsty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0" y="727880"/>
            <a:ext cx="3175000" cy="392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1275008" y="5177307"/>
            <a:ext cx="7508383" cy="12879"/>
          </a:xfrm>
          <a:prstGeom prst="straightConnector1">
            <a:avLst/>
          </a:prstGeom>
          <a:ln w="127000">
            <a:solidFill>
              <a:srgbClr val="FF0000"/>
            </a:solidFill>
            <a:headEnd type="triangle"/>
            <a:tailEnd type="triangle"/>
          </a:ln>
        </p:spPr>
        <p:style>
          <a:lnRef idx="3">
            <a:schemeClr val="accent3"/>
          </a:lnRef>
          <a:fillRef idx="0">
            <a:schemeClr val="accent3"/>
          </a:fillRef>
          <a:effectRef idx="2">
            <a:schemeClr val="accent3"/>
          </a:effectRef>
          <a:fontRef idx="minor">
            <a:schemeClr val="tx1"/>
          </a:fontRef>
        </p:style>
      </p:cxnSp>
      <p:sp>
        <p:nvSpPr>
          <p:cNvPr id="7" name="TextBox 6"/>
          <p:cNvSpPr txBox="1"/>
          <p:nvPr/>
        </p:nvSpPr>
        <p:spPr>
          <a:xfrm>
            <a:off x="180304" y="4697957"/>
            <a:ext cx="914400"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Nature</a:t>
            </a:r>
            <a:endParaRPr lang="en-US" sz="2400" dirty="0">
              <a:solidFill>
                <a:srgbClr val="FF0000"/>
              </a:solidFill>
              <a:latin typeface="Arial"/>
              <a:ea typeface="Arial"/>
              <a:cs typeface="Arial"/>
              <a:sym typeface="Arial"/>
            </a:endParaRPr>
          </a:p>
        </p:txBody>
      </p:sp>
      <p:sp>
        <p:nvSpPr>
          <p:cNvPr id="11" name="TextBox 10"/>
          <p:cNvSpPr txBox="1"/>
          <p:nvPr/>
        </p:nvSpPr>
        <p:spPr>
          <a:xfrm>
            <a:off x="8899314" y="4720107"/>
            <a:ext cx="1107571"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Nurture</a:t>
            </a:r>
            <a:endParaRPr lang="en-US" sz="2400" dirty="0">
              <a:solidFill>
                <a:srgbClr val="FF0000"/>
              </a:solidFill>
              <a:latin typeface="Arial"/>
              <a:ea typeface="Arial"/>
              <a:cs typeface="Arial"/>
              <a:sym typeface="Arial"/>
            </a:endParaRPr>
          </a:p>
        </p:txBody>
      </p:sp>
      <p:sp>
        <p:nvSpPr>
          <p:cNvPr id="4" name="Rounded Rectangle 3"/>
          <p:cNvSpPr/>
          <p:nvPr/>
        </p:nvSpPr>
        <p:spPr>
          <a:xfrm>
            <a:off x="103031" y="5465666"/>
            <a:ext cx="1422284"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Evolutionary</a:t>
            </a:r>
            <a:endParaRPr lang="en-US" b="1" dirty="0">
              <a:solidFill>
                <a:srgbClr val="FF0000"/>
              </a:solidFill>
            </a:endParaRPr>
          </a:p>
        </p:txBody>
      </p:sp>
      <p:sp>
        <p:nvSpPr>
          <p:cNvPr id="12" name="Rounded Rectangle 11"/>
          <p:cNvSpPr/>
          <p:nvPr/>
        </p:nvSpPr>
        <p:spPr>
          <a:xfrm>
            <a:off x="1514580" y="546283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Biological</a:t>
            </a:r>
            <a:endParaRPr lang="en-US" b="1" dirty="0">
              <a:solidFill>
                <a:srgbClr val="FF0000"/>
              </a:solidFill>
            </a:endParaRPr>
          </a:p>
        </p:txBody>
      </p:sp>
      <p:sp>
        <p:nvSpPr>
          <p:cNvPr id="13" name="Rounded Rectangle 12"/>
          <p:cNvSpPr/>
          <p:nvPr/>
        </p:nvSpPr>
        <p:spPr>
          <a:xfrm>
            <a:off x="2941991"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Psycho-dynamic</a:t>
            </a:r>
            <a:endParaRPr lang="en-US" b="1" dirty="0">
              <a:solidFill>
                <a:srgbClr val="FF0000"/>
              </a:solidFill>
            </a:endParaRPr>
          </a:p>
        </p:txBody>
      </p:sp>
      <p:sp>
        <p:nvSpPr>
          <p:cNvPr id="14" name="Rounded Rectangle 13"/>
          <p:cNvSpPr/>
          <p:nvPr/>
        </p:nvSpPr>
        <p:spPr>
          <a:xfrm>
            <a:off x="4371547"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Cognitive</a:t>
            </a:r>
            <a:endParaRPr lang="en-US" b="1" dirty="0">
              <a:solidFill>
                <a:srgbClr val="FF0000"/>
              </a:solidFill>
            </a:endParaRPr>
          </a:p>
        </p:txBody>
      </p:sp>
      <p:sp>
        <p:nvSpPr>
          <p:cNvPr id="15" name="Rounded Rectangle 14"/>
          <p:cNvSpPr/>
          <p:nvPr/>
        </p:nvSpPr>
        <p:spPr>
          <a:xfrm>
            <a:off x="5793831" y="5467125"/>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Humanistic</a:t>
            </a:r>
            <a:endParaRPr lang="en-US" b="1" dirty="0">
              <a:solidFill>
                <a:srgbClr val="FF0000"/>
              </a:solidFill>
            </a:endParaRPr>
          </a:p>
        </p:txBody>
      </p:sp>
      <p:sp>
        <p:nvSpPr>
          <p:cNvPr id="16" name="Rounded Rectangle 15"/>
          <p:cNvSpPr/>
          <p:nvPr/>
        </p:nvSpPr>
        <p:spPr>
          <a:xfrm>
            <a:off x="7215635"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Behavioral</a:t>
            </a:r>
            <a:endParaRPr lang="en-US" b="1" dirty="0">
              <a:solidFill>
                <a:srgbClr val="FF0000"/>
              </a:solidFill>
            </a:endParaRPr>
          </a:p>
        </p:txBody>
      </p:sp>
      <p:sp>
        <p:nvSpPr>
          <p:cNvPr id="17" name="Rounded Rectangle 16"/>
          <p:cNvSpPr/>
          <p:nvPr/>
        </p:nvSpPr>
        <p:spPr>
          <a:xfrm>
            <a:off x="8638989"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en-US" b="1" dirty="0">
              <a:solidFill>
                <a:srgbClr val="FF0000"/>
              </a:solidFill>
            </a:endParaRPr>
          </a:p>
        </p:txBody>
      </p:sp>
    </p:spTree>
    <p:extLst>
      <p:ext uri="{BB962C8B-B14F-4D97-AF65-F5344CB8AC3E}">
        <p14:creationId xmlns:p14="http://schemas.microsoft.com/office/powerpoint/2010/main" val="4951163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fade">
                                      <p:cBhvr>
                                        <p:cTn id="12" dur="2000"/>
                                        <p:tgtEl>
                                          <p:spTgt spid="286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7177" y="-26256"/>
            <a:ext cx="9144000" cy="1270000"/>
          </a:xfrm>
        </p:spPr>
        <p:txBody>
          <a:bodyPr/>
          <a:lstStyle/>
          <a:p>
            <a:pPr algn="ctr">
              <a:defRPr/>
            </a:pPr>
            <a:r>
              <a:rPr lang="en-US" sz="5400" dirty="0" smtClean="0">
                <a:solidFill>
                  <a:schemeClr val="tx1">
                    <a:lumMod val="85000"/>
                    <a:lumOff val="15000"/>
                  </a:schemeClr>
                </a:solidFill>
              </a:rPr>
              <a:t>Nature Vs. Nurture</a:t>
            </a:r>
            <a:endParaRPr lang="en-US" sz="5400" dirty="0">
              <a:solidFill>
                <a:schemeClr val="tx1">
                  <a:lumMod val="85000"/>
                  <a:lumOff val="15000"/>
                </a:schemeClr>
              </a:solidFill>
            </a:endParaRPr>
          </a:p>
        </p:txBody>
      </p:sp>
      <p:sp>
        <p:nvSpPr>
          <p:cNvPr id="3" name="Content Placeholder 2"/>
          <p:cNvSpPr>
            <a:spLocks noGrp="1"/>
          </p:cNvSpPr>
          <p:nvPr>
            <p:ph idx="1"/>
          </p:nvPr>
        </p:nvSpPr>
        <p:spPr>
          <a:xfrm>
            <a:off x="0" y="1038261"/>
            <a:ext cx="6841305" cy="5028848"/>
          </a:xfrm>
        </p:spPr>
        <p:txBody>
          <a:bodyPr/>
          <a:lstStyle/>
          <a:p>
            <a:pPr>
              <a:defRPr/>
            </a:pPr>
            <a:r>
              <a:rPr lang="en-US" sz="3600" b="1" dirty="0" smtClean="0">
                <a:solidFill>
                  <a:srgbClr val="FF9900"/>
                </a:solidFill>
              </a:rPr>
              <a:t>“Nature-Nurture” Issue:</a:t>
            </a:r>
          </a:p>
          <a:p>
            <a:pPr marL="571500" lvl="1" indent="-571500">
              <a:buFont typeface="Arial" panose="020B0604020202020204" pitchFamily="34" charset="0"/>
              <a:buChar char="•"/>
              <a:defRPr/>
            </a:pPr>
            <a:r>
              <a:rPr lang="en-US" sz="3600" dirty="0" smtClean="0"/>
              <a:t>Debate of origin of personality traits</a:t>
            </a:r>
          </a:p>
          <a:p>
            <a:pPr marL="571500" lvl="1" indent="-571500">
              <a:buFont typeface="Arial" panose="020B0604020202020204" pitchFamily="34" charset="0"/>
              <a:buChar char="•"/>
              <a:defRPr/>
            </a:pPr>
            <a:r>
              <a:rPr lang="en-US" sz="3600" dirty="0" smtClean="0"/>
              <a:t>“Nature” = Genes</a:t>
            </a:r>
          </a:p>
          <a:p>
            <a:pPr marL="571500" lvl="1" indent="-571500">
              <a:buFont typeface="Arial" panose="020B0604020202020204" pitchFamily="34" charset="0"/>
              <a:buChar char="•"/>
              <a:defRPr/>
            </a:pPr>
            <a:r>
              <a:rPr lang="en-US" sz="3600" dirty="0" smtClean="0"/>
              <a:t>“Nurture” = Experiences</a:t>
            </a:r>
          </a:p>
          <a:p>
            <a:pPr lvl="1">
              <a:defRPr/>
            </a:pPr>
            <a:endParaRPr lang="en-US" dirty="0"/>
          </a:p>
        </p:txBody>
      </p:sp>
      <p:pic>
        <p:nvPicPr>
          <p:cNvPr id="28676" name="Picture 2" descr="http://www.beauty-and-the-bath.com/image-files/twin-boys-short-hairstyl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5000" y="727880"/>
            <a:ext cx="3175000" cy="3926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1275008" y="5177307"/>
            <a:ext cx="7508383" cy="12879"/>
          </a:xfrm>
          <a:prstGeom prst="straightConnector1">
            <a:avLst/>
          </a:prstGeom>
          <a:ln w="127000">
            <a:solidFill>
              <a:srgbClr val="FF0000"/>
            </a:solidFill>
            <a:headEnd type="triangle"/>
            <a:tailEnd type="triangle"/>
          </a:ln>
        </p:spPr>
        <p:style>
          <a:lnRef idx="3">
            <a:schemeClr val="accent3"/>
          </a:lnRef>
          <a:fillRef idx="0">
            <a:schemeClr val="accent3"/>
          </a:fillRef>
          <a:effectRef idx="2">
            <a:schemeClr val="accent3"/>
          </a:effectRef>
          <a:fontRef idx="minor">
            <a:schemeClr val="tx1"/>
          </a:fontRef>
        </p:style>
      </p:cxnSp>
      <p:sp>
        <p:nvSpPr>
          <p:cNvPr id="7" name="TextBox 6"/>
          <p:cNvSpPr txBox="1"/>
          <p:nvPr/>
        </p:nvSpPr>
        <p:spPr>
          <a:xfrm>
            <a:off x="180304" y="4697957"/>
            <a:ext cx="914400"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Nature</a:t>
            </a:r>
            <a:endParaRPr lang="en-US" sz="2400" dirty="0">
              <a:solidFill>
                <a:srgbClr val="FF0000"/>
              </a:solidFill>
              <a:latin typeface="Arial"/>
              <a:ea typeface="Arial"/>
              <a:cs typeface="Arial"/>
              <a:sym typeface="Arial"/>
            </a:endParaRPr>
          </a:p>
        </p:txBody>
      </p:sp>
      <p:sp>
        <p:nvSpPr>
          <p:cNvPr id="11" name="TextBox 10"/>
          <p:cNvSpPr txBox="1"/>
          <p:nvPr/>
        </p:nvSpPr>
        <p:spPr>
          <a:xfrm>
            <a:off x="8899314" y="4720107"/>
            <a:ext cx="1107571" cy="914400"/>
          </a:xfrm>
          <a:prstGeom prst="rect">
            <a:avLst/>
          </a:prstGeom>
          <a:noFill/>
          <a:ln>
            <a:noFill/>
          </a:ln>
        </p:spPr>
        <p:txBody>
          <a:bodyPr wrap="none" lIns="38100" tIns="38100" rIns="38100" bIns="38100" rtlCol="0" anchor="ctr" anchorCtr="0">
            <a:noAutofit/>
          </a:bodyPr>
          <a:lstStyle/>
          <a:p>
            <a:pPr marL="0" marR="0" indent="0" algn="ctr">
              <a:lnSpc>
                <a:spcPct val="120138"/>
              </a:lnSpc>
              <a:spcBef>
                <a:spcPts val="0"/>
              </a:spcBef>
              <a:spcAft>
                <a:spcPts val="0"/>
              </a:spcAft>
              <a:buNone/>
            </a:pPr>
            <a:r>
              <a:rPr lang="en-US" sz="2400" dirty="0" smtClean="0">
                <a:solidFill>
                  <a:srgbClr val="FF0000"/>
                </a:solidFill>
                <a:latin typeface="Arial"/>
                <a:ea typeface="Arial"/>
                <a:cs typeface="Arial"/>
                <a:sym typeface="Arial"/>
              </a:rPr>
              <a:t>Nurture</a:t>
            </a:r>
            <a:endParaRPr lang="en-US" sz="2400" dirty="0">
              <a:solidFill>
                <a:srgbClr val="FF0000"/>
              </a:solidFill>
              <a:latin typeface="Arial"/>
              <a:ea typeface="Arial"/>
              <a:cs typeface="Arial"/>
              <a:sym typeface="Arial"/>
            </a:endParaRPr>
          </a:p>
        </p:txBody>
      </p:sp>
      <p:sp>
        <p:nvSpPr>
          <p:cNvPr id="4" name="Rounded Rectangle 3"/>
          <p:cNvSpPr/>
          <p:nvPr/>
        </p:nvSpPr>
        <p:spPr>
          <a:xfrm>
            <a:off x="103031" y="5465666"/>
            <a:ext cx="1422284"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Evolutionary</a:t>
            </a:r>
            <a:endParaRPr lang="en-US" b="1" dirty="0">
              <a:solidFill>
                <a:srgbClr val="FF0000"/>
              </a:solidFill>
            </a:endParaRPr>
          </a:p>
        </p:txBody>
      </p:sp>
      <p:sp>
        <p:nvSpPr>
          <p:cNvPr id="12" name="Rounded Rectangle 11"/>
          <p:cNvSpPr/>
          <p:nvPr/>
        </p:nvSpPr>
        <p:spPr>
          <a:xfrm>
            <a:off x="1514580" y="546283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Biological</a:t>
            </a:r>
            <a:endParaRPr lang="en-US" b="1" dirty="0">
              <a:solidFill>
                <a:srgbClr val="FF0000"/>
              </a:solidFill>
            </a:endParaRPr>
          </a:p>
        </p:txBody>
      </p:sp>
      <p:sp>
        <p:nvSpPr>
          <p:cNvPr id="13" name="Rounded Rectangle 12"/>
          <p:cNvSpPr/>
          <p:nvPr/>
        </p:nvSpPr>
        <p:spPr>
          <a:xfrm>
            <a:off x="2941991"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Psycho-dynamic</a:t>
            </a:r>
            <a:endParaRPr lang="en-US" b="1" dirty="0">
              <a:solidFill>
                <a:srgbClr val="FF0000"/>
              </a:solidFill>
            </a:endParaRPr>
          </a:p>
        </p:txBody>
      </p:sp>
      <p:sp>
        <p:nvSpPr>
          <p:cNvPr id="14" name="Rounded Rectangle 13"/>
          <p:cNvSpPr/>
          <p:nvPr/>
        </p:nvSpPr>
        <p:spPr>
          <a:xfrm>
            <a:off x="4371547" y="5460686"/>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Cognitive</a:t>
            </a:r>
            <a:endParaRPr lang="en-US" b="1" dirty="0">
              <a:solidFill>
                <a:srgbClr val="FF0000"/>
              </a:solidFill>
            </a:endParaRPr>
          </a:p>
        </p:txBody>
      </p:sp>
      <p:sp>
        <p:nvSpPr>
          <p:cNvPr id="15" name="Rounded Rectangle 14"/>
          <p:cNvSpPr/>
          <p:nvPr/>
        </p:nvSpPr>
        <p:spPr>
          <a:xfrm>
            <a:off x="5793831" y="5467125"/>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Humanistic</a:t>
            </a:r>
            <a:endParaRPr lang="en-US" b="1" dirty="0">
              <a:solidFill>
                <a:srgbClr val="FF0000"/>
              </a:solidFill>
            </a:endParaRPr>
          </a:p>
        </p:txBody>
      </p:sp>
      <p:sp>
        <p:nvSpPr>
          <p:cNvPr id="16" name="Rounded Rectangle 15"/>
          <p:cNvSpPr/>
          <p:nvPr/>
        </p:nvSpPr>
        <p:spPr>
          <a:xfrm>
            <a:off x="7215635"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Behavioral</a:t>
            </a:r>
            <a:endParaRPr lang="en-US" b="1" dirty="0">
              <a:solidFill>
                <a:srgbClr val="FF0000"/>
              </a:solidFill>
            </a:endParaRPr>
          </a:p>
        </p:txBody>
      </p:sp>
      <p:sp>
        <p:nvSpPr>
          <p:cNvPr id="17" name="Rounded Rectangle 16"/>
          <p:cNvSpPr/>
          <p:nvPr/>
        </p:nvSpPr>
        <p:spPr>
          <a:xfrm>
            <a:off x="8638989" y="5473564"/>
            <a:ext cx="1424429" cy="7738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b="1" dirty="0" smtClean="0">
                <a:solidFill>
                  <a:srgbClr val="FF0000"/>
                </a:solidFill>
              </a:rPr>
              <a:t>Socio-cultural</a:t>
            </a:r>
            <a:endParaRPr lang="en-US" b="1" dirty="0">
              <a:solidFill>
                <a:srgbClr val="FF0000"/>
              </a:solidFill>
            </a:endParaRPr>
          </a:p>
        </p:txBody>
      </p:sp>
    </p:spTree>
    <p:extLst>
      <p:ext uri="{BB962C8B-B14F-4D97-AF65-F5344CB8AC3E}">
        <p14:creationId xmlns:p14="http://schemas.microsoft.com/office/powerpoint/2010/main" val="24210351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8676"/>
                                        </p:tgtEl>
                                        <p:attrNameLst>
                                          <p:attrName>style.visibility</p:attrName>
                                        </p:attrNameLst>
                                      </p:cBhvr>
                                      <p:to>
                                        <p:strVal val="visible"/>
                                      </p:to>
                                    </p:set>
                                    <p:animEffect transition="in" filter="fade">
                                      <p:cBhvr>
                                        <p:cTn id="12" dur="2000"/>
                                        <p:tgtEl>
                                          <p:spTgt spid="286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2000"/>
                                        <p:tgtEl>
                                          <p:spTgt spid="3">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en-US" sz="5400" dirty="0" smtClean="0">
                <a:solidFill>
                  <a:schemeClr val="tx1">
                    <a:lumMod val="85000"/>
                    <a:lumOff val="15000"/>
                  </a:schemeClr>
                </a:solidFill>
              </a:rPr>
              <a:t>Nature Vs. Nurture</a:t>
            </a:r>
            <a:endParaRPr lang="en-US" sz="5400" dirty="0">
              <a:solidFill>
                <a:schemeClr val="tx1">
                  <a:lumMod val="85000"/>
                  <a:lumOff val="15000"/>
                </a:schemeClr>
              </a:solidFill>
            </a:endParaRPr>
          </a:p>
        </p:txBody>
      </p:sp>
      <p:sp>
        <p:nvSpPr>
          <p:cNvPr id="3" name="Content Placeholder 2"/>
          <p:cNvSpPr>
            <a:spLocks noGrp="1"/>
          </p:cNvSpPr>
          <p:nvPr>
            <p:ph idx="1"/>
          </p:nvPr>
        </p:nvSpPr>
        <p:spPr>
          <a:xfrm>
            <a:off x="0" y="1340118"/>
            <a:ext cx="10160000" cy="5842000"/>
          </a:xfrm>
        </p:spPr>
        <p:txBody>
          <a:bodyPr/>
          <a:lstStyle/>
          <a:p>
            <a:pPr marL="457200" indent="-457200">
              <a:buFont typeface="Arial" panose="020B0604020202020204" pitchFamily="34" charset="0"/>
              <a:buChar char="•"/>
              <a:defRPr/>
            </a:pPr>
            <a:r>
              <a:rPr lang="en-US" sz="2600" dirty="0"/>
              <a:t>Psychologists often </a:t>
            </a:r>
            <a:r>
              <a:rPr lang="en-US" sz="2600" i="1" dirty="0"/>
              <a:t>debate</a:t>
            </a:r>
            <a:r>
              <a:rPr lang="en-US" sz="2600" dirty="0"/>
              <a:t> the </a:t>
            </a:r>
            <a:r>
              <a:rPr lang="en-US" sz="2600" b="1" dirty="0">
                <a:solidFill>
                  <a:srgbClr val="FF9900"/>
                </a:solidFill>
              </a:rPr>
              <a:t>“Nature-Nurture” </a:t>
            </a:r>
            <a:r>
              <a:rPr lang="en-US" sz="2600" dirty="0"/>
              <a:t>issue with these types of </a:t>
            </a:r>
            <a:r>
              <a:rPr lang="en-US" sz="2600" i="1" dirty="0"/>
              <a:t>questions</a:t>
            </a:r>
            <a:r>
              <a:rPr lang="en-US" sz="2600" dirty="0"/>
              <a:t>:</a:t>
            </a:r>
          </a:p>
          <a:p>
            <a:pPr marL="457200" lvl="1" indent="-457200">
              <a:buFont typeface="Arial" panose="020B0604020202020204" pitchFamily="34" charset="0"/>
              <a:buChar char="•"/>
              <a:defRPr/>
            </a:pPr>
            <a:r>
              <a:rPr lang="en-US" sz="2600" dirty="0"/>
              <a:t>How are we </a:t>
            </a:r>
            <a:r>
              <a:rPr lang="en-US" sz="2600" b="1" dirty="0"/>
              <a:t>humans</a:t>
            </a:r>
            <a:r>
              <a:rPr lang="en-US" sz="2600" dirty="0"/>
              <a:t> </a:t>
            </a:r>
            <a:r>
              <a:rPr lang="en-US" sz="2600" i="1" dirty="0"/>
              <a:t>alike</a:t>
            </a:r>
            <a:r>
              <a:rPr lang="en-US" sz="2600" dirty="0"/>
              <a:t> (because of our common biology and evolutionary history) and </a:t>
            </a:r>
            <a:r>
              <a:rPr lang="en-US" sz="2600" i="1" dirty="0"/>
              <a:t>diverse</a:t>
            </a:r>
            <a:r>
              <a:rPr lang="en-US" sz="2600" dirty="0"/>
              <a:t> (because of our differing environments)?</a:t>
            </a:r>
          </a:p>
          <a:p>
            <a:pPr marL="457200" lvl="1" indent="-457200">
              <a:buFont typeface="Arial" panose="020B0604020202020204" pitchFamily="34" charset="0"/>
              <a:buChar char="•"/>
              <a:defRPr/>
            </a:pPr>
            <a:r>
              <a:rPr lang="en-US" sz="2600" dirty="0"/>
              <a:t>Are </a:t>
            </a:r>
            <a:r>
              <a:rPr lang="en-US" sz="2600" b="1" dirty="0"/>
              <a:t>gender differences </a:t>
            </a:r>
            <a:r>
              <a:rPr lang="en-US" sz="2600" i="1" dirty="0"/>
              <a:t>biologically predisposed </a:t>
            </a:r>
            <a:r>
              <a:rPr lang="en-US" sz="2600" dirty="0"/>
              <a:t>or </a:t>
            </a:r>
            <a:r>
              <a:rPr lang="en-US" sz="2600" i="1" dirty="0"/>
              <a:t>socially constructed</a:t>
            </a:r>
            <a:r>
              <a:rPr lang="en-US" sz="2600" dirty="0"/>
              <a:t>?</a:t>
            </a:r>
          </a:p>
          <a:p>
            <a:pPr marL="457200" lvl="1" indent="-457200">
              <a:buFont typeface="Arial" panose="020B0604020202020204" pitchFamily="34" charset="0"/>
              <a:buChar char="•"/>
              <a:defRPr/>
            </a:pPr>
            <a:r>
              <a:rPr lang="en-US" sz="2600" dirty="0"/>
              <a:t>Is children’s </a:t>
            </a:r>
            <a:r>
              <a:rPr lang="en-US" sz="2600" b="1" dirty="0"/>
              <a:t>grammar</a:t>
            </a:r>
            <a:r>
              <a:rPr lang="en-US" sz="2600" dirty="0"/>
              <a:t> mostly </a:t>
            </a:r>
            <a:r>
              <a:rPr lang="en-US" sz="2600" i="1" dirty="0"/>
              <a:t>innate</a:t>
            </a:r>
            <a:r>
              <a:rPr lang="en-US" sz="2600" dirty="0"/>
              <a:t> or formed by </a:t>
            </a:r>
            <a:r>
              <a:rPr lang="en-US" sz="2600" i="1" dirty="0"/>
              <a:t>experience</a:t>
            </a:r>
            <a:r>
              <a:rPr lang="en-US" sz="2600" dirty="0"/>
              <a:t>?</a:t>
            </a:r>
          </a:p>
          <a:p>
            <a:pPr marL="457200" lvl="1" indent="-457200">
              <a:buFont typeface="Arial" panose="020B0604020202020204" pitchFamily="34" charset="0"/>
              <a:buChar char="•"/>
              <a:defRPr/>
            </a:pPr>
            <a:r>
              <a:rPr lang="en-US" sz="2600" dirty="0"/>
              <a:t>How are differences in </a:t>
            </a:r>
            <a:r>
              <a:rPr lang="en-US" sz="2600" b="1" dirty="0"/>
              <a:t>intelligence</a:t>
            </a:r>
            <a:r>
              <a:rPr lang="en-US" sz="2600" dirty="0"/>
              <a:t> and </a:t>
            </a:r>
            <a:r>
              <a:rPr lang="en-US" sz="2600" b="1" dirty="0"/>
              <a:t>personality</a:t>
            </a:r>
            <a:r>
              <a:rPr lang="en-US" sz="2600" dirty="0"/>
              <a:t> influenced by </a:t>
            </a:r>
            <a:r>
              <a:rPr lang="en-US" sz="2600" i="1" dirty="0"/>
              <a:t>heredity</a:t>
            </a:r>
            <a:r>
              <a:rPr lang="en-US" sz="2600" dirty="0"/>
              <a:t> and </a:t>
            </a:r>
            <a:r>
              <a:rPr lang="en-US" sz="2600" i="1" dirty="0"/>
              <a:t>environment</a:t>
            </a:r>
            <a:r>
              <a:rPr lang="en-US" sz="2600" dirty="0"/>
              <a:t>?</a:t>
            </a:r>
          </a:p>
          <a:p>
            <a:pPr marL="457200" lvl="1" indent="-457200">
              <a:buFont typeface="Arial" panose="020B0604020202020204" pitchFamily="34" charset="0"/>
              <a:buChar char="•"/>
              <a:defRPr/>
            </a:pPr>
            <a:r>
              <a:rPr lang="en-US" sz="2600" dirty="0"/>
              <a:t>Are </a:t>
            </a:r>
            <a:r>
              <a:rPr lang="en-US" sz="2600" b="1" dirty="0"/>
              <a:t>sexual behaviors </a:t>
            </a:r>
            <a:r>
              <a:rPr lang="en-US" sz="2600" dirty="0"/>
              <a:t>more </a:t>
            </a:r>
            <a:r>
              <a:rPr lang="en-US" sz="2600" i="1" dirty="0"/>
              <a:t>“pushed” </a:t>
            </a:r>
            <a:r>
              <a:rPr lang="en-US" sz="2600" dirty="0"/>
              <a:t>by </a:t>
            </a:r>
            <a:r>
              <a:rPr lang="en-US" sz="2600" i="1" dirty="0"/>
              <a:t>inner biology </a:t>
            </a:r>
            <a:r>
              <a:rPr lang="en-US" sz="2600" dirty="0"/>
              <a:t>or </a:t>
            </a:r>
            <a:r>
              <a:rPr lang="en-US" sz="2600" i="1" dirty="0"/>
              <a:t>“pulled” </a:t>
            </a:r>
            <a:r>
              <a:rPr lang="en-US" sz="2600" dirty="0"/>
              <a:t>by </a:t>
            </a:r>
            <a:r>
              <a:rPr lang="en-US" sz="2600" i="1" dirty="0"/>
              <a:t>external incentives</a:t>
            </a:r>
            <a:r>
              <a:rPr lang="en-US" sz="2600" dirty="0"/>
              <a:t>?</a:t>
            </a:r>
          </a:p>
          <a:p>
            <a:pPr marL="457200" lvl="1" indent="-457200">
              <a:buFont typeface="Arial" panose="020B0604020202020204" pitchFamily="34" charset="0"/>
              <a:buChar char="•"/>
              <a:defRPr/>
            </a:pPr>
            <a:r>
              <a:rPr lang="en-US" sz="2600" dirty="0"/>
              <a:t>Should we treat </a:t>
            </a:r>
            <a:r>
              <a:rPr lang="en-US" sz="2600" b="1" dirty="0"/>
              <a:t>psychological disorders </a:t>
            </a:r>
            <a:r>
              <a:rPr lang="en-US" sz="2600" dirty="0"/>
              <a:t>– depression, for example – as disorders of the </a:t>
            </a:r>
            <a:r>
              <a:rPr lang="en-US" sz="2600" i="1" dirty="0"/>
              <a:t>brain</a:t>
            </a:r>
            <a:r>
              <a:rPr lang="en-US" sz="2600" dirty="0"/>
              <a:t>, disorders of </a:t>
            </a:r>
            <a:r>
              <a:rPr lang="en-US" sz="2600" i="1" dirty="0"/>
              <a:t>thought</a:t>
            </a:r>
            <a:r>
              <a:rPr lang="en-US" sz="2600" dirty="0"/>
              <a:t>, or </a:t>
            </a:r>
            <a:r>
              <a:rPr lang="en-US" sz="2600" i="1" dirty="0"/>
              <a:t>both</a:t>
            </a:r>
            <a:r>
              <a:rPr lang="en-US" sz="2600" dirty="0"/>
              <a:t>?</a:t>
            </a:r>
          </a:p>
        </p:txBody>
      </p:sp>
    </p:spTree>
    <p:extLst>
      <p:ext uri="{BB962C8B-B14F-4D97-AF65-F5344CB8AC3E}">
        <p14:creationId xmlns:p14="http://schemas.microsoft.com/office/powerpoint/2010/main" val="11435810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0" y="0"/>
            <a:ext cx="10160000" cy="1016000"/>
          </a:xfrm>
        </p:spPr>
        <p:txBody>
          <a:bodyPr/>
          <a:lstStyle/>
          <a:p>
            <a:pPr algn="ctr" eaLnBrk="1" hangingPunct="1">
              <a:defRPr/>
            </a:pPr>
            <a:r>
              <a:rPr lang="en-US" sz="4000" dirty="0"/>
              <a:t>A Mnemonic </a:t>
            </a:r>
            <a:r>
              <a:rPr lang="en-US" sz="4000" dirty="0" smtClean="0"/>
              <a:t>device that may </a:t>
            </a:r>
            <a:r>
              <a:rPr lang="en-US" sz="4000" dirty="0"/>
              <a:t>Help You Remember the 7 Approaches</a:t>
            </a:r>
          </a:p>
        </p:txBody>
      </p:sp>
      <p:sp>
        <p:nvSpPr>
          <p:cNvPr id="118787" name="Rectangle 3"/>
          <p:cNvSpPr>
            <a:spLocks noGrp="1" noChangeArrowheads="1"/>
          </p:cNvSpPr>
          <p:nvPr>
            <p:ph type="body" idx="1"/>
          </p:nvPr>
        </p:nvSpPr>
        <p:spPr>
          <a:xfrm>
            <a:off x="0" y="1359994"/>
            <a:ext cx="10160000" cy="6434667"/>
          </a:xfrm>
        </p:spPr>
        <p:txBody>
          <a:bodyPr/>
          <a:lstStyle/>
          <a:p>
            <a:pPr eaLnBrk="1" hangingPunct="1">
              <a:lnSpc>
                <a:spcPct val="80000"/>
              </a:lnSpc>
              <a:defRPr/>
            </a:pPr>
            <a:r>
              <a:rPr lang="en-US" sz="1800" dirty="0"/>
              <a:t>Each finger on your hand and the palm can represent a different perspective:</a:t>
            </a:r>
          </a:p>
          <a:p>
            <a:pPr lvl="1" eaLnBrk="1" hangingPunct="1">
              <a:lnSpc>
                <a:spcPct val="80000"/>
              </a:lnSpc>
              <a:defRPr/>
            </a:pPr>
            <a:r>
              <a:rPr lang="en-US" sz="1800" b="1" dirty="0"/>
              <a:t>The thumb = Psychodynamic</a:t>
            </a:r>
          </a:p>
          <a:p>
            <a:pPr lvl="2" eaLnBrk="1" hangingPunct="1">
              <a:lnSpc>
                <a:spcPct val="80000"/>
              </a:lnSpc>
              <a:defRPr/>
            </a:pPr>
            <a:r>
              <a:rPr lang="en-US" sz="1800" dirty="0"/>
              <a:t>Stick out your thumb and make a gesture over your shoulder while turning your head in that direction.  You are “looking back,” just as a psychodynamic psychologist does when they are focusing on the past and unconscious conflicts stemming from childhood.</a:t>
            </a:r>
          </a:p>
          <a:p>
            <a:pPr lvl="1" eaLnBrk="1" hangingPunct="1">
              <a:lnSpc>
                <a:spcPct val="80000"/>
              </a:lnSpc>
              <a:defRPr/>
            </a:pPr>
            <a:r>
              <a:rPr lang="en-US" sz="1800" b="1" dirty="0"/>
              <a:t>The index finger = Cognitive</a:t>
            </a:r>
          </a:p>
          <a:p>
            <a:pPr lvl="2" eaLnBrk="1" hangingPunct="1">
              <a:lnSpc>
                <a:spcPct val="80000"/>
              </a:lnSpc>
              <a:defRPr/>
            </a:pPr>
            <a:r>
              <a:rPr lang="en-US" sz="1800" dirty="0"/>
              <a:t>Point to your head like you are thinking.  The cognitive perspective looks at how we process, store, and interpret information.</a:t>
            </a:r>
          </a:p>
          <a:p>
            <a:pPr lvl="1" eaLnBrk="1" hangingPunct="1">
              <a:lnSpc>
                <a:spcPct val="80000"/>
              </a:lnSpc>
              <a:defRPr/>
            </a:pPr>
            <a:r>
              <a:rPr lang="en-US" sz="1800" b="1" dirty="0"/>
              <a:t>The middle finger = Behavioral</a:t>
            </a:r>
          </a:p>
          <a:p>
            <a:pPr lvl="2" eaLnBrk="1" hangingPunct="1">
              <a:lnSpc>
                <a:spcPct val="80000"/>
              </a:lnSpc>
              <a:defRPr/>
            </a:pPr>
            <a:r>
              <a:rPr lang="en-US" sz="1800" dirty="0"/>
              <a:t>How do you know what it means to “flip someone off”?  You learned it.  This relates to the idea of rewards, punishments, and modeling.  Flipping the bird is also an observable behavior, and behaviorists focus on what can be seen and measured only.</a:t>
            </a:r>
          </a:p>
          <a:p>
            <a:pPr lvl="1" eaLnBrk="1" hangingPunct="1">
              <a:lnSpc>
                <a:spcPct val="80000"/>
              </a:lnSpc>
              <a:defRPr/>
            </a:pPr>
            <a:r>
              <a:rPr lang="en-US" sz="1800" b="1" dirty="0"/>
              <a:t>The ring finger = Humanistic</a:t>
            </a:r>
          </a:p>
          <a:p>
            <a:pPr lvl="2" eaLnBrk="1" hangingPunct="1">
              <a:lnSpc>
                <a:spcPct val="80000"/>
              </a:lnSpc>
              <a:defRPr/>
            </a:pPr>
            <a:r>
              <a:rPr lang="en-US" sz="1800" dirty="0"/>
              <a:t>Try to lift your ring finger straight (without any other fingers going up also) – it can’t be done!  Now use your other fingers to push it up… much better.  Humanists believe that we need others to help us “reach our fullest potential,” and Rogers’ theory of unconditional positive regard does the trick.</a:t>
            </a:r>
          </a:p>
          <a:p>
            <a:pPr lvl="1" eaLnBrk="1" hangingPunct="1">
              <a:lnSpc>
                <a:spcPct val="80000"/>
              </a:lnSpc>
              <a:defRPr/>
            </a:pPr>
            <a:r>
              <a:rPr lang="en-US" sz="1800" b="1" dirty="0"/>
              <a:t>The pinky finger = Biological</a:t>
            </a:r>
          </a:p>
          <a:p>
            <a:pPr lvl="2" eaLnBrk="1" hangingPunct="1">
              <a:lnSpc>
                <a:spcPct val="80000"/>
              </a:lnSpc>
              <a:defRPr/>
            </a:pPr>
            <a:r>
              <a:rPr lang="en-US" sz="1800" dirty="0"/>
              <a:t>Finish my sentence: “Pinky and the ______.”  Behaviorists look at the tie between our behavior and our biology.  But our knowledge base for this is still relatively small – like our pinky.</a:t>
            </a:r>
          </a:p>
          <a:p>
            <a:pPr lvl="1" eaLnBrk="1" hangingPunct="1">
              <a:lnSpc>
                <a:spcPct val="80000"/>
              </a:lnSpc>
              <a:defRPr/>
            </a:pPr>
            <a:r>
              <a:rPr lang="en-US" sz="1800" b="1" dirty="0"/>
              <a:t>The palm = Sociocultural</a:t>
            </a:r>
          </a:p>
          <a:p>
            <a:pPr lvl="2" eaLnBrk="1" hangingPunct="1">
              <a:lnSpc>
                <a:spcPct val="80000"/>
              </a:lnSpc>
              <a:defRPr/>
            </a:pPr>
            <a:r>
              <a:rPr lang="en-US" sz="1800" dirty="0"/>
              <a:t>Make a “gathering” movement with both hands, bringing them to your chest.  We are gathering all people together, all cultures.  To understand others we must understand the culture they are from.  Differences are good!</a:t>
            </a:r>
          </a:p>
          <a:p>
            <a:pPr lvl="1" eaLnBrk="1" hangingPunct="1">
              <a:lnSpc>
                <a:spcPct val="80000"/>
              </a:lnSpc>
              <a:defRPr/>
            </a:pPr>
            <a:r>
              <a:rPr lang="en-US" sz="1800" b="1" dirty="0"/>
              <a:t>The “evolved sixth finger” = Evolutionary</a:t>
            </a:r>
          </a:p>
          <a:p>
            <a:pPr lvl="2" eaLnBrk="1" hangingPunct="1">
              <a:lnSpc>
                <a:spcPct val="80000"/>
              </a:lnSpc>
              <a:defRPr/>
            </a:pPr>
            <a:r>
              <a:rPr lang="en-US" sz="1800" dirty="0"/>
              <a:t>Hold up a finger from your other hand and pretend that you have 6 fingers instead of 5.  Evolutionary psychologists focus on how traits/behaviors evolve over time (usually aided our ancestors’ survival or increased their genetic line)</a:t>
            </a:r>
          </a:p>
        </p:txBody>
      </p:sp>
    </p:spTree>
    <p:extLst>
      <p:ext uri="{BB962C8B-B14F-4D97-AF65-F5344CB8AC3E}">
        <p14:creationId xmlns:p14="http://schemas.microsoft.com/office/powerpoint/2010/main" val="31253762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849"/>
            <a:ext cx="10160000" cy="1270000"/>
          </a:xfrm>
        </p:spPr>
        <p:txBody>
          <a:bodyPr/>
          <a:lstStyle/>
          <a:p>
            <a:pPr algn="ctr">
              <a:defRPr/>
            </a:pPr>
            <a:r>
              <a:rPr lang="en-US" sz="5400" dirty="0"/>
              <a:t>Contemporary Approaches to Psychology</a:t>
            </a:r>
          </a:p>
        </p:txBody>
      </p:sp>
      <p:sp>
        <p:nvSpPr>
          <p:cNvPr id="3" name="Content Placeholder 2"/>
          <p:cNvSpPr>
            <a:spLocks noGrp="1"/>
          </p:cNvSpPr>
          <p:nvPr>
            <p:ph idx="1"/>
          </p:nvPr>
        </p:nvSpPr>
        <p:spPr>
          <a:xfrm>
            <a:off x="0" y="2241639"/>
            <a:ext cx="10160000" cy="5028848"/>
          </a:xfrm>
        </p:spPr>
        <p:txBody>
          <a:bodyPr/>
          <a:lstStyle/>
          <a:p>
            <a:pPr>
              <a:buFont typeface="Wingdings" panose="05000000000000000000" pitchFamily="2" charset="2"/>
              <a:buNone/>
              <a:defRPr/>
            </a:pPr>
            <a:r>
              <a:rPr lang="en-US" sz="4000" dirty="0"/>
              <a:t>Because no individual </a:t>
            </a:r>
            <a:r>
              <a:rPr lang="en-US" sz="4000" dirty="0" smtClean="0"/>
              <a:t>approach/perspective </a:t>
            </a:r>
            <a:r>
              <a:rPr lang="en-US" sz="4000" dirty="0"/>
              <a:t>may explain human thought and behavior exclusively, psychologists often take a more </a:t>
            </a:r>
            <a:r>
              <a:rPr lang="en-US" sz="4000" dirty="0" smtClean="0"/>
              <a:t>integrated </a:t>
            </a:r>
            <a:r>
              <a:rPr lang="en-US" sz="4000" dirty="0"/>
              <a:t>approach, known as the </a:t>
            </a:r>
            <a:r>
              <a:rPr lang="en-US" sz="4000" b="1" dirty="0" smtClean="0">
                <a:solidFill>
                  <a:schemeClr val="tx1">
                    <a:lumMod val="85000"/>
                    <a:lumOff val="15000"/>
                  </a:schemeClr>
                </a:solidFill>
              </a:rPr>
              <a:t>Biopsychosocial </a:t>
            </a:r>
            <a:r>
              <a:rPr lang="en-US" sz="4000" b="1" dirty="0">
                <a:solidFill>
                  <a:schemeClr val="tx1">
                    <a:lumMod val="85000"/>
                    <a:lumOff val="15000"/>
                  </a:schemeClr>
                </a:solidFill>
              </a:rPr>
              <a:t>Approach</a:t>
            </a:r>
            <a:r>
              <a:rPr lang="en-US" sz="4000" dirty="0">
                <a:solidFill>
                  <a:schemeClr val="tx1">
                    <a:lumMod val="85000"/>
                    <a:lumOff val="15000"/>
                  </a:schemeClr>
                </a:solidFill>
              </a:rPr>
              <a:t>.</a:t>
            </a:r>
          </a:p>
        </p:txBody>
      </p:sp>
    </p:spTree>
    <p:extLst>
      <p:ext uri="{BB962C8B-B14F-4D97-AF65-F5344CB8AC3E}">
        <p14:creationId xmlns:p14="http://schemas.microsoft.com/office/powerpoint/2010/main" val="3216031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4849"/>
            <a:ext cx="10160000" cy="1270000"/>
          </a:xfrm>
        </p:spPr>
        <p:txBody>
          <a:bodyPr/>
          <a:lstStyle/>
          <a:p>
            <a:pPr algn="ctr">
              <a:defRPr/>
            </a:pPr>
            <a:r>
              <a:rPr lang="en-US" sz="5400" dirty="0"/>
              <a:t>Contemporary Approaches to Psychology</a:t>
            </a:r>
          </a:p>
        </p:txBody>
      </p:sp>
      <p:sp>
        <p:nvSpPr>
          <p:cNvPr id="3" name="Content Placeholder 2"/>
          <p:cNvSpPr>
            <a:spLocks noGrp="1"/>
          </p:cNvSpPr>
          <p:nvPr>
            <p:ph idx="1"/>
          </p:nvPr>
        </p:nvSpPr>
        <p:spPr>
          <a:xfrm>
            <a:off x="0" y="2241639"/>
            <a:ext cx="10160000" cy="5028848"/>
          </a:xfrm>
        </p:spPr>
        <p:txBody>
          <a:bodyPr/>
          <a:lstStyle/>
          <a:p>
            <a:pPr>
              <a:buFont typeface="Wingdings" panose="05000000000000000000" pitchFamily="2" charset="2"/>
              <a:buNone/>
              <a:defRPr/>
            </a:pPr>
            <a:r>
              <a:rPr lang="en-US" sz="4000" dirty="0"/>
              <a:t>Because no individual </a:t>
            </a:r>
            <a:r>
              <a:rPr lang="en-US" sz="4000" dirty="0" smtClean="0"/>
              <a:t>approach/perspective </a:t>
            </a:r>
            <a:r>
              <a:rPr lang="en-US" sz="4000" dirty="0"/>
              <a:t>may explain human thought and behavior exclusively, psychologists often take a more </a:t>
            </a:r>
            <a:r>
              <a:rPr lang="en-US" sz="4000" dirty="0" smtClean="0"/>
              <a:t>integrated </a:t>
            </a:r>
            <a:r>
              <a:rPr lang="en-US" sz="4000" dirty="0"/>
              <a:t>approach, known as the </a:t>
            </a:r>
            <a:r>
              <a:rPr lang="en-US" sz="4000" b="1" dirty="0" smtClean="0">
                <a:solidFill>
                  <a:schemeClr val="tx1">
                    <a:lumMod val="85000"/>
                    <a:lumOff val="15000"/>
                  </a:schemeClr>
                </a:solidFill>
              </a:rPr>
              <a:t>Biopsychosocial </a:t>
            </a:r>
            <a:r>
              <a:rPr lang="en-US" sz="4000" b="1" dirty="0">
                <a:solidFill>
                  <a:schemeClr val="tx1">
                    <a:lumMod val="85000"/>
                    <a:lumOff val="15000"/>
                  </a:schemeClr>
                </a:solidFill>
              </a:rPr>
              <a:t>Approach</a:t>
            </a:r>
            <a:r>
              <a:rPr lang="en-US" sz="4000" dirty="0" smtClean="0">
                <a:solidFill>
                  <a:schemeClr val="tx1">
                    <a:lumMod val="85000"/>
                    <a:lumOff val="15000"/>
                  </a:schemeClr>
                </a:solidFill>
              </a:rPr>
              <a:t>.</a:t>
            </a:r>
          </a:p>
          <a:p>
            <a:pPr>
              <a:buFont typeface="Wingdings" panose="05000000000000000000" pitchFamily="2" charset="2"/>
              <a:buNone/>
              <a:defRPr/>
            </a:pPr>
            <a:endParaRPr lang="en-US" sz="4000" dirty="0">
              <a:solidFill>
                <a:schemeClr val="tx1">
                  <a:lumMod val="85000"/>
                  <a:lumOff val="15000"/>
                </a:schemeClr>
              </a:solidFill>
            </a:endParaRPr>
          </a:p>
          <a:p>
            <a:pPr algn="ctr">
              <a:buFont typeface="Wingdings" panose="05000000000000000000" pitchFamily="2" charset="2"/>
              <a:buNone/>
              <a:defRPr/>
            </a:pPr>
            <a:r>
              <a:rPr lang="en-US" sz="2800" i="1" dirty="0" smtClean="0">
                <a:solidFill>
                  <a:schemeClr val="tx1">
                    <a:lumMod val="85000"/>
                    <a:lumOff val="15000"/>
                  </a:schemeClr>
                </a:solidFill>
              </a:rPr>
              <a:t>**For the purposes of your AP course/exam, you WILL need to apply each approach individually at different times**</a:t>
            </a:r>
            <a:endParaRPr lang="en-US" sz="2800" i="1" dirty="0">
              <a:solidFill>
                <a:schemeClr val="tx1">
                  <a:lumMod val="85000"/>
                  <a:lumOff val="15000"/>
                </a:schemeClr>
              </a:solidFill>
            </a:endParaRPr>
          </a:p>
        </p:txBody>
      </p:sp>
    </p:spTree>
    <p:extLst>
      <p:ext uri="{BB962C8B-B14F-4D97-AF65-F5344CB8AC3E}">
        <p14:creationId xmlns:p14="http://schemas.microsoft.com/office/powerpoint/2010/main" val="42221220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idx="4294967295"/>
          </p:nvPr>
        </p:nvSpPr>
        <p:spPr>
          <a:xfrm>
            <a:off x="0" y="159515"/>
            <a:ext cx="10160000" cy="1243874"/>
          </a:xfrm>
          <a:prstGeom prst="rect">
            <a:avLst/>
          </a:prstGeom>
          <a:noFill/>
          <a:ln>
            <a:noFill/>
          </a:ln>
        </p:spPr>
        <p:txBody>
          <a:bodyPr lIns="38100" tIns="38100" rIns="38100" bIns="38100" anchor="ctr" anchorCtr="0">
            <a:noAutofit/>
          </a:bodyPr>
          <a:lstStyle/>
          <a:p>
            <a:pPr algn="ctr">
              <a:lnSpc>
                <a:spcPct val="119886"/>
              </a:lnSpc>
            </a:pPr>
            <a:r>
              <a:rPr lang="en-US" altLang="en-US" sz="5400" b="1" dirty="0">
                <a:latin typeface="Arial" panose="020B0604020202020204" pitchFamily="34" charset="0"/>
                <a:cs typeface="Arial" panose="020B0604020202020204" pitchFamily="34" charset="0"/>
              </a:rPr>
              <a:t>Psychology’s Three Main Levels of Analysis</a:t>
            </a:r>
            <a:endParaRPr lang="en-US" sz="4888"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4134195671"/>
      </p:ext>
    </p:extLst>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idx="4294967295"/>
          </p:nvPr>
        </p:nvSpPr>
        <p:spPr>
          <a:xfrm>
            <a:off x="0" y="159515"/>
            <a:ext cx="10160000" cy="1243874"/>
          </a:xfrm>
          <a:prstGeom prst="rect">
            <a:avLst/>
          </a:prstGeom>
          <a:noFill/>
          <a:ln>
            <a:noFill/>
          </a:ln>
        </p:spPr>
        <p:txBody>
          <a:bodyPr lIns="38100" tIns="38100" rIns="38100" bIns="38100" anchor="ctr" anchorCtr="0">
            <a:noAutofit/>
          </a:bodyPr>
          <a:lstStyle/>
          <a:p>
            <a:pPr algn="ctr">
              <a:lnSpc>
                <a:spcPct val="119886"/>
              </a:lnSpc>
            </a:pPr>
            <a:r>
              <a:rPr lang="en-US" altLang="en-US" sz="5400" b="1" dirty="0">
                <a:latin typeface="Arial" panose="020B0604020202020204" pitchFamily="34" charset="0"/>
                <a:cs typeface="Arial" panose="020B0604020202020204" pitchFamily="34" charset="0"/>
              </a:rPr>
              <a:t>Psychology’s Three Main Levels of Analysis</a:t>
            </a:r>
            <a:endParaRPr lang="en-US" sz="4888" dirty="0">
              <a:solidFill>
                <a:srgbClr val="000000"/>
              </a:solidFill>
              <a:latin typeface="Arial"/>
              <a:ea typeface="Arial"/>
              <a:cs typeface="Arial"/>
              <a:sym typeface="Arial"/>
            </a:endParaRPr>
          </a:p>
        </p:txBody>
      </p:sp>
      <p:sp>
        <p:nvSpPr>
          <p:cNvPr id="2" name="Rectangle 1"/>
          <p:cNvSpPr/>
          <p:nvPr/>
        </p:nvSpPr>
        <p:spPr>
          <a:xfrm>
            <a:off x="0" y="1965436"/>
            <a:ext cx="10160000" cy="2123658"/>
          </a:xfrm>
          <a:prstGeom prst="rect">
            <a:avLst/>
          </a:prstGeom>
        </p:spPr>
        <p:txBody>
          <a:bodyPr wrap="square">
            <a:spAutoFit/>
          </a:bodyPr>
          <a:lstStyle/>
          <a:p>
            <a:pPr marL="342900" indent="-342900">
              <a:buFont typeface="Arial" panose="020B0604020202020204" pitchFamily="34" charset="0"/>
              <a:buChar char="•"/>
            </a:pPr>
            <a:r>
              <a:rPr lang="en-US" altLang="en-US" sz="3600" dirty="0">
                <a:latin typeface="Arial" panose="020B0604020202020204" pitchFamily="34" charset="0"/>
                <a:cs typeface="Arial" panose="020B0604020202020204" pitchFamily="34" charset="0"/>
              </a:rPr>
              <a:t>D</a:t>
            </a:r>
            <a:r>
              <a:rPr lang="en-US" altLang="en-US" sz="3600" dirty="0" smtClean="0">
                <a:latin typeface="Arial" panose="020B0604020202020204" pitchFamily="34" charset="0"/>
                <a:cs typeface="Arial" panose="020B0604020202020204" pitchFamily="34" charset="0"/>
              </a:rPr>
              <a:t>iffering </a:t>
            </a:r>
            <a:r>
              <a:rPr lang="en-US" altLang="en-US" sz="3600" dirty="0">
                <a:latin typeface="Arial" panose="020B0604020202020204" pitchFamily="34" charset="0"/>
                <a:cs typeface="Arial" panose="020B0604020202020204" pitchFamily="34" charset="0"/>
              </a:rPr>
              <a:t>complementary views, from biological to psychological to </a:t>
            </a:r>
            <a:r>
              <a:rPr lang="en-US" altLang="en-US" sz="3600" dirty="0" smtClean="0">
                <a:latin typeface="Arial" panose="020B0604020202020204" pitchFamily="34" charset="0"/>
                <a:cs typeface="Arial" panose="020B0604020202020204" pitchFamily="34" charset="0"/>
              </a:rPr>
              <a:t>social-cultural used to analyze </a:t>
            </a:r>
            <a:r>
              <a:rPr lang="en-US" altLang="en-US" sz="3600" dirty="0">
                <a:latin typeface="Arial" panose="020B0604020202020204" pitchFamily="34" charset="0"/>
                <a:cs typeface="Arial" panose="020B0604020202020204" pitchFamily="34" charset="0"/>
              </a:rPr>
              <a:t>any given phenomenon</a:t>
            </a:r>
            <a:r>
              <a:rPr lang="en-US" altLang="en-US" sz="3600" dirty="0" smtClean="0">
                <a:latin typeface="Arial" panose="020B0604020202020204" pitchFamily="34" charset="0"/>
                <a:cs typeface="Arial" panose="020B0604020202020204" pitchFamily="34" charset="0"/>
              </a:rPr>
              <a:t>.</a:t>
            </a:r>
          </a:p>
          <a:p>
            <a:pPr marL="342900" indent="-342900">
              <a:buFont typeface="Arial" panose="020B0604020202020204" pitchFamily="34" charset="0"/>
              <a:buChar char="•"/>
            </a:pPr>
            <a:endParaRPr lang="en-US" alt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4786406"/>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idx="4294967295"/>
          </p:nvPr>
        </p:nvSpPr>
        <p:spPr>
          <a:xfrm>
            <a:off x="0" y="159515"/>
            <a:ext cx="10160000" cy="1243874"/>
          </a:xfrm>
          <a:prstGeom prst="rect">
            <a:avLst/>
          </a:prstGeom>
          <a:noFill/>
          <a:ln>
            <a:noFill/>
          </a:ln>
        </p:spPr>
        <p:txBody>
          <a:bodyPr lIns="38100" tIns="38100" rIns="38100" bIns="38100" anchor="ctr" anchorCtr="0">
            <a:noAutofit/>
          </a:bodyPr>
          <a:lstStyle/>
          <a:p>
            <a:pPr algn="ctr">
              <a:lnSpc>
                <a:spcPct val="119886"/>
              </a:lnSpc>
            </a:pPr>
            <a:r>
              <a:rPr lang="en-US" altLang="en-US" sz="5400" b="1" dirty="0">
                <a:latin typeface="Arial" panose="020B0604020202020204" pitchFamily="34" charset="0"/>
                <a:cs typeface="Arial" panose="020B0604020202020204" pitchFamily="34" charset="0"/>
              </a:rPr>
              <a:t>Psychology’s Three Main Levels of Analysis</a:t>
            </a:r>
            <a:endParaRPr lang="en-US" sz="4888" dirty="0">
              <a:solidFill>
                <a:srgbClr val="000000"/>
              </a:solidFill>
              <a:latin typeface="Arial"/>
              <a:ea typeface="Arial"/>
              <a:cs typeface="Arial"/>
              <a:sym typeface="Arial"/>
            </a:endParaRPr>
          </a:p>
        </p:txBody>
      </p:sp>
      <p:sp>
        <p:nvSpPr>
          <p:cNvPr id="2" name="Rectangle 1"/>
          <p:cNvSpPr/>
          <p:nvPr/>
        </p:nvSpPr>
        <p:spPr>
          <a:xfrm>
            <a:off x="0" y="1965436"/>
            <a:ext cx="10160000" cy="4893647"/>
          </a:xfrm>
          <a:prstGeom prst="rect">
            <a:avLst/>
          </a:prstGeom>
        </p:spPr>
        <p:txBody>
          <a:bodyPr wrap="square">
            <a:spAutoFit/>
          </a:bodyPr>
          <a:lstStyle/>
          <a:p>
            <a:pPr marL="342900" indent="-342900">
              <a:buFont typeface="Arial" panose="020B0604020202020204" pitchFamily="34" charset="0"/>
              <a:buChar char="•"/>
            </a:pPr>
            <a:r>
              <a:rPr lang="en-US" altLang="en-US" sz="3600" dirty="0">
                <a:latin typeface="Arial" panose="020B0604020202020204" pitchFamily="34" charset="0"/>
                <a:cs typeface="Arial" panose="020B0604020202020204" pitchFamily="34" charset="0"/>
              </a:rPr>
              <a:t>D</a:t>
            </a:r>
            <a:r>
              <a:rPr lang="en-US" altLang="en-US" sz="3600" dirty="0" smtClean="0">
                <a:latin typeface="Arial" panose="020B0604020202020204" pitchFamily="34" charset="0"/>
                <a:cs typeface="Arial" panose="020B0604020202020204" pitchFamily="34" charset="0"/>
              </a:rPr>
              <a:t>iffering </a:t>
            </a:r>
            <a:r>
              <a:rPr lang="en-US" altLang="en-US" sz="3600" dirty="0">
                <a:latin typeface="Arial" panose="020B0604020202020204" pitchFamily="34" charset="0"/>
                <a:cs typeface="Arial" panose="020B0604020202020204" pitchFamily="34" charset="0"/>
              </a:rPr>
              <a:t>complementary views, from biological to psychological to </a:t>
            </a:r>
            <a:r>
              <a:rPr lang="en-US" altLang="en-US" sz="3600" dirty="0" smtClean="0">
                <a:latin typeface="Arial" panose="020B0604020202020204" pitchFamily="34" charset="0"/>
                <a:cs typeface="Arial" panose="020B0604020202020204" pitchFamily="34" charset="0"/>
              </a:rPr>
              <a:t>social-cultural used to analyze </a:t>
            </a:r>
            <a:r>
              <a:rPr lang="en-US" altLang="en-US" sz="3600" dirty="0">
                <a:latin typeface="Arial" panose="020B0604020202020204" pitchFamily="34" charset="0"/>
                <a:cs typeface="Arial" panose="020B0604020202020204" pitchFamily="34" charset="0"/>
              </a:rPr>
              <a:t>any given phenomenon</a:t>
            </a:r>
            <a:r>
              <a:rPr lang="en-US" altLang="en-US" sz="3600" dirty="0" smtClean="0">
                <a:latin typeface="Arial" panose="020B0604020202020204" pitchFamily="34" charset="0"/>
                <a:cs typeface="Arial" panose="020B0604020202020204" pitchFamily="34" charset="0"/>
              </a:rPr>
              <a:t>.</a:t>
            </a:r>
          </a:p>
          <a:p>
            <a:pPr marL="342900" indent="-342900">
              <a:buFont typeface="Arial" panose="020B0604020202020204" pitchFamily="34" charset="0"/>
              <a:buChar char="•"/>
            </a:pPr>
            <a:endParaRPr lang="en-US" altLang="en-US" sz="3600" dirty="0" smtClean="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altLang="en-US" sz="3600" dirty="0" smtClean="0">
                <a:latin typeface="Arial" panose="020B0604020202020204" pitchFamily="34" charset="0"/>
                <a:cs typeface="Arial" panose="020B0604020202020204" pitchFamily="34" charset="0"/>
              </a:rPr>
              <a:t>Biopsychosocial approach-an </a:t>
            </a:r>
            <a:r>
              <a:rPr lang="en-US" altLang="en-US" sz="3600" dirty="0">
                <a:latin typeface="Arial" panose="020B0604020202020204" pitchFamily="34" charset="0"/>
                <a:cs typeface="Arial" panose="020B0604020202020204" pitchFamily="34" charset="0"/>
              </a:rPr>
              <a:t>integrated approach that incorporates biological, psychological, and social-cultural levels of analysis.</a:t>
            </a:r>
          </a:p>
          <a:p>
            <a:pPr marL="342900" indent="-342900">
              <a:buFont typeface="Arial" panose="020B0604020202020204" pitchFamily="34" charset="0"/>
              <a:buChar char="•"/>
            </a:pPr>
            <a:endParaRPr lang="en-US" alt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26579500"/>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idx="4294967295"/>
          </p:nvPr>
        </p:nvSpPr>
        <p:spPr>
          <a:xfrm>
            <a:off x="0" y="159515"/>
            <a:ext cx="10160000" cy="1243874"/>
          </a:xfrm>
          <a:prstGeom prst="rect">
            <a:avLst/>
          </a:prstGeom>
          <a:noFill/>
          <a:ln>
            <a:noFill/>
          </a:ln>
        </p:spPr>
        <p:txBody>
          <a:bodyPr lIns="38100" tIns="38100" rIns="38100" bIns="38100" anchor="ctr" anchorCtr="0">
            <a:noAutofit/>
          </a:bodyPr>
          <a:lstStyle/>
          <a:p>
            <a:pPr algn="ctr">
              <a:lnSpc>
                <a:spcPct val="119886"/>
              </a:lnSpc>
            </a:pPr>
            <a:r>
              <a:rPr lang="en-US" altLang="en-US" sz="5400" b="1" dirty="0">
                <a:latin typeface="Arial" panose="020B0604020202020204" pitchFamily="34" charset="0"/>
                <a:cs typeface="Arial" panose="020B0604020202020204" pitchFamily="34" charset="0"/>
              </a:rPr>
              <a:t>Psychology’s Three Main Levels of Analysis</a:t>
            </a:r>
            <a:endParaRPr lang="en-US" sz="4888" dirty="0">
              <a:solidFill>
                <a:srgbClr val="000000"/>
              </a:solidFill>
              <a:latin typeface="Arial"/>
              <a:ea typeface="Arial"/>
              <a:cs typeface="Arial"/>
              <a:sym typeface="Aria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70304"/>
            <a:ext cx="10160000" cy="5947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8889543"/>
      </p:ext>
    </p:extLst>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Custom Theme">
  <a:themeElements>
    <a:clrScheme name="blank">
      <a:dk1>
        <a:srgbClr val="000000"/>
      </a:dk1>
      <a:lt1>
        <a:srgbClr val="FFFFFF"/>
      </a:lt1>
      <a:dk2>
        <a:srgbClr val="073763"/>
      </a:dk2>
      <a:lt2>
        <a:srgbClr val="CFE2F3"/>
      </a:lt2>
      <a:accent1>
        <a:srgbClr val="404040"/>
      </a:accent1>
      <a:accent2>
        <a:srgbClr val="808080"/>
      </a:accent2>
      <a:accent3>
        <a:srgbClr val="C0C0C0"/>
      </a:accent3>
      <a:accent4>
        <a:srgbClr val="396187"/>
      </a:accent4>
      <a:accent5>
        <a:srgbClr val="6B8CAB"/>
      </a:accent5>
      <a:accent6>
        <a:srgbClr val="9DB7CF"/>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ln>
          <a:noFill/>
        </a:ln>
      </a:spPr>
      <a:bodyPr lIns="38100" tIns="38100" rIns="38100" bIns="38100" anchor="ctr" anchorCtr="0">
        <a:noAutofit/>
      </a:bodyPr>
      <a:lstStyle>
        <a:defPPr marL="0" marR="0" indent="0" algn="ctr">
          <a:lnSpc>
            <a:spcPct val="120138"/>
          </a:lnSpc>
          <a:spcBef>
            <a:spcPts val="0"/>
          </a:spcBef>
          <a:spcAft>
            <a:spcPts val="0"/>
          </a:spcAft>
          <a:buNone/>
          <a:defRPr sz="2000" b="1" u="sng" dirty="0">
            <a:solidFill>
              <a:srgbClr val="000000"/>
            </a:solidFill>
            <a:latin typeface="Arial"/>
            <a:ea typeface="Arial"/>
            <a:cs typeface="Arial"/>
            <a:sym typeface="Arial"/>
          </a:defRPr>
        </a:defPPr>
      </a:lstStyle>
    </a:txDef>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TotalTime>
  <Words>1086</Words>
  <Application>Microsoft Office PowerPoint</Application>
  <PresentationFormat>Custom</PresentationFormat>
  <Paragraphs>180</Paragraphs>
  <Slides>26</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Wingdings</vt:lpstr>
      <vt:lpstr>Custom Theme</vt:lpstr>
      <vt:lpstr>Contemporary approaches/perspectives &amp; questions to Psychology </vt:lpstr>
      <vt:lpstr>PowerPoint Presentation</vt:lpstr>
      <vt:lpstr>A Mnemonic device that may Help You Remember the 7 Approaches</vt:lpstr>
      <vt:lpstr>Contemporary Approaches to Psychology</vt:lpstr>
      <vt:lpstr>Contemporary Approaches to Psychology</vt:lpstr>
      <vt:lpstr>Psychology’s Three Main Levels of Analysis</vt:lpstr>
      <vt:lpstr>Psychology’s Three Main Levels of Analysis</vt:lpstr>
      <vt:lpstr>Psychology’s Three Main Levels of Analysis</vt:lpstr>
      <vt:lpstr>Psychology’s Three Main Levels of Analysis</vt:lpstr>
      <vt:lpstr>Psychology’s Three Main Levels of Analysis</vt:lpstr>
      <vt:lpstr>Psychology’s Three Main Levels of Analysis</vt:lpstr>
      <vt:lpstr>Psychology’s Three Main Levels of Analysis</vt:lpstr>
      <vt:lpstr>Psychology’s Three Main Levels of Analysis</vt:lpstr>
      <vt:lpstr>Psychology’s Three Main Levels of Analysis</vt:lpstr>
      <vt:lpstr>Psychology’s Three Main Levels of Analysis</vt:lpstr>
      <vt:lpstr>Nature Vs. Nurture</vt:lpstr>
      <vt:lpstr>Nature Vs. Nurture</vt:lpstr>
      <vt:lpstr>Nature Vs. Nurture</vt:lpstr>
      <vt:lpstr>Nature Vs. Nurture</vt:lpstr>
      <vt:lpstr>Nature Vs. Nurture</vt:lpstr>
      <vt:lpstr>Nature Vs. Nurture</vt:lpstr>
      <vt:lpstr>Nature Vs. Nurture</vt:lpstr>
      <vt:lpstr>Nature Vs. Nurture</vt:lpstr>
      <vt:lpstr>Nature Vs. Nurture</vt:lpstr>
      <vt:lpstr>Nature Vs. Nurture</vt:lpstr>
      <vt:lpstr>Nature Vs. Nurture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Psychology’s approaches</dc:title>
  <dc:creator>Debes John</dc:creator>
  <cp:lastModifiedBy>Debes John</cp:lastModifiedBy>
  <cp:revision>15</cp:revision>
  <dcterms:modified xsi:type="dcterms:W3CDTF">2016-08-23T12:37:58Z</dcterms:modified>
</cp:coreProperties>
</file>