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6" r:id="rId4"/>
    <p:sldId id="259" r:id="rId5"/>
    <p:sldId id="260" r:id="rId6"/>
    <p:sldId id="262" r:id="rId7"/>
    <p:sldId id="264" r:id="rId8"/>
    <p:sldId id="265" r:id="rId9"/>
    <p:sldId id="266" r:id="rId10"/>
    <p:sldId id="267" r:id="rId11"/>
    <p:sldId id="269" r:id="rId12"/>
    <p:sldId id="270" r:id="rId13"/>
    <p:sldId id="274" r:id="rId14"/>
    <p:sldId id="27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024F5-8DA8-024B-AC10-B4431F40B103}" type="datetimeFigureOut">
              <a:rPr lang="en-US" smtClean="0"/>
              <a:t>3/7/2016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3FF04-4883-864A-B2A8-A9EFEAEDAE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8666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024F5-8DA8-024B-AC10-B4431F40B103}" type="datetimeFigureOut">
              <a:rPr lang="en-US" smtClean="0"/>
              <a:t>3/7/2016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3FF04-4883-864A-B2A8-A9EFEAEDAE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53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024F5-8DA8-024B-AC10-B4431F40B103}" type="datetimeFigureOut">
              <a:rPr lang="en-US" smtClean="0"/>
              <a:t>3/7/2016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3FF04-4883-864A-B2A8-A9EFEAEDAE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164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024F5-8DA8-024B-AC10-B4431F40B103}" type="datetimeFigureOut">
              <a:rPr lang="en-US" smtClean="0"/>
              <a:t>3/7/2016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3FF04-4883-864A-B2A8-A9EFEAEDAE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35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024F5-8DA8-024B-AC10-B4431F40B103}" type="datetimeFigureOut">
              <a:rPr lang="en-US" smtClean="0"/>
              <a:t>3/7/2016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3FF04-4883-864A-B2A8-A9EFEAEDAE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688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024F5-8DA8-024B-AC10-B4431F40B103}" type="datetimeFigureOut">
              <a:rPr lang="en-US" smtClean="0"/>
              <a:t>3/7/2016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3FF04-4883-864A-B2A8-A9EFEAEDAE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082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024F5-8DA8-024B-AC10-B4431F40B103}" type="datetimeFigureOut">
              <a:rPr lang="en-US" smtClean="0"/>
              <a:t>3/7/2016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3FF04-4883-864A-B2A8-A9EFEAEDAE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280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024F5-8DA8-024B-AC10-B4431F40B103}" type="datetimeFigureOut">
              <a:rPr lang="en-US" smtClean="0"/>
              <a:t>3/7/2016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3FF04-4883-864A-B2A8-A9EFEAEDAE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075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024F5-8DA8-024B-AC10-B4431F40B103}" type="datetimeFigureOut">
              <a:rPr lang="en-US" smtClean="0"/>
              <a:t>3/7/2016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3FF04-4883-864A-B2A8-A9EFEAEDAE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222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024F5-8DA8-024B-AC10-B4431F40B103}" type="datetimeFigureOut">
              <a:rPr lang="en-US" smtClean="0"/>
              <a:t>3/7/2016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3FF04-4883-864A-B2A8-A9EFEAEDAE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508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024F5-8DA8-024B-AC10-B4431F40B103}" type="datetimeFigureOut">
              <a:rPr lang="en-US" smtClean="0"/>
              <a:t>3/7/2016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3FF04-4883-864A-B2A8-A9EFEAEDAE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949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7024F5-8DA8-024B-AC10-B4431F40B103}" type="datetimeFigureOut">
              <a:rPr lang="en-US" smtClean="0"/>
              <a:t>3/7/2016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3FF04-4883-864A-B2A8-A9EFEAEDAE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191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Module 64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Kimmy</a:t>
            </a:r>
            <a:r>
              <a:rPr lang="en-US" dirty="0" smtClean="0"/>
              <a:t>, Katie</a:t>
            </a:r>
            <a:r>
              <a:rPr lang="en-US" dirty="0"/>
              <a:t>, Krystal </a:t>
            </a:r>
          </a:p>
          <a:p>
            <a:r>
              <a:rPr lang="en-US" dirty="0"/>
              <a:t>pd2</a:t>
            </a:r>
          </a:p>
        </p:txBody>
      </p:sp>
    </p:spTree>
    <p:extLst>
      <p:ext uri="{BB962C8B-B14F-4D97-AF65-F5344CB8AC3E}">
        <p14:creationId xmlns:p14="http://schemas.microsoft.com/office/powerpoint/2010/main" val="3973530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Bias or Not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Intelligence test inappropriately biased?</a:t>
            </a:r>
          </a:p>
          <a:p>
            <a:r>
              <a:rPr lang="en-US" dirty="0"/>
              <a:t>If one assumes that race is a meaningful concept, the debate over race differences and intelligence divided into three </a:t>
            </a:r>
            <a:r>
              <a:rPr lang="en-US" dirty="0" smtClean="0"/>
              <a:t>camps, note </a:t>
            </a:r>
            <a:r>
              <a:rPr lang="en-US" dirty="0"/>
              <a:t>Earl Hunt   and Jerry _______________</a:t>
            </a:r>
          </a:p>
          <a:p>
            <a:r>
              <a:rPr lang="en-US" dirty="0"/>
              <a:t>One is there are genetically disposed  race differences in intelligence</a:t>
            </a:r>
          </a:p>
          <a:p>
            <a:r>
              <a:rPr lang="en-US" dirty="0"/>
              <a:t>Second there are socially influenced race differences in intelligence</a:t>
            </a:r>
          </a:p>
          <a:p>
            <a:r>
              <a:rPr lang="en-US" dirty="0"/>
              <a:t>Third there are race differences in test scores but ,the tests are inappropriate or biased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087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meaning bias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___________ meaning of bias its scientific meaning is different</a:t>
            </a:r>
          </a:p>
          <a:p>
            <a:r>
              <a:rPr lang="en-US" dirty="0"/>
              <a:t>And hinges on a test ‘s validity  on whether it predict future behavior only for some groups of test takers</a:t>
            </a:r>
          </a:p>
          <a:p>
            <a:r>
              <a:rPr lang="en-US" dirty="0"/>
              <a:t>For example if the SAT exam accurately predicted the college achievement of woman but not that of men, then the test would be biased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39074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takers expectations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have seen that our expectations and attitudes can influence our perceptions and behaviors and we find this effect in ___________ testing</a:t>
            </a:r>
          </a:p>
          <a:p>
            <a:endParaRPr lang="en-US" dirty="0"/>
          </a:p>
          <a:p>
            <a:r>
              <a:rPr lang="en-US" dirty="0"/>
              <a:t>With Claude Steele and Joshua Aronson, ___________also observed  this self-fulfilling stereotype threat with black students </a:t>
            </a:r>
          </a:p>
          <a:p>
            <a:r>
              <a:rPr lang="en-US" dirty="0"/>
              <a:t>Stereotype threat~ a self  conforming concern that one will be evaluated based on a negative stereotype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9674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Who have similar goals for test of mental abilities Should be three fold</a:t>
            </a:r>
          </a:p>
          <a:p>
            <a:r>
              <a:rPr lang="en-US" dirty="0"/>
              <a:t>First we should realize the benefits Alfred Binet  Foresaw to  enable schools to recognize who  might profit most from early interventions</a:t>
            </a:r>
          </a:p>
          <a:p>
            <a:r>
              <a:rPr lang="en-US" dirty="0"/>
              <a:t>Second, we must remain alert to Binet’s fear  that intelligence test scores may be misinterpreted as literal measures of  a person’s worth and _____________</a:t>
            </a:r>
          </a:p>
          <a:p>
            <a:r>
              <a:rPr lang="en-US" dirty="0"/>
              <a:t>Third, we must ________________ that the competence that general intelligence test sample is important, it helps enabled success in  some life paths But it reflects only one aspect of personal  competence</a:t>
            </a:r>
          </a:p>
        </p:txBody>
      </p:sp>
    </p:spTree>
    <p:extLst>
      <p:ext uri="{BB962C8B-B14F-4D97-AF65-F5344CB8AC3E}">
        <p14:creationId xmlns:p14="http://schemas.microsoft.com/office/powerpoint/2010/main" val="23030167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Exit ticket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Why do school and culture  matter ?</a:t>
            </a:r>
          </a:p>
        </p:txBody>
      </p:sp>
    </p:spTree>
    <p:extLst>
      <p:ext uri="{BB962C8B-B14F-4D97-AF65-F5344CB8AC3E}">
        <p14:creationId xmlns:p14="http://schemas.microsoft.com/office/powerpoint/2010/main" val="1971580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02625"/>
            <a:ext cx="10515600" cy="1325563"/>
          </a:xfrm>
        </p:spPr>
        <p:txBody>
          <a:bodyPr/>
          <a:lstStyle/>
          <a:p>
            <a:r>
              <a:rPr lang="en-US" dirty="0"/>
              <a:t>Target</a:t>
            </a:r>
            <a:r>
              <a:rPr lang="en-US" dirty="0" smtClean="0"/>
              <a:t>: Describe </a:t>
            </a:r>
            <a:r>
              <a:rPr lang="en-US" dirty="0"/>
              <a:t>how and why </a:t>
            </a:r>
            <a:r>
              <a:rPr lang="en-US" dirty="0" smtClean="0"/>
              <a:t>the </a:t>
            </a:r>
            <a:r>
              <a:rPr lang="en-US" dirty="0"/>
              <a:t>genders differ in mental ability scores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Question </a:t>
            </a:r>
          </a:p>
          <a:p>
            <a:endParaRPr lang="en-US" dirty="0"/>
          </a:p>
          <a:p>
            <a:endParaRPr lang="en-US" dirty="0"/>
          </a:p>
          <a:p>
            <a:pPr marL="0" indent="0" algn="ctr">
              <a:buNone/>
            </a:pPr>
            <a:r>
              <a:rPr lang="en-US" sz="3600" dirty="0"/>
              <a:t>What two of the five senses do you think girls are more sensitive to then boys ?</a:t>
            </a:r>
          </a:p>
        </p:txBody>
      </p:sp>
    </p:spTree>
    <p:extLst>
      <p:ext uri="{BB962C8B-B14F-4D97-AF65-F5344CB8AC3E}">
        <p14:creationId xmlns:p14="http://schemas.microsoft.com/office/powerpoint/2010/main" val="3066207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02625"/>
            <a:ext cx="10515600" cy="1325563"/>
          </a:xfrm>
        </p:spPr>
        <p:txBody>
          <a:bodyPr/>
          <a:lstStyle/>
          <a:p>
            <a:r>
              <a:rPr lang="en-US" dirty="0"/>
              <a:t>Target</a:t>
            </a:r>
            <a:r>
              <a:rPr lang="en-US" dirty="0" smtClean="0"/>
              <a:t>: Describe </a:t>
            </a:r>
            <a:r>
              <a:rPr lang="en-US" dirty="0"/>
              <a:t>how and why </a:t>
            </a:r>
            <a:r>
              <a:rPr lang="en-US" dirty="0" smtClean="0"/>
              <a:t>the </a:t>
            </a:r>
            <a:r>
              <a:rPr lang="en-US" dirty="0"/>
              <a:t>genders differ in mental ability scores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53305"/>
          </a:xfrm>
        </p:spPr>
        <p:txBody>
          <a:bodyPr>
            <a:normAutofit/>
          </a:bodyPr>
          <a:lstStyle/>
          <a:p>
            <a:r>
              <a:rPr lang="en-US" dirty="0"/>
              <a:t>Question </a:t>
            </a:r>
          </a:p>
          <a:p>
            <a:endParaRPr lang="en-US" dirty="0"/>
          </a:p>
          <a:p>
            <a:endParaRPr lang="en-US" dirty="0"/>
          </a:p>
          <a:p>
            <a:pPr marL="0" indent="0" algn="ctr">
              <a:buNone/>
            </a:pPr>
            <a:r>
              <a:rPr lang="en-US" sz="3600" dirty="0"/>
              <a:t>What two of the five senses do you think girls are more sensitive to then boys </a:t>
            </a:r>
            <a:r>
              <a:rPr lang="en-US" sz="3600" dirty="0" smtClean="0"/>
              <a:t>?</a:t>
            </a:r>
          </a:p>
          <a:p>
            <a:r>
              <a:rPr lang="en-US" sz="3600" dirty="0"/>
              <a:t>Answer 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Taste and touch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349895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Differences </a:t>
            </a:r>
            <a:r>
              <a:rPr lang="en-US" dirty="0"/>
              <a:t>of Girls and Boys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Compared with the anatomical and _______________ similarities between man and woman are differences are minor</a:t>
            </a:r>
          </a:p>
          <a:p>
            <a:r>
              <a:rPr lang="en-US" dirty="0"/>
              <a:t>In a 1932 testing of Scottish 11 year olds for example girls average intelligence score was 100.6 and boys 100.5</a:t>
            </a:r>
          </a:p>
          <a:p>
            <a:r>
              <a:rPr lang="en-US" dirty="0"/>
              <a:t>As ____ is concerned(General intelligence , general intelligence factors that according to Spearman and  others underlies specific mental abilities and is therefore measured by every task on a intelligent test) Is concerned boys and girls, men and women, all the same species</a:t>
            </a:r>
          </a:p>
        </p:txBody>
      </p:sp>
    </p:spTree>
    <p:extLst>
      <p:ext uri="{BB962C8B-B14F-4D97-AF65-F5344CB8AC3E}">
        <p14:creationId xmlns:p14="http://schemas.microsoft.com/office/powerpoint/2010/main" val="283103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Differences 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9644" y="1932949"/>
            <a:ext cx="10515600" cy="4351338"/>
          </a:xfrm>
        </p:spPr>
        <p:txBody>
          <a:bodyPr/>
          <a:lstStyle/>
          <a:p>
            <a:r>
              <a:rPr lang="en-US" dirty="0"/>
              <a:t>Girls are better spellers, more verbally fluent, Better at locating  objects, better at detecting emotions , and more sensitive to touch, taste and _______</a:t>
            </a:r>
          </a:p>
          <a:p>
            <a:r>
              <a:rPr lang="en-US" dirty="0"/>
              <a:t>Boys </a:t>
            </a:r>
            <a:r>
              <a:rPr lang="en-US" dirty="0" smtClean="0"/>
              <a:t>outperform </a:t>
            </a:r>
            <a:r>
              <a:rPr lang="en-US" dirty="0"/>
              <a:t>girls in test of spatial ability and complex_______ problems, though in math consumption and overall math performance boys and girls hardly differ</a:t>
            </a:r>
          </a:p>
          <a:p>
            <a:r>
              <a:rPr lang="en-US" dirty="0"/>
              <a:t>In Spatial ability test the solution requires speedily routing three-dimensional objects in one’s mind</a:t>
            </a:r>
          </a:p>
          <a:p>
            <a:r>
              <a:rPr lang="en-US" dirty="0"/>
              <a:t>For today’s usage fitting suitcases into a car trunk ,playing chess or doing certain types of _____________ problems</a:t>
            </a:r>
          </a:p>
        </p:txBody>
      </p:sp>
    </p:spTree>
    <p:extLst>
      <p:ext uri="{BB962C8B-B14F-4D97-AF65-F5344CB8AC3E}">
        <p14:creationId xmlns:p14="http://schemas.microsoft.com/office/powerpoint/2010/main" val="310114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Racial and Ethnic  similarities and  differences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Feeling the group differences debate are two other disturbing but agreed upon facts</a:t>
            </a:r>
          </a:p>
          <a:p>
            <a:endParaRPr lang="en-US" dirty="0"/>
          </a:p>
          <a:p>
            <a:r>
              <a:rPr lang="en-US" dirty="0"/>
              <a:t>The first one is __________ groups differ in their average intelligence test scores</a:t>
            </a:r>
          </a:p>
          <a:p>
            <a:r>
              <a:rPr lang="en-US" dirty="0"/>
              <a:t>The ___________ one is high scoring  people and groups are more likely to contain high levels of education and income</a:t>
            </a:r>
          </a:p>
          <a:p>
            <a:r>
              <a:rPr lang="en-US" dirty="0"/>
              <a:t>Social group differences provide little </a:t>
            </a:r>
            <a:r>
              <a:rPr lang="en-US" dirty="0" smtClean="0"/>
              <a:t>basis </a:t>
            </a:r>
            <a:r>
              <a:rPr lang="en-US" dirty="0"/>
              <a:t>for juggling individuals worldwide women outlive men by 4 years, but knowing  only  that you are a male Or female won’t tell us much about how long you will live</a:t>
            </a:r>
          </a:p>
        </p:txBody>
      </p:sp>
    </p:spTree>
    <p:extLst>
      <p:ext uri="{BB962C8B-B14F-4D97-AF65-F5344CB8AC3E}">
        <p14:creationId xmlns:p14="http://schemas.microsoft.com/office/powerpoint/2010/main" val="4257121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Race is not a ______________ define biological category</a:t>
            </a:r>
          </a:p>
          <a:p>
            <a:r>
              <a:rPr lang="en-US" dirty="0"/>
              <a:t>Some scholars argue that there is a reality to race, noting that there is a genetic markers for race ( Continent of your ancestry )</a:t>
            </a:r>
          </a:p>
          <a:p>
            <a:r>
              <a:rPr lang="en-US" dirty="0"/>
              <a:t>There are medical rest such as skin cancer and high blood pressure which varies by race</a:t>
            </a:r>
          </a:p>
          <a:p>
            <a:r>
              <a:rPr lang="en-US" dirty="0"/>
              <a:t>People self ______________ with the given race and behavior also varies by race</a:t>
            </a:r>
          </a:p>
        </p:txBody>
      </p:sp>
    </p:spTree>
    <p:extLst>
      <p:ext uri="{BB962C8B-B14F-4D97-AF65-F5344CB8AC3E}">
        <p14:creationId xmlns:p14="http://schemas.microsoft.com/office/powerpoint/2010/main" val="32951477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School and culture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______and ______have a receive the same  Knowledge they exhibit similar information processing skills</a:t>
            </a:r>
          </a:p>
          <a:p>
            <a:r>
              <a:rPr lang="en-US" dirty="0"/>
              <a:t>Educational policies such as kindergarten attendance, school discipline, and instructional time per year predict natural differences and intelligence and knowledge tests</a:t>
            </a:r>
          </a:p>
          <a:p>
            <a:r>
              <a:rPr lang="en-US" dirty="0"/>
              <a:t>For example Asian students  outperform __________American students  on math achievement and aptitude test</a:t>
            </a:r>
          </a:p>
          <a:p>
            <a:r>
              <a:rPr lang="en-US" dirty="0"/>
              <a:t>Asian students also attend school 30% more days for year and spend much more time in and out of school studying math</a:t>
            </a:r>
          </a:p>
        </p:txBody>
      </p:sp>
    </p:spTree>
    <p:extLst>
      <p:ext uri="{BB962C8B-B14F-4D97-AF65-F5344CB8AC3E}">
        <p14:creationId xmlns:p14="http://schemas.microsoft.com/office/powerpoint/2010/main" val="14823624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School and culture matter continued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Black and white after  they  graduate from college</a:t>
            </a:r>
          </a:p>
          <a:p>
            <a:r>
              <a:rPr lang="en-US" dirty="0"/>
              <a:t>From 8</a:t>
            </a:r>
            <a:r>
              <a:rPr lang="en-US" baseline="30000" dirty="0"/>
              <a:t>th</a:t>
            </a:r>
            <a:r>
              <a:rPr lang="en-US" dirty="0"/>
              <a:t> grade to the early high school years, the average aptitude tests  score of the __________ increase while that of Blacks decrease creating an gap that reaches it’s widest point at about the time that you high school students take  college Admission tests</a:t>
            </a:r>
          </a:p>
          <a:p>
            <a:r>
              <a:rPr lang="en-US" dirty="0"/>
              <a:t>During college the _______  scores increase more than four times as much as those of their counterparts ,thus  greatly decreasing the aptitude  gap</a:t>
            </a:r>
          </a:p>
        </p:txBody>
      </p:sp>
    </p:spTree>
    <p:extLst>
      <p:ext uri="{BB962C8B-B14F-4D97-AF65-F5344CB8AC3E}">
        <p14:creationId xmlns:p14="http://schemas.microsoft.com/office/powerpoint/2010/main" val="1478733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853</Words>
  <Application>Microsoft Office PowerPoint</Application>
  <PresentationFormat>Widescreen</PresentationFormat>
  <Paragraphs>67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Module 64</vt:lpstr>
      <vt:lpstr>Target: Describe how and why the genders differ in mental ability scores</vt:lpstr>
      <vt:lpstr>Target: Describe how and why the genders differ in mental ability scores</vt:lpstr>
      <vt:lpstr>Differences of Girls and Boys </vt:lpstr>
      <vt:lpstr>Differences continued</vt:lpstr>
      <vt:lpstr>Racial and Ethnic  similarities and  differences</vt:lpstr>
      <vt:lpstr>Race</vt:lpstr>
      <vt:lpstr>School and culture </vt:lpstr>
      <vt:lpstr>School and culture matter continued</vt:lpstr>
      <vt:lpstr>Bias or Not </vt:lpstr>
      <vt:lpstr>Two meaning bias</vt:lpstr>
      <vt:lpstr>Test takers expectations</vt:lpstr>
      <vt:lpstr>Test</vt:lpstr>
      <vt:lpstr>Exit ticket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64</dc:title>
  <dc:creator>Debes John</dc:creator>
  <cp:lastModifiedBy>Debes John</cp:lastModifiedBy>
  <cp:revision>7</cp:revision>
  <dcterms:modified xsi:type="dcterms:W3CDTF">2016-03-07T11:30:42Z</dcterms:modified>
</cp:coreProperties>
</file>