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5" r:id="rId9"/>
    <p:sldId id="270" r:id="rId10"/>
    <p:sldId id="271" r:id="rId11"/>
    <p:sldId id="272" r:id="rId12"/>
    <p:sldId id="266" r:id="rId13"/>
    <p:sldId id="267" r:id="rId14"/>
    <p:sldId id="268" r:id="rId15"/>
    <p:sldId id="269" r:id="rId16"/>
  </p:sldIdLst>
  <p:sldSz cx="9144000" cy="5143500" type="screen16x9"/>
  <p:notesSz cx="6858000" cy="9144000"/>
  <p:embeddedFontLst>
    <p:embeddedFont>
      <p:font typeface="Playfair Display"/>
      <p:regular r:id="rId18"/>
      <p:bold r:id="rId19"/>
      <p:italic r:id="rId20"/>
      <p:boldItalic r:id="rId21"/>
    </p:embeddedFont>
    <p:embeddedFont>
      <p:font typeface="Trebuchet MS" panose="020B0603020202020204" pitchFamily="34" charset="0"/>
      <p:regular r:id="rId22"/>
      <p:bold r:id="rId23"/>
      <p:italic r:id="rId24"/>
      <p:boldItalic r:id="rId25"/>
    </p:embeddedFont>
    <p:embeddedFont>
      <p:font typeface="Lato"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114" y="5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73055850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545932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805612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1072720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59848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183329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01325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067184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0415394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948769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170590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20705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845878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482169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628082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015433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586720" y="0"/>
            <a:ext cx="7970699" cy="665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1" name="Shape 11"/>
          <p:cNvSpPr/>
          <p:nvPr/>
        </p:nvSpPr>
        <p:spPr>
          <a:xfrm>
            <a:off x="586720" y="5076900"/>
            <a:ext cx="7970699" cy="66599"/>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cxnSp>
        <p:nvCxnSpPr>
          <p:cNvPr id="12" name="Shape 12"/>
          <p:cNvCxnSpPr/>
          <p:nvPr/>
        </p:nvCxnSpPr>
        <p:spPr>
          <a:xfrm>
            <a:off x="733218" y="2235350"/>
            <a:ext cx="385199" cy="0"/>
          </a:xfrm>
          <a:prstGeom prst="straightConnector1">
            <a:avLst/>
          </a:prstGeom>
          <a:noFill/>
          <a:ln w="28575" cap="flat" cmpd="sng">
            <a:solidFill>
              <a:schemeClr val="dk1"/>
            </a:solidFill>
            <a:prstDash val="solid"/>
            <a:round/>
            <a:headEnd type="none" w="med" len="med"/>
            <a:tailEnd type="none" w="med" len="med"/>
          </a:ln>
        </p:spPr>
      </p:cxnSp>
      <p:sp>
        <p:nvSpPr>
          <p:cNvPr id="13" name="Shape 13"/>
          <p:cNvSpPr txBox="1">
            <a:spLocks noGrp="1"/>
          </p:cNvSpPr>
          <p:nvPr>
            <p:ph type="ctrTitle"/>
          </p:nvPr>
        </p:nvSpPr>
        <p:spPr>
          <a:xfrm>
            <a:off x="630600" y="136800"/>
            <a:ext cx="7893000" cy="1853700"/>
          </a:xfrm>
          <a:prstGeom prst="rect">
            <a:avLst/>
          </a:prstGeom>
        </p:spPr>
        <p:txBody>
          <a:bodyPr lIns="91425" tIns="91425" rIns="91425" bIns="91425" anchor="b" anchorCtr="0"/>
          <a:lstStyle>
            <a:lvl1pPr lvl="0">
              <a:spcBef>
                <a:spcPts val="1000"/>
              </a:spcBef>
              <a:buSzPct val="100000"/>
              <a:defRPr sz="4800"/>
            </a:lvl1pPr>
            <a:lvl2pPr lvl="1">
              <a:spcBef>
                <a:spcPts val="1000"/>
              </a:spcBef>
              <a:buSzPct val="100000"/>
              <a:defRPr sz="4800"/>
            </a:lvl2pPr>
            <a:lvl3pPr lvl="2">
              <a:spcBef>
                <a:spcPts val="1000"/>
              </a:spcBef>
              <a:buSzPct val="100000"/>
              <a:defRPr sz="4800"/>
            </a:lvl3pPr>
            <a:lvl4pPr lvl="3">
              <a:spcBef>
                <a:spcPts val="1000"/>
              </a:spcBef>
              <a:buSzPct val="100000"/>
              <a:defRPr sz="4800"/>
            </a:lvl4pPr>
            <a:lvl5pPr lvl="4">
              <a:spcBef>
                <a:spcPts val="1000"/>
              </a:spcBef>
              <a:buSzPct val="100000"/>
              <a:defRPr sz="4800"/>
            </a:lvl5pPr>
            <a:lvl6pPr lvl="5">
              <a:spcBef>
                <a:spcPts val="1000"/>
              </a:spcBef>
              <a:buSzPct val="100000"/>
              <a:defRPr sz="4800"/>
            </a:lvl6pPr>
            <a:lvl7pPr lvl="6">
              <a:spcBef>
                <a:spcPts val="1000"/>
              </a:spcBef>
              <a:buSzPct val="100000"/>
              <a:defRPr sz="4800"/>
            </a:lvl7pPr>
            <a:lvl8pPr lvl="7">
              <a:spcBef>
                <a:spcPts val="1000"/>
              </a:spcBef>
              <a:buSzPct val="100000"/>
              <a:defRPr sz="4800"/>
            </a:lvl8pPr>
            <a:lvl9pPr lvl="8">
              <a:spcBef>
                <a:spcPts val="1000"/>
              </a:spcBef>
              <a:buSzPct val="100000"/>
              <a:defRPr sz="4800"/>
            </a:lvl9pPr>
          </a:lstStyle>
          <a:p>
            <a:endParaRPr/>
          </a:p>
        </p:txBody>
      </p:sp>
      <p:sp>
        <p:nvSpPr>
          <p:cNvPr id="14" name="Shape 14"/>
          <p:cNvSpPr txBox="1">
            <a:spLocks noGrp="1"/>
          </p:cNvSpPr>
          <p:nvPr>
            <p:ph type="subTitle" idx="1"/>
          </p:nvPr>
        </p:nvSpPr>
        <p:spPr>
          <a:xfrm>
            <a:off x="630600" y="3228375"/>
            <a:ext cx="7893000" cy="1274099"/>
          </a:xfrm>
          <a:prstGeom prst="rect">
            <a:avLst/>
          </a:prstGeom>
        </p:spPr>
        <p:txBody>
          <a:bodyPr lIns="91425" tIns="91425" rIns="91425" bIns="91425" anchor="b" anchorCtr="0"/>
          <a:lstStyle>
            <a:lvl1pPr lvl="0">
              <a:lnSpc>
                <a:spcPct val="100000"/>
              </a:lnSpc>
              <a:spcBef>
                <a:spcPts val="1000"/>
              </a:spcBef>
              <a:spcAft>
                <a:spcPts val="0"/>
              </a:spcAft>
              <a:buClr>
                <a:schemeClr val="accent6"/>
              </a:buClr>
              <a:buSzPct val="100000"/>
              <a:buNone/>
              <a:defRPr sz="2400">
                <a:solidFill>
                  <a:schemeClr val="accent6"/>
                </a:solidFill>
              </a:defRPr>
            </a:lvl1pPr>
            <a:lvl2pPr lvl="1">
              <a:lnSpc>
                <a:spcPct val="100000"/>
              </a:lnSpc>
              <a:spcBef>
                <a:spcPts val="1000"/>
              </a:spcBef>
              <a:spcAft>
                <a:spcPts val="0"/>
              </a:spcAft>
              <a:buClr>
                <a:schemeClr val="accent6"/>
              </a:buClr>
              <a:buSzPct val="100000"/>
              <a:buNone/>
              <a:defRPr sz="2400">
                <a:solidFill>
                  <a:schemeClr val="accent6"/>
                </a:solidFill>
              </a:defRPr>
            </a:lvl2pPr>
            <a:lvl3pPr lvl="2">
              <a:lnSpc>
                <a:spcPct val="100000"/>
              </a:lnSpc>
              <a:spcBef>
                <a:spcPts val="1000"/>
              </a:spcBef>
              <a:spcAft>
                <a:spcPts val="0"/>
              </a:spcAft>
              <a:buClr>
                <a:schemeClr val="accent6"/>
              </a:buClr>
              <a:buSzPct val="100000"/>
              <a:buNone/>
              <a:defRPr sz="2400">
                <a:solidFill>
                  <a:schemeClr val="accent6"/>
                </a:solidFill>
              </a:defRPr>
            </a:lvl3pPr>
            <a:lvl4pPr lvl="3">
              <a:lnSpc>
                <a:spcPct val="100000"/>
              </a:lnSpc>
              <a:spcBef>
                <a:spcPts val="1000"/>
              </a:spcBef>
              <a:spcAft>
                <a:spcPts val="0"/>
              </a:spcAft>
              <a:buClr>
                <a:schemeClr val="accent6"/>
              </a:buClr>
              <a:buSzPct val="100000"/>
              <a:buNone/>
              <a:defRPr sz="2400">
                <a:solidFill>
                  <a:schemeClr val="accent6"/>
                </a:solidFill>
              </a:defRPr>
            </a:lvl4pPr>
            <a:lvl5pPr lvl="4">
              <a:lnSpc>
                <a:spcPct val="100000"/>
              </a:lnSpc>
              <a:spcBef>
                <a:spcPts val="1000"/>
              </a:spcBef>
              <a:spcAft>
                <a:spcPts val="0"/>
              </a:spcAft>
              <a:buClr>
                <a:schemeClr val="accent6"/>
              </a:buClr>
              <a:buSzPct val="100000"/>
              <a:buNone/>
              <a:defRPr sz="2400">
                <a:solidFill>
                  <a:schemeClr val="accent6"/>
                </a:solidFill>
              </a:defRPr>
            </a:lvl5pPr>
            <a:lvl6pPr lvl="5">
              <a:lnSpc>
                <a:spcPct val="100000"/>
              </a:lnSpc>
              <a:spcBef>
                <a:spcPts val="1000"/>
              </a:spcBef>
              <a:spcAft>
                <a:spcPts val="0"/>
              </a:spcAft>
              <a:buClr>
                <a:schemeClr val="accent6"/>
              </a:buClr>
              <a:buSzPct val="100000"/>
              <a:buNone/>
              <a:defRPr sz="2400">
                <a:solidFill>
                  <a:schemeClr val="accent6"/>
                </a:solidFill>
              </a:defRPr>
            </a:lvl6pPr>
            <a:lvl7pPr lvl="6">
              <a:lnSpc>
                <a:spcPct val="100000"/>
              </a:lnSpc>
              <a:spcBef>
                <a:spcPts val="1000"/>
              </a:spcBef>
              <a:spcAft>
                <a:spcPts val="0"/>
              </a:spcAft>
              <a:buClr>
                <a:schemeClr val="accent6"/>
              </a:buClr>
              <a:buSzPct val="100000"/>
              <a:buNone/>
              <a:defRPr sz="2400">
                <a:solidFill>
                  <a:schemeClr val="accent6"/>
                </a:solidFill>
              </a:defRPr>
            </a:lvl7pPr>
            <a:lvl8pPr lvl="7">
              <a:lnSpc>
                <a:spcPct val="100000"/>
              </a:lnSpc>
              <a:spcBef>
                <a:spcPts val="1000"/>
              </a:spcBef>
              <a:spcAft>
                <a:spcPts val="0"/>
              </a:spcAft>
              <a:buClr>
                <a:schemeClr val="accent6"/>
              </a:buClr>
              <a:buSzPct val="100000"/>
              <a:buNone/>
              <a:defRPr sz="2400">
                <a:solidFill>
                  <a:schemeClr val="accent6"/>
                </a:solidFill>
              </a:defRPr>
            </a:lvl8pPr>
            <a:lvl9pPr lvl="8">
              <a:lnSpc>
                <a:spcPct val="100000"/>
              </a:lnSpc>
              <a:spcBef>
                <a:spcPts val="1000"/>
              </a:spcBef>
              <a:spcAft>
                <a:spcPts val="0"/>
              </a:spcAft>
              <a:buClr>
                <a:schemeClr val="accent6"/>
              </a:buClr>
              <a:buSzPct val="100000"/>
              <a:buNone/>
              <a:defRPr sz="2400">
                <a:solidFill>
                  <a:schemeClr val="accent6"/>
                </a:solidFill>
              </a:defRPr>
            </a:lvl9pPr>
          </a:lstStyle>
          <a:p>
            <a:endParaRPr/>
          </a:p>
        </p:txBody>
      </p:sp>
      <p:sp>
        <p:nvSpPr>
          <p:cNvPr id="15" name="Shape 1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56"/>
        <p:cNvGrpSpPr/>
        <p:nvPr/>
      </p:nvGrpSpPr>
      <p:grpSpPr>
        <a:xfrm>
          <a:off x="0" y="0"/>
          <a:ext cx="0" cy="0"/>
          <a:chOff x="0" y="0"/>
          <a:chExt cx="0" cy="0"/>
        </a:xfrm>
      </p:grpSpPr>
      <p:sp>
        <p:nvSpPr>
          <p:cNvPr id="57" name="Shape 57"/>
          <p:cNvSpPr/>
          <p:nvPr/>
        </p:nvSpPr>
        <p:spPr>
          <a:xfrm>
            <a:off x="586720" y="0"/>
            <a:ext cx="7970699" cy="665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58" name="Shape 58"/>
          <p:cNvSpPr/>
          <p:nvPr/>
        </p:nvSpPr>
        <p:spPr>
          <a:xfrm>
            <a:off x="586720" y="5076900"/>
            <a:ext cx="7970699" cy="66599"/>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59" name="Shape 59"/>
          <p:cNvSpPr txBox="1">
            <a:spLocks noGrp="1"/>
          </p:cNvSpPr>
          <p:nvPr>
            <p:ph type="title"/>
          </p:nvPr>
        </p:nvSpPr>
        <p:spPr>
          <a:xfrm>
            <a:off x="586725" y="1353787"/>
            <a:ext cx="7970699" cy="1538399"/>
          </a:xfrm>
          <a:prstGeom prst="rect">
            <a:avLst/>
          </a:prstGeom>
        </p:spPr>
        <p:txBody>
          <a:bodyPr lIns="91425" tIns="91425" rIns="91425" bIns="91425" anchor="ctr" anchorCtr="0"/>
          <a:lstStyle>
            <a:lvl1pPr lvl="0" algn="ctr">
              <a:spcBef>
                <a:spcPts val="0"/>
              </a:spcBef>
              <a:buClr>
                <a:schemeClr val="accent6"/>
              </a:buClr>
              <a:buSzPct val="100000"/>
              <a:defRPr sz="10800">
                <a:solidFill>
                  <a:schemeClr val="accent6"/>
                </a:solidFill>
              </a:defRPr>
            </a:lvl1pPr>
            <a:lvl2pPr lvl="1" algn="ctr">
              <a:spcBef>
                <a:spcPts val="0"/>
              </a:spcBef>
              <a:buClr>
                <a:schemeClr val="accent6"/>
              </a:buClr>
              <a:buSzPct val="100000"/>
              <a:defRPr sz="10800">
                <a:solidFill>
                  <a:schemeClr val="accent6"/>
                </a:solidFill>
              </a:defRPr>
            </a:lvl2pPr>
            <a:lvl3pPr lvl="2" algn="ctr">
              <a:spcBef>
                <a:spcPts val="0"/>
              </a:spcBef>
              <a:buClr>
                <a:schemeClr val="accent6"/>
              </a:buClr>
              <a:buSzPct val="100000"/>
              <a:defRPr sz="10800">
                <a:solidFill>
                  <a:schemeClr val="accent6"/>
                </a:solidFill>
              </a:defRPr>
            </a:lvl3pPr>
            <a:lvl4pPr lvl="3" algn="ctr">
              <a:spcBef>
                <a:spcPts val="0"/>
              </a:spcBef>
              <a:buClr>
                <a:schemeClr val="accent6"/>
              </a:buClr>
              <a:buSzPct val="100000"/>
              <a:defRPr sz="10800">
                <a:solidFill>
                  <a:schemeClr val="accent6"/>
                </a:solidFill>
              </a:defRPr>
            </a:lvl4pPr>
            <a:lvl5pPr lvl="4" algn="ctr">
              <a:spcBef>
                <a:spcPts val="0"/>
              </a:spcBef>
              <a:buClr>
                <a:schemeClr val="accent6"/>
              </a:buClr>
              <a:buSzPct val="100000"/>
              <a:defRPr sz="10800">
                <a:solidFill>
                  <a:schemeClr val="accent6"/>
                </a:solidFill>
              </a:defRPr>
            </a:lvl5pPr>
            <a:lvl6pPr lvl="5" algn="ctr">
              <a:spcBef>
                <a:spcPts val="0"/>
              </a:spcBef>
              <a:buClr>
                <a:schemeClr val="accent6"/>
              </a:buClr>
              <a:buSzPct val="100000"/>
              <a:defRPr sz="10800">
                <a:solidFill>
                  <a:schemeClr val="accent6"/>
                </a:solidFill>
              </a:defRPr>
            </a:lvl6pPr>
            <a:lvl7pPr lvl="6" algn="ctr">
              <a:spcBef>
                <a:spcPts val="0"/>
              </a:spcBef>
              <a:buClr>
                <a:schemeClr val="accent6"/>
              </a:buClr>
              <a:buSzPct val="100000"/>
              <a:defRPr sz="10800">
                <a:solidFill>
                  <a:schemeClr val="accent6"/>
                </a:solidFill>
              </a:defRPr>
            </a:lvl7pPr>
            <a:lvl8pPr lvl="7" algn="ctr">
              <a:spcBef>
                <a:spcPts val="0"/>
              </a:spcBef>
              <a:buClr>
                <a:schemeClr val="accent6"/>
              </a:buClr>
              <a:buSzPct val="100000"/>
              <a:defRPr sz="10800">
                <a:solidFill>
                  <a:schemeClr val="accent6"/>
                </a:solidFill>
              </a:defRPr>
            </a:lvl8pPr>
            <a:lvl9pPr lvl="8" algn="ctr">
              <a:spcBef>
                <a:spcPts val="0"/>
              </a:spcBef>
              <a:buClr>
                <a:schemeClr val="accent6"/>
              </a:buClr>
              <a:buSzPct val="100000"/>
              <a:defRPr sz="10800">
                <a:solidFill>
                  <a:schemeClr val="accent6"/>
                </a:solidFill>
              </a:defRPr>
            </a:lvl9pPr>
          </a:lstStyle>
          <a:p>
            <a:endParaRPr/>
          </a:p>
        </p:txBody>
      </p:sp>
      <p:sp>
        <p:nvSpPr>
          <p:cNvPr id="60" name="Shape 60"/>
          <p:cNvSpPr txBox="1">
            <a:spLocks noGrp="1"/>
          </p:cNvSpPr>
          <p:nvPr>
            <p:ph type="body" idx="1"/>
          </p:nvPr>
        </p:nvSpPr>
        <p:spPr>
          <a:xfrm>
            <a:off x="586725" y="2968387"/>
            <a:ext cx="7970699" cy="1071599"/>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61" name="Shape 6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2"/>
        <p:cNvGrpSpPr/>
        <p:nvPr/>
      </p:nvGrpSpPr>
      <p:grpSpPr>
        <a:xfrm>
          <a:off x="0" y="0"/>
          <a:ext cx="0" cy="0"/>
          <a:chOff x="0" y="0"/>
          <a:chExt cx="0" cy="0"/>
        </a:xfrm>
      </p:grpSpPr>
      <p:sp>
        <p:nvSpPr>
          <p:cNvPr id="63" name="Shape 6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6"/>
        <p:cNvGrpSpPr/>
        <p:nvPr/>
      </p:nvGrpSpPr>
      <p:grpSpPr>
        <a:xfrm>
          <a:off x="0" y="0"/>
          <a:ext cx="0" cy="0"/>
          <a:chOff x="0" y="0"/>
          <a:chExt cx="0" cy="0"/>
        </a:xfrm>
      </p:grpSpPr>
      <p:sp>
        <p:nvSpPr>
          <p:cNvPr id="17" name="Shape 17"/>
          <p:cNvSpPr/>
          <p:nvPr/>
        </p:nvSpPr>
        <p:spPr>
          <a:xfrm>
            <a:off x="586720" y="5076900"/>
            <a:ext cx="7970699" cy="66599"/>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18" name="Shape 18"/>
          <p:cNvSpPr/>
          <p:nvPr/>
        </p:nvSpPr>
        <p:spPr>
          <a:xfrm>
            <a:off x="586720" y="0"/>
            <a:ext cx="7970699" cy="665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19" name="Shape 19"/>
          <p:cNvSpPr txBox="1">
            <a:spLocks noGrp="1"/>
          </p:cNvSpPr>
          <p:nvPr>
            <p:ph type="title"/>
          </p:nvPr>
        </p:nvSpPr>
        <p:spPr>
          <a:xfrm>
            <a:off x="509550" y="1921350"/>
            <a:ext cx="8124900" cy="13008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20" name="Shape 2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1"/>
        <p:cNvGrpSpPr/>
        <p:nvPr/>
      </p:nvGrpSpPr>
      <p:grpSpPr>
        <a:xfrm>
          <a:off x="0" y="0"/>
          <a:ext cx="0" cy="0"/>
          <a:chOff x="0" y="0"/>
          <a:chExt cx="0" cy="0"/>
        </a:xfrm>
      </p:grpSpPr>
      <p:sp>
        <p:nvSpPr>
          <p:cNvPr id="22" name="Shape 22"/>
          <p:cNvSpPr/>
          <p:nvPr/>
        </p:nvSpPr>
        <p:spPr>
          <a:xfrm>
            <a:off x="-125" y="5045700"/>
            <a:ext cx="9144000" cy="97800"/>
          </a:xfrm>
          <a:prstGeom prst="rect">
            <a:avLst/>
          </a:prstGeom>
          <a:solidFill>
            <a:schemeClr val="accent6"/>
          </a:solidFill>
          <a:ln>
            <a:noFill/>
          </a:ln>
        </p:spPr>
        <p:txBody>
          <a:bodyPr lIns="91425" tIns="91425" rIns="91425" bIns="91425" anchor="ctr" anchorCtr="0">
            <a:noAutofit/>
          </a:bodyPr>
          <a:lstStyle/>
          <a:p>
            <a:pPr lvl="0">
              <a:spcBef>
                <a:spcPts val="0"/>
              </a:spcBef>
              <a:buNone/>
            </a:pPr>
            <a:endParaRPr/>
          </a:p>
        </p:txBody>
      </p:sp>
      <p:cxnSp>
        <p:nvCxnSpPr>
          <p:cNvPr id="23" name="Shape 23"/>
          <p:cNvCxnSpPr/>
          <p:nvPr/>
        </p:nvCxnSpPr>
        <p:spPr>
          <a:xfrm>
            <a:off x="419425" y="1154194"/>
            <a:ext cx="385199" cy="0"/>
          </a:xfrm>
          <a:prstGeom prst="straightConnector1">
            <a:avLst/>
          </a:prstGeom>
          <a:noFill/>
          <a:ln w="28575" cap="flat" cmpd="sng">
            <a:solidFill>
              <a:schemeClr val="dk1"/>
            </a:solidFill>
            <a:prstDash val="solid"/>
            <a:round/>
            <a:headEnd type="none" w="med" len="med"/>
            <a:tailEnd type="none" w="med" len="med"/>
          </a:ln>
        </p:spPr>
      </p:cxnSp>
      <p:sp>
        <p:nvSpPr>
          <p:cNvPr id="24" name="Shape 24"/>
          <p:cNvSpPr txBox="1">
            <a:spLocks noGrp="1"/>
          </p:cNvSpPr>
          <p:nvPr>
            <p:ph type="title"/>
          </p:nvPr>
        </p:nvSpPr>
        <p:spPr>
          <a:xfrm>
            <a:off x="311700" y="372725"/>
            <a:ext cx="8520599" cy="645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5" name="Shape 25"/>
          <p:cNvSpPr txBox="1">
            <a:spLocks noGrp="1"/>
          </p:cNvSpPr>
          <p:nvPr>
            <p:ph type="body" idx="1"/>
          </p:nvPr>
        </p:nvSpPr>
        <p:spPr>
          <a:xfrm>
            <a:off x="311700" y="1417800"/>
            <a:ext cx="8520599" cy="31509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7"/>
        <p:cNvGrpSpPr/>
        <p:nvPr/>
      </p:nvGrpSpPr>
      <p:grpSpPr>
        <a:xfrm>
          <a:off x="0" y="0"/>
          <a:ext cx="0" cy="0"/>
          <a:chOff x="0" y="0"/>
          <a:chExt cx="0" cy="0"/>
        </a:xfrm>
      </p:grpSpPr>
      <p:cxnSp>
        <p:nvCxnSpPr>
          <p:cNvPr id="28" name="Shape 28"/>
          <p:cNvCxnSpPr/>
          <p:nvPr/>
        </p:nvCxnSpPr>
        <p:spPr>
          <a:xfrm>
            <a:off x="419425" y="1154194"/>
            <a:ext cx="385199" cy="0"/>
          </a:xfrm>
          <a:prstGeom prst="straightConnector1">
            <a:avLst/>
          </a:prstGeom>
          <a:noFill/>
          <a:ln w="28575" cap="flat" cmpd="sng">
            <a:solidFill>
              <a:schemeClr val="dk1"/>
            </a:solidFill>
            <a:prstDash val="solid"/>
            <a:round/>
            <a:headEnd type="none" w="med" len="med"/>
            <a:tailEnd type="none" w="med" len="med"/>
          </a:ln>
        </p:spPr>
      </p:cxnSp>
      <p:sp>
        <p:nvSpPr>
          <p:cNvPr id="29" name="Shape 29"/>
          <p:cNvSpPr txBox="1">
            <a:spLocks noGrp="1"/>
          </p:cNvSpPr>
          <p:nvPr>
            <p:ph type="title"/>
          </p:nvPr>
        </p:nvSpPr>
        <p:spPr>
          <a:xfrm>
            <a:off x="311700" y="372725"/>
            <a:ext cx="8520599" cy="645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0" name="Shape 30"/>
          <p:cNvSpPr txBox="1">
            <a:spLocks noGrp="1"/>
          </p:cNvSpPr>
          <p:nvPr>
            <p:ph type="body" idx="1"/>
          </p:nvPr>
        </p:nvSpPr>
        <p:spPr>
          <a:xfrm>
            <a:off x="311700" y="1417950"/>
            <a:ext cx="3999899" cy="3150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body" idx="2"/>
          </p:nvPr>
        </p:nvSpPr>
        <p:spPr>
          <a:xfrm>
            <a:off x="4832400" y="1417950"/>
            <a:ext cx="3999899" cy="31509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2" name="Shape 3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372725"/>
            <a:ext cx="8520599" cy="645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5" name="Shape 3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6"/>
        <p:cNvGrpSpPr/>
        <p:nvPr/>
      </p:nvGrpSpPr>
      <p:grpSpPr>
        <a:xfrm>
          <a:off x="0" y="0"/>
          <a:ext cx="0" cy="0"/>
          <a:chOff x="0" y="0"/>
          <a:chExt cx="0" cy="0"/>
        </a:xfrm>
      </p:grpSpPr>
      <p:cxnSp>
        <p:nvCxnSpPr>
          <p:cNvPr id="37" name="Shape 37"/>
          <p:cNvCxnSpPr/>
          <p:nvPr/>
        </p:nvCxnSpPr>
        <p:spPr>
          <a:xfrm>
            <a:off x="411043" y="1417772"/>
            <a:ext cx="385199" cy="0"/>
          </a:xfrm>
          <a:prstGeom prst="straightConnector1">
            <a:avLst/>
          </a:prstGeom>
          <a:noFill/>
          <a:ln w="28575" cap="flat" cmpd="sng">
            <a:solidFill>
              <a:schemeClr val="dk1"/>
            </a:solidFill>
            <a:prstDash val="solid"/>
            <a:round/>
            <a:headEnd type="none" w="med" len="med"/>
            <a:tailEnd type="none" w="med" len="med"/>
          </a:ln>
        </p:spPr>
      </p:cxnSp>
      <p:sp>
        <p:nvSpPr>
          <p:cNvPr id="38" name="Shape 38"/>
          <p:cNvSpPr txBox="1">
            <a:spLocks noGrp="1"/>
          </p:cNvSpPr>
          <p:nvPr>
            <p:ph type="title"/>
          </p:nvPr>
        </p:nvSpPr>
        <p:spPr>
          <a:xfrm>
            <a:off x="311700" y="555600"/>
            <a:ext cx="2807999" cy="755699"/>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9" name="Shape 39"/>
          <p:cNvSpPr txBox="1">
            <a:spLocks noGrp="1"/>
          </p:cNvSpPr>
          <p:nvPr>
            <p:ph type="body" idx="1"/>
          </p:nvPr>
        </p:nvSpPr>
        <p:spPr>
          <a:xfrm>
            <a:off x="311700" y="1640350"/>
            <a:ext cx="2807999" cy="29289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40" name="Shape 4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41"/>
        <p:cNvGrpSpPr/>
        <p:nvPr/>
      </p:nvGrpSpPr>
      <p:grpSpPr>
        <a:xfrm>
          <a:off x="0" y="0"/>
          <a:ext cx="0" cy="0"/>
          <a:chOff x="0" y="0"/>
          <a:chExt cx="0" cy="0"/>
        </a:xfrm>
      </p:grpSpPr>
      <p:sp>
        <p:nvSpPr>
          <p:cNvPr id="42" name="Shape 42"/>
          <p:cNvSpPr/>
          <p:nvPr/>
        </p:nvSpPr>
        <p:spPr>
          <a:xfrm>
            <a:off x="586720" y="0"/>
            <a:ext cx="7970699" cy="665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sp>
        <p:nvSpPr>
          <p:cNvPr id="43" name="Shape 43"/>
          <p:cNvSpPr/>
          <p:nvPr/>
        </p:nvSpPr>
        <p:spPr>
          <a:xfrm>
            <a:off x="586720" y="5076900"/>
            <a:ext cx="7970699" cy="66599"/>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44" name="Shape 44"/>
          <p:cNvSpPr txBox="1">
            <a:spLocks noGrp="1"/>
          </p:cNvSpPr>
          <p:nvPr>
            <p:ph type="title"/>
          </p:nvPr>
        </p:nvSpPr>
        <p:spPr>
          <a:xfrm>
            <a:off x="490250" y="526350"/>
            <a:ext cx="5618700" cy="4090800"/>
          </a:xfrm>
          <a:prstGeom prst="rect">
            <a:avLst/>
          </a:prstGeom>
        </p:spPr>
        <p:txBody>
          <a:bodyPr lIns="91425" tIns="91425" rIns="91425" bIns="91425" anchor="ctr" anchorCtr="0"/>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a:endParaRPr/>
          </a:p>
        </p:txBody>
      </p:sp>
      <p:sp>
        <p:nvSpPr>
          <p:cNvPr id="45" name="Shape 4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6"/>
        <p:cNvGrpSpPr/>
        <p:nvPr/>
      </p:nvGrpSpPr>
      <p:grpSpPr>
        <a:xfrm>
          <a:off x="0" y="0"/>
          <a:ext cx="0" cy="0"/>
          <a:chOff x="0" y="0"/>
          <a:chExt cx="0" cy="0"/>
        </a:xfrm>
      </p:grpSpPr>
      <p:sp>
        <p:nvSpPr>
          <p:cNvPr id="47" name="Shape 47"/>
          <p:cNvSpPr/>
          <p:nvPr/>
        </p:nvSpPr>
        <p:spPr>
          <a:xfrm>
            <a:off x="4572000" y="-100"/>
            <a:ext cx="4572000" cy="5143499"/>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8" name="Shape 48"/>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9" name="Shape 49"/>
          <p:cNvSpPr txBox="1">
            <a:spLocks noGrp="1"/>
          </p:cNvSpPr>
          <p:nvPr>
            <p:ph type="title"/>
          </p:nvPr>
        </p:nvSpPr>
        <p:spPr>
          <a:xfrm>
            <a:off x="265500" y="1084625"/>
            <a:ext cx="4045199" cy="17070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50" name="Shape 50"/>
          <p:cNvSpPr txBox="1">
            <a:spLocks noGrp="1"/>
          </p:cNvSpPr>
          <p:nvPr>
            <p:ph type="subTitle" idx="1"/>
          </p:nvPr>
        </p:nvSpPr>
        <p:spPr>
          <a:xfrm>
            <a:off x="265500" y="2845200"/>
            <a:ext cx="4045199" cy="1421699"/>
          </a:xfrm>
          <a:prstGeom prst="rect">
            <a:avLst/>
          </a:prstGeom>
        </p:spPr>
        <p:txBody>
          <a:bodyPr lIns="91425" tIns="91425" rIns="91425" bIns="91425" anchor="t" anchorCtr="0"/>
          <a:lstStyle>
            <a:lvl1pPr lvl="0" algn="ctr">
              <a:lnSpc>
                <a:spcPct val="100000"/>
              </a:lnSpc>
              <a:spcBef>
                <a:spcPts val="0"/>
              </a:spcBef>
              <a:spcAft>
                <a:spcPts val="0"/>
              </a:spcAft>
              <a:buClr>
                <a:schemeClr val="accent6"/>
              </a:buClr>
              <a:buSzPct val="100000"/>
              <a:buNone/>
              <a:defRPr sz="2100">
                <a:solidFill>
                  <a:schemeClr val="accent6"/>
                </a:solidFill>
              </a:defRPr>
            </a:lvl1pPr>
            <a:lvl2pPr lvl="1" algn="ctr">
              <a:lnSpc>
                <a:spcPct val="100000"/>
              </a:lnSpc>
              <a:spcBef>
                <a:spcPts val="0"/>
              </a:spcBef>
              <a:spcAft>
                <a:spcPts val="0"/>
              </a:spcAft>
              <a:buClr>
                <a:schemeClr val="accent6"/>
              </a:buClr>
              <a:buSzPct val="100000"/>
              <a:buNone/>
              <a:defRPr sz="2100">
                <a:solidFill>
                  <a:schemeClr val="accent6"/>
                </a:solidFill>
              </a:defRPr>
            </a:lvl2pPr>
            <a:lvl3pPr lvl="2" algn="ctr">
              <a:lnSpc>
                <a:spcPct val="100000"/>
              </a:lnSpc>
              <a:spcBef>
                <a:spcPts val="0"/>
              </a:spcBef>
              <a:spcAft>
                <a:spcPts val="0"/>
              </a:spcAft>
              <a:buClr>
                <a:schemeClr val="accent6"/>
              </a:buClr>
              <a:buSzPct val="100000"/>
              <a:buNone/>
              <a:defRPr sz="2100">
                <a:solidFill>
                  <a:schemeClr val="accent6"/>
                </a:solidFill>
              </a:defRPr>
            </a:lvl3pPr>
            <a:lvl4pPr lvl="3" algn="ctr">
              <a:lnSpc>
                <a:spcPct val="100000"/>
              </a:lnSpc>
              <a:spcBef>
                <a:spcPts val="0"/>
              </a:spcBef>
              <a:spcAft>
                <a:spcPts val="0"/>
              </a:spcAft>
              <a:buClr>
                <a:schemeClr val="accent6"/>
              </a:buClr>
              <a:buSzPct val="100000"/>
              <a:buNone/>
              <a:defRPr sz="2100">
                <a:solidFill>
                  <a:schemeClr val="accent6"/>
                </a:solidFill>
              </a:defRPr>
            </a:lvl4pPr>
            <a:lvl5pPr lvl="4" algn="ctr">
              <a:lnSpc>
                <a:spcPct val="100000"/>
              </a:lnSpc>
              <a:spcBef>
                <a:spcPts val="0"/>
              </a:spcBef>
              <a:spcAft>
                <a:spcPts val="0"/>
              </a:spcAft>
              <a:buClr>
                <a:schemeClr val="accent6"/>
              </a:buClr>
              <a:buSzPct val="100000"/>
              <a:buNone/>
              <a:defRPr sz="2100">
                <a:solidFill>
                  <a:schemeClr val="accent6"/>
                </a:solidFill>
              </a:defRPr>
            </a:lvl5pPr>
            <a:lvl6pPr lvl="5" algn="ctr">
              <a:lnSpc>
                <a:spcPct val="100000"/>
              </a:lnSpc>
              <a:spcBef>
                <a:spcPts val="0"/>
              </a:spcBef>
              <a:spcAft>
                <a:spcPts val="0"/>
              </a:spcAft>
              <a:buClr>
                <a:schemeClr val="accent6"/>
              </a:buClr>
              <a:buSzPct val="100000"/>
              <a:buNone/>
              <a:defRPr sz="2100">
                <a:solidFill>
                  <a:schemeClr val="accent6"/>
                </a:solidFill>
              </a:defRPr>
            </a:lvl6pPr>
            <a:lvl7pPr lvl="6" algn="ctr">
              <a:lnSpc>
                <a:spcPct val="100000"/>
              </a:lnSpc>
              <a:spcBef>
                <a:spcPts val="0"/>
              </a:spcBef>
              <a:spcAft>
                <a:spcPts val="0"/>
              </a:spcAft>
              <a:buClr>
                <a:schemeClr val="accent6"/>
              </a:buClr>
              <a:buSzPct val="100000"/>
              <a:buNone/>
              <a:defRPr sz="2100">
                <a:solidFill>
                  <a:schemeClr val="accent6"/>
                </a:solidFill>
              </a:defRPr>
            </a:lvl7pPr>
            <a:lvl8pPr lvl="7" algn="ctr">
              <a:lnSpc>
                <a:spcPct val="100000"/>
              </a:lnSpc>
              <a:spcBef>
                <a:spcPts val="0"/>
              </a:spcBef>
              <a:spcAft>
                <a:spcPts val="0"/>
              </a:spcAft>
              <a:buClr>
                <a:schemeClr val="accent6"/>
              </a:buClr>
              <a:buSzPct val="100000"/>
              <a:buNone/>
              <a:defRPr sz="2100">
                <a:solidFill>
                  <a:schemeClr val="accent6"/>
                </a:solidFill>
              </a:defRPr>
            </a:lvl8pPr>
            <a:lvl9pPr lvl="8" algn="ctr">
              <a:lnSpc>
                <a:spcPct val="100000"/>
              </a:lnSpc>
              <a:spcBef>
                <a:spcPts val="0"/>
              </a:spcBef>
              <a:spcAft>
                <a:spcPts val="0"/>
              </a:spcAft>
              <a:buClr>
                <a:schemeClr val="accent6"/>
              </a:buClr>
              <a:buSzPct val="100000"/>
              <a:buNone/>
              <a:defRPr sz="2100">
                <a:solidFill>
                  <a:schemeClr val="accent6"/>
                </a:solidFill>
              </a:defRPr>
            </a:lvl9pPr>
          </a:lstStyle>
          <a:p>
            <a:endParaRPr/>
          </a:p>
        </p:txBody>
      </p:sp>
      <p:sp>
        <p:nvSpPr>
          <p:cNvPr id="51" name="Shape 51"/>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52" name="Shape 5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319500" y="4230575"/>
            <a:ext cx="5998800" cy="598799"/>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55" name="Shape 5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72725"/>
            <a:ext cx="8520599" cy="645000"/>
          </a:xfrm>
          <a:prstGeom prst="rect">
            <a:avLst/>
          </a:prstGeom>
          <a:noFill/>
          <a:ln>
            <a:noFill/>
          </a:ln>
        </p:spPr>
        <p:txBody>
          <a:bodyPr lIns="91425" tIns="91425" rIns="91425" bIns="91425" anchor="t" anchorCtr="0"/>
          <a:lstStyle>
            <a:lvl1pPr lvl="0">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buClr>
                <a:schemeClr val="dk1"/>
              </a:buClr>
              <a:buSzPct val="1000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Shape 7"/>
          <p:cNvSpPr txBox="1">
            <a:spLocks noGrp="1"/>
          </p:cNvSpPr>
          <p:nvPr>
            <p:ph type="body" idx="1"/>
          </p:nvPr>
        </p:nvSpPr>
        <p:spPr>
          <a:xfrm>
            <a:off x="311700" y="1417800"/>
            <a:ext cx="8520599" cy="31509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Lato"/>
              <a:defRPr sz="1800">
                <a:solidFill>
                  <a:schemeClr val="dk1"/>
                </a:solidFill>
                <a:latin typeface="Lato"/>
                <a:ea typeface="Lato"/>
                <a:cs typeface="Lato"/>
                <a:sym typeface="Lato"/>
              </a:defRPr>
            </a:lvl1pPr>
            <a:lvl2pPr lvl="1">
              <a:lnSpc>
                <a:spcPct val="115000"/>
              </a:lnSpc>
              <a:spcBef>
                <a:spcPts val="0"/>
              </a:spcBef>
              <a:spcAft>
                <a:spcPts val="1600"/>
              </a:spcAft>
              <a:buClr>
                <a:schemeClr val="dk1"/>
              </a:buClr>
              <a:buFont typeface="Lato"/>
              <a:defRPr>
                <a:solidFill>
                  <a:schemeClr val="dk1"/>
                </a:solidFill>
                <a:latin typeface="Lato"/>
                <a:ea typeface="Lato"/>
                <a:cs typeface="Lato"/>
                <a:sym typeface="Lato"/>
              </a:defRPr>
            </a:lvl2pPr>
            <a:lvl3pPr lvl="2">
              <a:lnSpc>
                <a:spcPct val="115000"/>
              </a:lnSpc>
              <a:spcBef>
                <a:spcPts val="0"/>
              </a:spcBef>
              <a:spcAft>
                <a:spcPts val="1600"/>
              </a:spcAft>
              <a:buClr>
                <a:schemeClr val="dk1"/>
              </a:buClr>
              <a:buFont typeface="Lato"/>
              <a:defRPr>
                <a:solidFill>
                  <a:schemeClr val="dk1"/>
                </a:solidFill>
                <a:latin typeface="Lato"/>
                <a:ea typeface="Lato"/>
                <a:cs typeface="Lato"/>
                <a:sym typeface="Lato"/>
              </a:defRPr>
            </a:lvl3pPr>
            <a:lvl4pPr lvl="3">
              <a:lnSpc>
                <a:spcPct val="115000"/>
              </a:lnSpc>
              <a:spcBef>
                <a:spcPts val="0"/>
              </a:spcBef>
              <a:spcAft>
                <a:spcPts val="1600"/>
              </a:spcAft>
              <a:buClr>
                <a:schemeClr val="dk1"/>
              </a:buClr>
              <a:buFont typeface="Lato"/>
              <a:defRPr>
                <a:solidFill>
                  <a:schemeClr val="dk1"/>
                </a:solidFill>
                <a:latin typeface="Lato"/>
                <a:ea typeface="Lato"/>
                <a:cs typeface="Lato"/>
                <a:sym typeface="Lato"/>
              </a:defRPr>
            </a:lvl4pPr>
            <a:lvl5pPr lvl="4">
              <a:lnSpc>
                <a:spcPct val="115000"/>
              </a:lnSpc>
              <a:spcBef>
                <a:spcPts val="0"/>
              </a:spcBef>
              <a:spcAft>
                <a:spcPts val="1600"/>
              </a:spcAft>
              <a:buClr>
                <a:schemeClr val="dk1"/>
              </a:buClr>
              <a:buFont typeface="Lato"/>
              <a:defRPr>
                <a:solidFill>
                  <a:schemeClr val="dk1"/>
                </a:solidFill>
                <a:latin typeface="Lato"/>
                <a:ea typeface="Lato"/>
                <a:cs typeface="Lato"/>
                <a:sym typeface="Lato"/>
              </a:defRPr>
            </a:lvl5pPr>
            <a:lvl6pPr lvl="5">
              <a:lnSpc>
                <a:spcPct val="115000"/>
              </a:lnSpc>
              <a:spcBef>
                <a:spcPts val="0"/>
              </a:spcBef>
              <a:spcAft>
                <a:spcPts val="1600"/>
              </a:spcAft>
              <a:buClr>
                <a:schemeClr val="dk1"/>
              </a:buClr>
              <a:buFont typeface="Lato"/>
              <a:defRPr>
                <a:solidFill>
                  <a:schemeClr val="dk1"/>
                </a:solidFill>
                <a:latin typeface="Lato"/>
                <a:ea typeface="Lato"/>
                <a:cs typeface="Lato"/>
                <a:sym typeface="Lato"/>
              </a:defRPr>
            </a:lvl6pPr>
            <a:lvl7pPr lvl="6">
              <a:lnSpc>
                <a:spcPct val="115000"/>
              </a:lnSpc>
              <a:spcBef>
                <a:spcPts val="0"/>
              </a:spcBef>
              <a:spcAft>
                <a:spcPts val="1600"/>
              </a:spcAft>
              <a:buClr>
                <a:schemeClr val="dk1"/>
              </a:buClr>
              <a:buFont typeface="Lato"/>
              <a:defRPr>
                <a:solidFill>
                  <a:schemeClr val="dk1"/>
                </a:solidFill>
                <a:latin typeface="Lato"/>
                <a:ea typeface="Lato"/>
                <a:cs typeface="Lato"/>
                <a:sym typeface="Lato"/>
              </a:defRPr>
            </a:lvl7pPr>
            <a:lvl8pPr lvl="7">
              <a:lnSpc>
                <a:spcPct val="115000"/>
              </a:lnSpc>
              <a:spcBef>
                <a:spcPts val="0"/>
              </a:spcBef>
              <a:spcAft>
                <a:spcPts val="1600"/>
              </a:spcAft>
              <a:buClr>
                <a:schemeClr val="dk1"/>
              </a:buClr>
              <a:buFont typeface="Lato"/>
              <a:defRPr>
                <a:solidFill>
                  <a:schemeClr val="dk1"/>
                </a:solidFill>
                <a:latin typeface="Lato"/>
                <a:ea typeface="Lato"/>
                <a:cs typeface="Lato"/>
                <a:sym typeface="Lato"/>
              </a:defRPr>
            </a:lvl8pPr>
            <a:lvl9pPr lvl="8">
              <a:lnSpc>
                <a:spcPct val="115000"/>
              </a:lnSpc>
              <a:spcBef>
                <a:spcPts val="0"/>
              </a:spcBef>
              <a:spcAft>
                <a:spcPts val="1600"/>
              </a:spcAft>
              <a:buClr>
                <a:schemeClr val="dk1"/>
              </a:buClr>
              <a:buFont typeface="Lato"/>
              <a:defRPr>
                <a:solidFill>
                  <a:schemeClr val="dk1"/>
                </a:solidFill>
                <a:latin typeface="Lato"/>
                <a:ea typeface="Lato"/>
                <a:cs typeface="Lato"/>
                <a:sym typeface="Lato"/>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Lato"/>
                <a:ea typeface="Lato"/>
                <a:cs typeface="Lato"/>
                <a:sym typeface="Lato"/>
              </a:rPr>
              <a:t>‹#›</a:t>
            </a:fld>
            <a:endParaRPr lang="en" sz="1000">
              <a:solidFill>
                <a:schemeClr val="dk1"/>
              </a:solidFill>
              <a:latin typeface="Lato"/>
              <a:ea typeface="Lato"/>
              <a:cs typeface="Lato"/>
              <a:sym typeface="La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1gwnzW4jOMI"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GUAVMnWvj8g"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XGZnO5Im5bM"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vvZbCh5DUMU"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p:nvPr/>
        </p:nvSpPr>
        <p:spPr>
          <a:xfrm>
            <a:off x="288725" y="245950"/>
            <a:ext cx="2961899" cy="502500"/>
          </a:xfrm>
          <a:prstGeom prst="rect">
            <a:avLst/>
          </a:prstGeom>
          <a:noFill/>
          <a:ln>
            <a:noFill/>
          </a:ln>
        </p:spPr>
        <p:txBody>
          <a:bodyPr lIns="91425" tIns="91425" rIns="91425" bIns="91425" anchor="t" anchorCtr="0">
            <a:noAutofit/>
          </a:bodyPr>
          <a:lstStyle/>
          <a:p>
            <a:pPr lvl="0">
              <a:spcBef>
                <a:spcPts val="0"/>
              </a:spcBef>
              <a:buNone/>
            </a:pPr>
            <a:r>
              <a:rPr lang="en" sz="2400">
                <a:latin typeface="Trebuchet MS"/>
                <a:ea typeface="Trebuchet MS"/>
                <a:cs typeface="Trebuchet MS"/>
                <a:sym typeface="Trebuchet MS"/>
              </a:rPr>
              <a:t>LEARNING TARGET: </a:t>
            </a:r>
          </a:p>
        </p:txBody>
      </p:sp>
      <p:sp>
        <p:nvSpPr>
          <p:cNvPr id="69" name="Shape 69"/>
          <p:cNvSpPr txBox="1"/>
          <p:nvPr/>
        </p:nvSpPr>
        <p:spPr>
          <a:xfrm>
            <a:off x="267325" y="930325"/>
            <a:ext cx="8661600" cy="876899"/>
          </a:xfrm>
          <a:prstGeom prst="rect">
            <a:avLst/>
          </a:prstGeom>
          <a:noFill/>
          <a:ln>
            <a:noFill/>
          </a:ln>
        </p:spPr>
        <p:txBody>
          <a:bodyPr lIns="91425" tIns="91425" rIns="91425" bIns="91425" anchor="t" anchorCtr="0">
            <a:noAutofit/>
          </a:bodyPr>
          <a:lstStyle/>
          <a:p>
            <a:pPr lvl="0">
              <a:spcBef>
                <a:spcPts val="0"/>
              </a:spcBef>
              <a:buNone/>
            </a:pPr>
            <a:r>
              <a:rPr lang="en" sz="3000">
                <a:latin typeface="Trebuchet MS"/>
                <a:ea typeface="Trebuchet MS"/>
                <a:cs typeface="Trebuchet MS"/>
                <a:sym typeface="Trebuchet MS"/>
              </a:rPr>
              <a:t>SWBAT learn about intelligence over the lifespan including the high extremes and low extremes of intelligence.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p:nvPr/>
        </p:nvSpPr>
        <p:spPr>
          <a:xfrm>
            <a:off x="256650" y="278025"/>
            <a:ext cx="8105574" cy="6738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LEARNING TARGET</a:t>
            </a:r>
            <a:r>
              <a:rPr lang="en" sz="2400" dirty="0" smtClean="0">
                <a:latin typeface="Trebuchet MS"/>
                <a:ea typeface="Trebuchet MS"/>
                <a:cs typeface="Trebuchet MS"/>
                <a:sym typeface="Trebuchet MS"/>
              </a:rPr>
              <a:t>:                                           3/10/16</a:t>
            </a:r>
            <a:endParaRPr lang="en" sz="2400" dirty="0">
              <a:latin typeface="Trebuchet MS"/>
              <a:ea typeface="Trebuchet MS"/>
              <a:cs typeface="Trebuchet MS"/>
              <a:sym typeface="Trebuchet MS"/>
            </a:endParaRPr>
          </a:p>
        </p:txBody>
      </p:sp>
      <p:sp>
        <p:nvSpPr>
          <p:cNvPr id="129" name="Shape 129"/>
          <p:cNvSpPr txBox="1"/>
          <p:nvPr/>
        </p:nvSpPr>
        <p:spPr>
          <a:xfrm>
            <a:off x="288624" y="854943"/>
            <a:ext cx="8073600" cy="11549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SWBAT learn about influences on your intelligence</a:t>
            </a:r>
          </a:p>
        </p:txBody>
      </p:sp>
      <p:sp>
        <p:nvSpPr>
          <p:cNvPr id="130" name="Shape 130"/>
          <p:cNvSpPr txBox="1"/>
          <p:nvPr/>
        </p:nvSpPr>
        <p:spPr>
          <a:xfrm>
            <a:off x="288624" y="1372985"/>
            <a:ext cx="8244599" cy="15824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Question : </a:t>
            </a:r>
            <a:r>
              <a:rPr lang="en" sz="2400" dirty="0" smtClean="0">
                <a:latin typeface="Trebuchet MS"/>
                <a:ea typeface="Trebuchet MS"/>
                <a:cs typeface="Trebuchet MS"/>
                <a:sym typeface="Trebuchet MS"/>
              </a:rPr>
              <a:t>What has research into the dynamics of aging &amp; intelligence revealed? </a:t>
            </a:r>
            <a:endParaRPr lang="en" sz="2400" dirty="0">
              <a:latin typeface="Trebuchet MS"/>
              <a:ea typeface="Trebuchet MS"/>
              <a:cs typeface="Trebuchet MS"/>
              <a:sym typeface="Trebuchet MS"/>
            </a:endParaRPr>
          </a:p>
        </p:txBody>
      </p:sp>
      <p:sp>
        <p:nvSpPr>
          <p:cNvPr id="131" name="Shape 131"/>
          <p:cNvSpPr txBox="1"/>
          <p:nvPr/>
        </p:nvSpPr>
        <p:spPr>
          <a:xfrm>
            <a:off x="256650" y="2271184"/>
            <a:ext cx="8887350" cy="13686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Answer: </a:t>
            </a:r>
            <a:r>
              <a:rPr lang="en" sz="2400" dirty="0" smtClean="0">
                <a:latin typeface="Trebuchet MS"/>
                <a:ea typeface="Trebuchet MS"/>
                <a:cs typeface="Trebuchet MS"/>
                <a:sym typeface="Trebuchet MS"/>
              </a:rPr>
              <a:t>3 phases-1)</a:t>
            </a:r>
            <a:r>
              <a:rPr lang="en" sz="2400" u="sng" dirty="0" smtClean="0">
                <a:latin typeface="Trebuchet MS"/>
                <a:ea typeface="Trebuchet MS"/>
                <a:cs typeface="Trebuchet MS"/>
                <a:sym typeface="Trebuchet MS"/>
              </a:rPr>
              <a:t>Cross-sectional studies </a:t>
            </a:r>
            <a:r>
              <a:rPr lang="en-US" sz="2400" u="sng" dirty="0" smtClean="0">
                <a:latin typeface="Trebuchet MS"/>
                <a:ea typeface="Trebuchet MS"/>
                <a:cs typeface="Trebuchet MS"/>
                <a:sym typeface="Trebuchet MS"/>
              </a:rPr>
              <a:t>ha</a:t>
            </a:r>
            <a:r>
              <a:rPr lang="en" sz="2400" u="sng" dirty="0" smtClean="0">
                <a:latin typeface="Trebuchet MS"/>
                <a:ea typeface="Trebuchet MS"/>
                <a:cs typeface="Trebuchet MS"/>
                <a:sym typeface="Trebuchet MS"/>
              </a:rPr>
              <a:t>ve shown </a:t>
            </a:r>
            <a:r>
              <a:rPr lang="en" sz="2400" dirty="0" smtClean="0">
                <a:latin typeface="Trebuchet MS"/>
                <a:ea typeface="Trebuchet MS"/>
                <a:cs typeface="Trebuchet MS"/>
                <a:sym typeface="Trebuchet MS"/>
              </a:rPr>
              <a:t>evidence of intellectual </a:t>
            </a:r>
            <a:r>
              <a:rPr lang="en" sz="2400" u="sng" dirty="0" smtClean="0">
                <a:latin typeface="Trebuchet MS"/>
                <a:ea typeface="Trebuchet MS"/>
                <a:cs typeface="Trebuchet MS"/>
                <a:sym typeface="Trebuchet MS"/>
              </a:rPr>
              <a:t>decline as we age</a:t>
            </a:r>
            <a:r>
              <a:rPr lang="en" sz="2400" dirty="0" smtClean="0">
                <a:latin typeface="Trebuchet MS"/>
                <a:ea typeface="Trebuchet MS"/>
                <a:cs typeface="Trebuchet MS"/>
                <a:sym typeface="Trebuchet MS"/>
              </a:rPr>
              <a:t>; 2)</a:t>
            </a:r>
            <a:r>
              <a:rPr lang="en" sz="2400" u="sng" dirty="0" smtClean="0">
                <a:latin typeface="Trebuchet MS"/>
                <a:ea typeface="Trebuchet MS"/>
                <a:cs typeface="Trebuchet MS"/>
                <a:sym typeface="Trebuchet MS"/>
              </a:rPr>
              <a:t>Longitudinal studies have shown </a:t>
            </a:r>
            <a:r>
              <a:rPr lang="en" sz="2400" dirty="0" smtClean="0">
                <a:latin typeface="Trebuchet MS"/>
                <a:ea typeface="Trebuchet MS"/>
                <a:cs typeface="Trebuchet MS"/>
                <a:sym typeface="Trebuchet MS"/>
              </a:rPr>
              <a:t>evidence for intellectual </a:t>
            </a:r>
            <a:r>
              <a:rPr lang="en" sz="2400" u="sng" dirty="0" smtClean="0">
                <a:latin typeface="Trebuchet MS"/>
                <a:ea typeface="Trebuchet MS"/>
                <a:cs typeface="Trebuchet MS"/>
                <a:sym typeface="Trebuchet MS"/>
              </a:rPr>
              <a:t>stability as we age</a:t>
            </a:r>
            <a:r>
              <a:rPr lang="en" sz="2400" dirty="0" smtClean="0">
                <a:latin typeface="Trebuchet MS"/>
                <a:ea typeface="Trebuchet MS"/>
                <a:cs typeface="Trebuchet MS"/>
                <a:sym typeface="Trebuchet MS"/>
              </a:rPr>
              <a:t>; 3)“IT DEPENDS”-</a:t>
            </a:r>
            <a:r>
              <a:rPr lang="en" sz="2400" u="sng" dirty="0" smtClean="0">
                <a:latin typeface="Trebuchet MS"/>
                <a:ea typeface="Trebuchet MS"/>
                <a:cs typeface="Trebuchet MS"/>
                <a:sym typeface="Trebuchet MS"/>
              </a:rPr>
              <a:t>some intelligence increases as we age (CRYSTALLIZED INTELLIGENCE</a:t>
            </a:r>
            <a:r>
              <a:rPr lang="en" sz="2400" dirty="0" smtClean="0">
                <a:latin typeface="Trebuchet MS"/>
                <a:ea typeface="Trebuchet MS"/>
                <a:cs typeface="Trebuchet MS"/>
                <a:sym typeface="Trebuchet MS"/>
              </a:rPr>
              <a:t>), </a:t>
            </a:r>
            <a:r>
              <a:rPr lang="en" sz="2400" u="sng" dirty="0" smtClean="0">
                <a:latin typeface="Trebuchet MS"/>
                <a:ea typeface="Trebuchet MS"/>
                <a:cs typeface="Trebuchet MS"/>
                <a:sym typeface="Trebuchet MS"/>
              </a:rPr>
              <a:t>some decreases (FLUID INTELLIGENCE</a:t>
            </a:r>
            <a:r>
              <a:rPr lang="en" sz="2400" dirty="0" smtClean="0">
                <a:latin typeface="Trebuchet MS"/>
                <a:ea typeface="Trebuchet MS"/>
                <a:cs typeface="Trebuchet MS"/>
                <a:sym typeface="Trebuchet MS"/>
              </a:rPr>
              <a:t>), beginning in the 20s/30s.</a:t>
            </a:r>
            <a:endParaRPr lang="en" sz="2400" dirty="0">
              <a:latin typeface="Trebuchet MS"/>
              <a:ea typeface="Trebuchet MS"/>
              <a:cs typeface="Trebuchet MS"/>
              <a:sym typeface="Trebuchet MS"/>
            </a:endParaRPr>
          </a:p>
        </p:txBody>
      </p:sp>
    </p:spTree>
    <p:extLst>
      <p:ext uri="{BB962C8B-B14F-4D97-AF65-F5344CB8AC3E}">
        <p14:creationId xmlns:p14="http://schemas.microsoft.com/office/powerpoint/2010/main" val="3782716337"/>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p:nvPr/>
        </p:nvSpPr>
        <p:spPr>
          <a:xfrm>
            <a:off x="256650" y="278025"/>
            <a:ext cx="8105574" cy="6738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LEARNING TARGET</a:t>
            </a:r>
            <a:r>
              <a:rPr lang="en" sz="2400" dirty="0" smtClean="0">
                <a:latin typeface="Trebuchet MS"/>
                <a:ea typeface="Trebuchet MS"/>
                <a:cs typeface="Trebuchet MS"/>
                <a:sym typeface="Trebuchet MS"/>
              </a:rPr>
              <a:t>:                                           3/10/16</a:t>
            </a:r>
            <a:endParaRPr lang="en" sz="2400" dirty="0">
              <a:latin typeface="Trebuchet MS"/>
              <a:ea typeface="Trebuchet MS"/>
              <a:cs typeface="Trebuchet MS"/>
              <a:sym typeface="Trebuchet MS"/>
            </a:endParaRPr>
          </a:p>
        </p:txBody>
      </p:sp>
      <p:sp>
        <p:nvSpPr>
          <p:cNvPr id="129" name="Shape 129"/>
          <p:cNvSpPr txBox="1"/>
          <p:nvPr/>
        </p:nvSpPr>
        <p:spPr>
          <a:xfrm>
            <a:off x="288624" y="854943"/>
            <a:ext cx="8073600" cy="11549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SWBAT learn about influences on your intelligence</a:t>
            </a:r>
          </a:p>
        </p:txBody>
      </p:sp>
      <p:sp>
        <p:nvSpPr>
          <p:cNvPr id="130" name="Shape 130"/>
          <p:cNvSpPr txBox="1"/>
          <p:nvPr/>
        </p:nvSpPr>
        <p:spPr>
          <a:xfrm>
            <a:off x="288624" y="1372985"/>
            <a:ext cx="8244599" cy="15824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Question : </a:t>
            </a:r>
            <a:r>
              <a:rPr lang="en" sz="2400" dirty="0" smtClean="0">
                <a:latin typeface="Trebuchet MS"/>
                <a:ea typeface="Trebuchet MS"/>
                <a:cs typeface="Trebuchet MS"/>
                <a:sym typeface="Trebuchet MS"/>
              </a:rPr>
              <a:t>What has research into the dynamics of aging &amp; intelligence revealed? </a:t>
            </a:r>
            <a:endParaRPr lang="en" sz="2400" dirty="0">
              <a:latin typeface="Trebuchet MS"/>
              <a:ea typeface="Trebuchet MS"/>
              <a:cs typeface="Trebuchet MS"/>
              <a:sym typeface="Trebuchet MS"/>
            </a:endParaRPr>
          </a:p>
        </p:txBody>
      </p:sp>
      <p:sp>
        <p:nvSpPr>
          <p:cNvPr id="131" name="Shape 131"/>
          <p:cNvSpPr txBox="1"/>
          <p:nvPr/>
        </p:nvSpPr>
        <p:spPr>
          <a:xfrm>
            <a:off x="256650" y="2271184"/>
            <a:ext cx="8887350" cy="13686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Answer: </a:t>
            </a:r>
            <a:r>
              <a:rPr lang="en" sz="2400" dirty="0" smtClean="0">
                <a:solidFill>
                  <a:srgbClr val="FF0000"/>
                </a:solidFill>
                <a:latin typeface="Trebuchet MS"/>
                <a:ea typeface="Trebuchet MS"/>
                <a:cs typeface="Trebuchet MS"/>
                <a:sym typeface="Trebuchet MS"/>
              </a:rPr>
              <a:t>3 phases-1)</a:t>
            </a:r>
            <a:r>
              <a:rPr lang="en" sz="2400" u="sng" dirty="0" smtClean="0">
                <a:solidFill>
                  <a:srgbClr val="FF0000"/>
                </a:solidFill>
                <a:latin typeface="Trebuchet MS"/>
                <a:ea typeface="Trebuchet MS"/>
                <a:cs typeface="Trebuchet MS"/>
                <a:sym typeface="Trebuchet MS"/>
              </a:rPr>
              <a:t>Cross-sectional studies </a:t>
            </a:r>
            <a:r>
              <a:rPr lang="en-US" sz="2400" u="sng" dirty="0" smtClean="0">
                <a:solidFill>
                  <a:srgbClr val="FF0000"/>
                </a:solidFill>
                <a:latin typeface="Trebuchet MS"/>
                <a:ea typeface="Trebuchet MS"/>
                <a:cs typeface="Trebuchet MS"/>
                <a:sym typeface="Trebuchet MS"/>
              </a:rPr>
              <a:t>ha</a:t>
            </a:r>
            <a:r>
              <a:rPr lang="en" sz="2400" u="sng" dirty="0" smtClean="0">
                <a:solidFill>
                  <a:srgbClr val="FF0000"/>
                </a:solidFill>
                <a:latin typeface="Trebuchet MS"/>
                <a:ea typeface="Trebuchet MS"/>
                <a:cs typeface="Trebuchet MS"/>
                <a:sym typeface="Trebuchet MS"/>
              </a:rPr>
              <a:t>ve shown </a:t>
            </a:r>
            <a:r>
              <a:rPr lang="en" sz="2400" dirty="0" smtClean="0">
                <a:solidFill>
                  <a:srgbClr val="FF0000"/>
                </a:solidFill>
                <a:latin typeface="Trebuchet MS"/>
                <a:ea typeface="Trebuchet MS"/>
                <a:cs typeface="Trebuchet MS"/>
                <a:sym typeface="Trebuchet MS"/>
              </a:rPr>
              <a:t>evidence of intellectual </a:t>
            </a:r>
            <a:r>
              <a:rPr lang="en" sz="2400" u="sng" dirty="0" smtClean="0">
                <a:solidFill>
                  <a:srgbClr val="FF0000"/>
                </a:solidFill>
                <a:latin typeface="Trebuchet MS"/>
                <a:ea typeface="Trebuchet MS"/>
                <a:cs typeface="Trebuchet MS"/>
                <a:sym typeface="Trebuchet MS"/>
              </a:rPr>
              <a:t>decline as we age</a:t>
            </a:r>
            <a:r>
              <a:rPr lang="en" sz="2400" dirty="0" smtClean="0">
                <a:latin typeface="Trebuchet MS"/>
                <a:ea typeface="Trebuchet MS"/>
                <a:cs typeface="Trebuchet MS"/>
                <a:sym typeface="Trebuchet MS"/>
              </a:rPr>
              <a:t>; </a:t>
            </a:r>
            <a:r>
              <a:rPr lang="en" sz="2400" dirty="0" smtClean="0">
                <a:solidFill>
                  <a:srgbClr val="FF0000"/>
                </a:solidFill>
                <a:latin typeface="Trebuchet MS"/>
                <a:ea typeface="Trebuchet MS"/>
                <a:cs typeface="Trebuchet MS"/>
                <a:sym typeface="Trebuchet MS"/>
              </a:rPr>
              <a:t>2)</a:t>
            </a:r>
            <a:r>
              <a:rPr lang="en" sz="2400" u="sng" dirty="0" smtClean="0">
                <a:solidFill>
                  <a:srgbClr val="FF0000"/>
                </a:solidFill>
                <a:latin typeface="Trebuchet MS"/>
                <a:ea typeface="Trebuchet MS"/>
                <a:cs typeface="Trebuchet MS"/>
                <a:sym typeface="Trebuchet MS"/>
              </a:rPr>
              <a:t>Longitudinal studies have shown </a:t>
            </a:r>
            <a:r>
              <a:rPr lang="en" sz="2400" dirty="0" smtClean="0">
                <a:solidFill>
                  <a:srgbClr val="FF0000"/>
                </a:solidFill>
                <a:latin typeface="Trebuchet MS"/>
                <a:ea typeface="Trebuchet MS"/>
                <a:cs typeface="Trebuchet MS"/>
                <a:sym typeface="Trebuchet MS"/>
              </a:rPr>
              <a:t>evidence for intellectual </a:t>
            </a:r>
            <a:r>
              <a:rPr lang="en" sz="2400" u="sng" dirty="0" smtClean="0">
                <a:solidFill>
                  <a:srgbClr val="FF0000"/>
                </a:solidFill>
                <a:latin typeface="Trebuchet MS"/>
                <a:ea typeface="Trebuchet MS"/>
                <a:cs typeface="Trebuchet MS"/>
                <a:sym typeface="Trebuchet MS"/>
              </a:rPr>
              <a:t>stability as we age</a:t>
            </a:r>
            <a:r>
              <a:rPr lang="en" sz="2400" dirty="0" smtClean="0">
                <a:latin typeface="Trebuchet MS"/>
                <a:ea typeface="Trebuchet MS"/>
                <a:cs typeface="Trebuchet MS"/>
                <a:sym typeface="Trebuchet MS"/>
              </a:rPr>
              <a:t>; 3</a:t>
            </a:r>
            <a:r>
              <a:rPr lang="en" sz="2400" dirty="0" smtClean="0">
                <a:solidFill>
                  <a:srgbClr val="FF0000"/>
                </a:solidFill>
                <a:latin typeface="Trebuchet MS"/>
                <a:ea typeface="Trebuchet MS"/>
                <a:cs typeface="Trebuchet MS"/>
                <a:sym typeface="Trebuchet MS"/>
              </a:rPr>
              <a:t>)“IT DEPENDS”-</a:t>
            </a:r>
            <a:r>
              <a:rPr lang="en" sz="2400" u="sng" dirty="0" smtClean="0">
                <a:solidFill>
                  <a:srgbClr val="FF0000"/>
                </a:solidFill>
                <a:latin typeface="Trebuchet MS"/>
                <a:ea typeface="Trebuchet MS"/>
                <a:cs typeface="Trebuchet MS"/>
                <a:sym typeface="Trebuchet MS"/>
              </a:rPr>
              <a:t>some intelligence increases as we age (CRYSTALLIZED INTELLIGENCE</a:t>
            </a:r>
            <a:r>
              <a:rPr lang="en" sz="2400" dirty="0" smtClean="0">
                <a:solidFill>
                  <a:srgbClr val="FF0000"/>
                </a:solidFill>
                <a:latin typeface="Trebuchet MS"/>
                <a:ea typeface="Trebuchet MS"/>
                <a:cs typeface="Trebuchet MS"/>
                <a:sym typeface="Trebuchet MS"/>
              </a:rPr>
              <a:t>), </a:t>
            </a:r>
            <a:r>
              <a:rPr lang="en" sz="2400" u="sng" dirty="0" smtClean="0">
                <a:solidFill>
                  <a:srgbClr val="FF0000"/>
                </a:solidFill>
                <a:latin typeface="Trebuchet MS"/>
                <a:ea typeface="Trebuchet MS"/>
                <a:cs typeface="Trebuchet MS"/>
                <a:sym typeface="Trebuchet MS"/>
              </a:rPr>
              <a:t>some decreases (FLUID INTELLIGENCE</a:t>
            </a:r>
            <a:r>
              <a:rPr lang="en" sz="2400" dirty="0" smtClean="0">
                <a:solidFill>
                  <a:srgbClr val="FF0000"/>
                </a:solidFill>
                <a:latin typeface="Trebuchet MS"/>
                <a:ea typeface="Trebuchet MS"/>
                <a:cs typeface="Trebuchet MS"/>
                <a:sym typeface="Trebuchet MS"/>
              </a:rPr>
              <a:t>), beginning in the 20s/30s.</a:t>
            </a:r>
            <a:endParaRPr lang="en" sz="2400" dirty="0">
              <a:solidFill>
                <a:srgbClr val="FF0000"/>
              </a:solidFill>
              <a:latin typeface="Trebuchet MS"/>
              <a:ea typeface="Trebuchet MS"/>
              <a:cs typeface="Trebuchet MS"/>
              <a:sym typeface="Trebuchet MS"/>
            </a:endParaRPr>
          </a:p>
        </p:txBody>
      </p:sp>
    </p:spTree>
    <p:extLst>
      <p:ext uri="{BB962C8B-B14F-4D97-AF65-F5344CB8AC3E}">
        <p14:creationId xmlns:p14="http://schemas.microsoft.com/office/powerpoint/2010/main" val="4281691122"/>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ctrTitle"/>
          </p:nvPr>
        </p:nvSpPr>
        <p:spPr>
          <a:xfrm>
            <a:off x="407958" y="327550"/>
            <a:ext cx="8520599" cy="2052599"/>
          </a:xfrm>
          <a:prstGeom prst="rect">
            <a:avLst/>
          </a:prstGeom>
        </p:spPr>
        <p:txBody>
          <a:bodyPr lIns="91425" tIns="91425" rIns="91425" bIns="91425" anchor="b" anchorCtr="0">
            <a:noAutofit/>
          </a:bodyPr>
          <a:lstStyle/>
          <a:p>
            <a:pPr lvl="0">
              <a:spcBef>
                <a:spcPts val="0"/>
              </a:spcBef>
              <a:buNone/>
            </a:pPr>
            <a:r>
              <a:rPr lang="en"/>
              <a:t>Module 63: Studying Genetic and Environmental Influences on Intelligence</a:t>
            </a:r>
          </a:p>
        </p:txBody>
      </p:sp>
      <p:sp>
        <p:nvSpPr>
          <p:cNvPr id="137" name="Shape 137"/>
          <p:cNvSpPr txBox="1">
            <a:spLocks noGrp="1"/>
          </p:cNvSpPr>
          <p:nvPr>
            <p:ph type="subTitle" idx="1"/>
          </p:nvPr>
        </p:nvSpPr>
        <p:spPr>
          <a:xfrm>
            <a:off x="482825" y="2042800"/>
            <a:ext cx="8520599" cy="792600"/>
          </a:xfrm>
          <a:prstGeom prst="rect">
            <a:avLst/>
          </a:prstGeom>
        </p:spPr>
        <p:txBody>
          <a:bodyPr lIns="91425" tIns="91425" rIns="91425" bIns="91425" anchor="b" anchorCtr="0">
            <a:noAutofit/>
          </a:bodyPr>
          <a:lstStyle/>
          <a:p>
            <a:pPr lvl="0">
              <a:spcBef>
                <a:spcPts val="0"/>
              </a:spcBef>
              <a:buNone/>
            </a:pPr>
            <a:r>
              <a:rPr lang="en"/>
              <a:t>Twin and adoption studies</a:t>
            </a:r>
          </a:p>
        </p:txBody>
      </p:sp>
      <p:sp>
        <p:nvSpPr>
          <p:cNvPr id="138" name="Shape 138"/>
          <p:cNvSpPr txBox="1"/>
          <p:nvPr/>
        </p:nvSpPr>
        <p:spPr>
          <a:xfrm>
            <a:off x="128350" y="2790900"/>
            <a:ext cx="8800199" cy="2352600"/>
          </a:xfrm>
          <a:prstGeom prst="rect">
            <a:avLst/>
          </a:prstGeom>
          <a:noFill/>
          <a:ln>
            <a:noFill/>
          </a:ln>
        </p:spPr>
        <p:txBody>
          <a:bodyPr lIns="91425" tIns="91425" rIns="91425" bIns="91425" anchor="t" anchorCtr="0">
            <a:noAutofit/>
          </a:bodyPr>
          <a:lstStyle/>
          <a:p>
            <a:pPr lvl="0" rtl="0">
              <a:spcBef>
                <a:spcPts val="0"/>
              </a:spcBef>
              <a:buNone/>
            </a:pPr>
            <a:r>
              <a:rPr lang="en" sz="1800">
                <a:latin typeface="Trebuchet MS"/>
                <a:ea typeface="Trebuchet MS"/>
                <a:cs typeface="Trebuchet MS"/>
                <a:sym typeface="Trebuchet MS"/>
              </a:rPr>
              <a:t>Intelligence test scores of identical twins raised together are virtually as similar as those of the same person taking the same test twice. </a:t>
            </a:r>
          </a:p>
          <a:p>
            <a:pPr lvl="0" rtl="0">
              <a:spcBef>
                <a:spcPts val="0"/>
              </a:spcBef>
              <a:buNone/>
            </a:pPr>
            <a:r>
              <a:rPr lang="en" sz="1800">
                <a:latin typeface="Trebuchet MS"/>
                <a:ea typeface="Trebuchet MS"/>
                <a:cs typeface="Trebuchet MS"/>
                <a:sym typeface="Trebuchet MS"/>
              </a:rPr>
              <a:t>-Estimates of the heritability of intelligence- the extent to which intelligence test score variation can be attributed to genetic variation- range from 50 to 80 percent.</a:t>
            </a:r>
          </a:p>
          <a:p>
            <a:pPr lvl="0" rtl="0">
              <a:spcBef>
                <a:spcPts val="0"/>
              </a:spcBef>
              <a:buNone/>
            </a:pPr>
            <a:r>
              <a:rPr lang="en" sz="1800">
                <a:latin typeface="Trebuchet MS"/>
                <a:ea typeface="Trebuchet MS"/>
                <a:cs typeface="Trebuchet MS"/>
                <a:sym typeface="Trebuchet MS"/>
              </a:rPr>
              <a:t>-Identical twins also exhibit similar talents. </a:t>
            </a:r>
          </a:p>
          <a:p>
            <a:pPr lvl="0">
              <a:spcBef>
                <a:spcPts val="0"/>
              </a:spcBef>
              <a:buNone/>
            </a:pPr>
            <a:r>
              <a:rPr lang="en" sz="1800" u="sng">
                <a:solidFill>
                  <a:schemeClr val="hlink"/>
                </a:solidFill>
                <a:latin typeface="Trebuchet MS"/>
                <a:ea typeface="Trebuchet MS"/>
                <a:cs typeface="Trebuchet MS"/>
                <a:sym typeface="Trebuchet MS"/>
                <a:hlinkClick r:id="rId3"/>
              </a:rPr>
              <a:t>-https://www.youtube.com/watch?v=1gen zW4jOMI</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pic>
        <p:nvPicPr>
          <p:cNvPr id="143" name="Shape 143"/>
          <p:cNvPicPr preferRelativeResize="0"/>
          <p:nvPr/>
        </p:nvPicPr>
        <p:blipFill>
          <a:blip r:embed="rId3">
            <a:alphaModFix/>
          </a:blip>
          <a:stretch>
            <a:fillRect/>
          </a:stretch>
        </p:blipFill>
        <p:spPr>
          <a:xfrm>
            <a:off x="267325" y="695000"/>
            <a:ext cx="7923774" cy="4379874"/>
          </a:xfrm>
          <a:prstGeom prst="rect">
            <a:avLst/>
          </a:prstGeom>
          <a:noFill/>
          <a:ln>
            <a:noFill/>
          </a:ln>
        </p:spPr>
      </p:pic>
      <p:sp>
        <p:nvSpPr>
          <p:cNvPr id="144" name="Shape 144"/>
          <p:cNvSpPr/>
          <p:nvPr/>
        </p:nvSpPr>
        <p:spPr>
          <a:xfrm>
            <a:off x="1686702" y="144225"/>
            <a:ext cx="4429896" cy="550775"/>
          </a:xfrm>
          <a:prstGeom prst="rect">
            <a:avLst/>
          </a:prstGeom>
        </p:spPr>
        <p:txBody>
          <a:bodyPr>
            <a:prstTxWarp prst="textPlain">
              <a:avLst/>
            </a:prstTxWarp>
          </a:bodyPr>
          <a:lstStyle/>
          <a:p>
            <a:pPr lvl="0" algn="ctr"/>
            <a:r>
              <a:rPr b="0" i="0">
                <a:ln w="9525" cap="flat" cmpd="sng">
                  <a:solidFill>
                    <a:srgbClr val="FFFFFF"/>
                  </a:solidFill>
                  <a:prstDash val="solid"/>
                  <a:round/>
                  <a:headEnd type="none" w="med" len="med"/>
                  <a:tailEnd type="none" w="med" len="med"/>
                </a:ln>
                <a:solidFill>
                  <a:srgbClr val="FFFFFF"/>
                </a:solidFill>
                <a:latin typeface="Arial"/>
              </a:rPr>
              <a:t>Heretibility</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311700" y="372725"/>
            <a:ext cx="8520599" cy="645000"/>
          </a:xfrm>
          <a:prstGeom prst="rect">
            <a:avLst/>
          </a:prstGeom>
        </p:spPr>
        <p:txBody>
          <a:bodyPr lIns="91425" tIns="91425" rIns="91425" bIns="91425" anchor="t" anchorCtr="0">
            <a:noAutofit/>
          </a:bodyPr>
          <a:lstStyle/>
          <a:p>
            <a:pPr lvl="0">
              <a:spcBef>
                <a:spcPts val="0"/>
              </a:spcBef>
              <a:buNone/>
            </a:pPr>
            <a:r>
              <a:rPr lang="en"/>
              <a:t>Environmental Influences</a:t>
            </a:r>
          </a:p>
        </p:txBody>
      </p:sp>
      <p:sp>
        <p:nvSpPr>
          <p:cNvPr id="150" name="Shape 150"/>
          <p:cNvSpPr txBox="1">
            <a:spLocks noGrp="1"/>
          </p:cNvSpPr>
          <p:nvPr>
            <p:ph type="body" idx="1"/>
          </p:nvPr>
        </p:nvSpPr>
        <p:spPr>
          <a:xfrm>
            <a:off x="311700" y="1417800"/>
            <a:ext cx="8520599" cy="3150900"/>
          </a:xfrm>
          <a:prstGeom prst="rect">
            <a:avLst/>
          </a:prstGeom>
        </p:spPr>
        <p:txBody>
          <a:bodyPr lIns="91425" tIns="91425" rIns="91425" bIns="91425" anchor="t" anchorCtr="0">
            <a:noAutofit/>
          </a:bodyPr>
          <a:lstStyle/>
          <a:p>
            <a:pPr lvl="0" rtl="0">
              <a:spcBef>
                <a:spcPts val="0"/>
              </a:spcBef>
              <a:buNone/>
            </a:pPr>
            <a:r>
              <a:rPr lang="en"/>
              <a:t>-Genes and life experiences both play a part in making you who you are.</a:t>
            </a:r>
          </a:p>
          <a:p>
            <a:pPr lvl="0">
              <a:spcBef>
                <a:spcPts val="0"/>
              </a:spcBef>
              <a:buNone/>
            </a:pPr>
            <a:r>
              <a:rPr lang="en"/>
              <a:t>- J. McVicker Hunt created a program of tutored human enrichment after visiting Iranian orphanages and seeing that children between the ages of 2 to 4 could hardly even sit up or walk. He had caregivers start to teach infants how to relate sounds with talking and different objects. Within 22 months these children learned more than 50 objects and body parts.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311700" y="372725"/>
            <a:ext cx="8520599" cy="645000"/>
          </a:xfrm>
          <a:prstGeom prst="rect">
            <a:avLst/>
          </a:prstGeom>
        </p:spPr>
        <p:txBody>
          <a:bodyPr lIns="91425" tIns="91425" rIns="91425" bIns="91425" anchor="t" anchorCtr="0">
            <a:noAutofit/>
          </a:bodyPr>
          <a:lstStyle/>
          <a:p>
            <a:pPr lvl="0">
              <a:spcBef>
                <a:spcPts val="0"/>
              </a:spcBef>
              <a:buNone/>
            </a:pPr>
            <a:r>
              <a:rPr lang="en"/>
              <a:t>Schooling and Intelligence</a:t>
            </a:r>
          </a:p>
        </p:txBody>
      </p:sp>
      <p:sp>
        <p:nvSpPr>
          <p:cNvPr id="156" name="Shape 156"/>
          <p:cNvSpPr txBox="1">
            <a:spLocks noGrp="1"/>
          </p:cNvSpPr>
          <p:nvPr>
            <p:ph type="body" idx="1"/>
          </p:nvPr>
        </p:nvSpPr>
        <p:spPr>
          <a:xfrm>
            <a:off x="311700" y="1195250"/>
            <a:ext cx="8520599" cy="3416400"/>
          </a:xfrm>
          <a:prstGeom prst="rect">
            <a:avLst/>
          </a:prstGeom>
        </p:spPr>
        <p:txBody>
          <a:bodyPr lIns="91425" tIns="91425" rIns="91425" bIns="91425" anchor="t" anchorCtr="0">
            <a:noAutofit/>
          </a:bodyPr>
          <a:lstStyle/>
          <a:p>
            <a:pPr lvl="0" rtl="0">
              <a:spcBef>
                <a:spcPts val="0"/>
              </a:spcBef>
              <a:buNone/>
            </a:pPr>
            <a:r>
              <a:rPr lang="en"/>
              <a:t>-Education boosts children's chances for success by developing their cognitive and social skills.</a:t>
            </a:r>
          </a:p>
          <a:p>
            <a:pPr lvl="0">
              <a:spcBef>
                <a:spcPts val="0"/>
              </a:spcBef>
              <a:buNone/>
            </a:pPr>
            <a:r>
              <a:rPr lang="en"/>
              <a:t>- Project Head Start : </a:t>
            </a:r>
            <a:r>
              <a:rPr lang="en" u="sng">
                <a:solidFill>
                  <a:schemeClr val="hlink"/>
                </a:solidFill>
                <a:hlinkClick r:id="rId3"/>
              </a:rPr>
              <a:t>https://www.youtube.com/watch?v=GUAVMnWvj8g</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p:nvPr/>
        </p:nvSpPr>
        <p:spPr>
          <a:xfrm>
            <a:off x="288725" y="245950"/>
            <a:ext cx="2961899" cy="502500"/>
          </a:xfrm>
          <a:prstGeom prst="rect">
            <a:avLst/>
          </a:prstGeom>
          <a:noFill/>
          <a:ln>
            <a:noFill/>
          </a:ln>
        </p:spPr>
        <p:txBody>
          <a:bodyPr lIns="91425" tIns="91425" rIns="91425" bIns="91425" anchor="t" anchorCtr="0">
            <a:noAutofit/>
          </a:bodyPr>
          <a:lstStyle/>
          <a:p>
            <a:pPr lvl="0" rtl="0">
              <a:spcBef>
                <a:spcPts val="0"/>
              </a:spcBef>
              <a:buNone/>
            </a:pPr>
            <a:r>
              <a:rPr lang="en" sz="2400">
                <a:latin typeface="Trebuchet MS"/>
                <a:ea typeface="Trebuchet MS"/>
                <a:cs typeface="Trebuchet MS"/>
                <a:sym typeface="Trebuchet MS"/>
              </a:rPr>
              <a:t>LEARNING TARGET: </a:t>
            </a:r>
          </a:p>
        </p:txBody>
      </p:sp>
      <p:sp>
        <p:nvSpPr>
          <p:cNvPr id="75" name="Shape 75"/>
          <p:cNvSpPr txBox="1"/>
          <p:nvPr/>
        </p:nvSpPr>
        <p:spPr>
          <a:xfrm>
            <a:off x="267325" y="930325"/>
            <a:ext cx="8661600" cy="876899"/>
          </a:xfrm>
          <a:prstGeom prst="rect">
            <a:avLst/>
          </a:prstGeom>
          <a:noFill/>
          <a:ln>
            <a:noFill/>
          </a:ln>
        </p:spPr>
        <p:txBody>
          <a:bodyPr lIns="91425" tIns="91425" rIns="91425" bIns="91425" anchor="t" anchorCtr="0">
            <a:noAutofit/>
          </a:bodyPr>
          <a:lstStyle/>
          <a:p>
            <a:pPr lvl="0" rtl="0">
              <a:spcBef>
                <a:spcPts val="0"/>
              </a:spcBef>
              <a:buNone/>
            </a:pPr>
            <a:r>
              <a:rPr lang="en" sz="2400">
                <a:latin typeface="Trebuchet MS"/>
                <a:ea typeface="Trebuchet MS"/>
                <a:cs typeface="Trebuchet MS"/>
                <a:sym typeface="Trebuchet MS"/>
              </a:rPr>
              <a:t>SWBAT learn about intelligence over the lifespan including the high extremes and low extremes of intelligence. </a:t>
            </a:r>
          </a:p>
        </p:txBody>
      </p:sp>
      <p:sp>
        <p:nvSpPr>
          <p:cNvPr id="76" name="Shape 76"/>
          <p:cNvSpPr txBox="1"/>
          <p:nvPr/>
        </p:nvSpPr>
        <p:spPr>
          <a:xfrm>
            <a:off x="267325" y="2470150"/>
            <a:ext cx="8479800" cy="1293900"/>
          </a:xfrm>
          <a:prstGeom prst="rect">
            <a:avLst/>
          </a:prstGeom>
          <a:noFill/>
          <a:ln>
            <a:noFill/>
          </a:ln>
        </p:spPr>
        <p:txBody>
          <a:bodyPr lIns="91425" tIns="91425" rIns="91425" bIns="91425" anchor="t" anchorCtr="0">
            <a:noAutofit/>
          </a:bodyPr>
          <a:lstStyle/>
          <a:p>
            <a:pPr lvl="0" rtl="0">
              <a:spcBef>
                <a:spcPts val="0"/>
              </a:spcBef>
              <a:buNone/>
            </a:pPr>
            <a:r>
              <a:rPr lang="en" sz="2400">
                <a:latin typeface="Trebuchet MS"/>
                <a:ea typeface="Trebuchet MS"/>
                <a:cs typeface="Trebuchet MS"/>
                <a:sym typeface="Trebuchet MS"/>
              </a:rPr>
              <a:t>DD Question: At what age do children's scores on intelligence tests start to predict the scores they will receive later in life?</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p:nvPr/>
        </p:nvSpPr>
        <p:spPr>
          <a:xfrm>
            <a:off x="288725" y="245950"/>
            <a:ext cx="2961899" cy="502500"/>
          </a:xfrm>
          <a:prstGeom prst="rect">
            <a:avLst/>
          </a:prstGeom>
          <a:noFill/>
          <a:ln>
            <a:noFill/>
          </a:ln>
        </p:spPr>
        <p:txBody>
          <a:bodyPr lIns="91425" tIns="91425" rIns="91425" bIns="91425" anchor="t" anchorCtr="0">
            <a:noAutofit/>
          </a:bodyPr>
          <a:lstStyle/>
          <a:p>
            <a:pPr lvl="0" rtl="0">
              <a:spcBef>
                <a:spcPts val="0"/>
              </a:spcBef>
              <a:buNone/>
            </a:pPr>
            <a:r>
              <a:rPr lang="en" sz="1800">
                <a:latin typeface="Trebuchet MS"/>
                <a:ea typeface="Trebuchet MS"/>
                <a:cs typeface="Trebuchet MS"/>
                <a:sym typeface="Trebuchet MS"/>
              </a:rPr>
              <a:t>LEARNING TARGET: </a:t>
            </a:r>
          </a:p>
        </p:txBody>
      </p:sp>
      <p:sp>
        <p:nvSpPr>
          <p:cNvPr id="82" name="Shape 82"/>
          <p:cNvSpPr txBox="1"/>
          <p:nvPr/>
        </p:nvSpPr>
        <p:spPr>
          <a:xfrm>
            <a:off x="267325" y="930325"/>
            <a:ext cx="8661600" cy="876899"/>
          </a:xfrm>
          <a:prstGeom prst="rect">
            <a:avLst/>
          </a:prstGeom>
          <a:noFill/>
          <a:ln>
            <a:noFill/>
          </a:ln>
        </p:spPr>
        <p:txBody>
          <a:bodyPr lIns="91425" tIns="91425" rIns="91425" bIns="91425" anchor="t" anchorCtr="0">
            <a:noAutofit/>
          </a:bodyPr>
          <a:lstStyle/>
          <a:p>
            <a:pPr lvl="0" rtl="0">
              <a:spcBef>
                <a:spcPts val="0"/>
              </a:spcBef>
              <a:buNone/>
            </a:pPr>
            <a:r>
              <a:rPr lang="en" sz="2400">
                <a:latin typeface="Trebuchet MS"/>
                <a:ea typeface="Trebuchet MS"/>
                <a:cs typeface="Trebuchet MS"/>
                <a:sym typeface="Trebuchet MS"/>
              </a:rPr>
              <a:t>SWBAT learn about intelligence over the lifespan including the high extremes and low extremes of intelligence. </a:t>
            </a:r>
          </a:p>
        </p:txBody>
      </p:sp>
      <p:sp>
        <p:nvSpPr>
          <p:cNvPr id="83" name="Shape 83"/>
          <p:cNvSpPr txBox="1"/>
          <p:nvPr/>
        </p:nvSpPr>
        <p:spPr>
          <a:xfrm>
            <a:off x="267325" y="1710925"/>
            <a:ext cx="8479800" cy="1293900"/>
          </a:xfrm>
          <a:prstGeom prst="rect">
            <a:avLst/>
          </a:prstGeom>
          <a:noFill/>
          <a:ln>
            <a:noFill/>
          </a:ln>
        </p:spPr>
        <p:txBody>
          <a:bodyPr lIns="91425" tIns="91425" rIns="91425" bIns="91425" anchor="t" anchorCtr="0">
            <a:noAutofit/>
          </a:bodyPr>
          <a:lstStyle/>
          <a:p>
            <a:pPr lvl="0" rtl="0">
              <a:spcBef>
                <a:spcPts val="0"/>
              </a:spcBef>
              <a:buNone/>
            </a:pPr>
            <a:r>
              <a:rPr lang="en" sz="3000">
                <a:latin typeface="Trebuchet MS"/>
                <a:ea typeface="Trebuchet MS"/>
                <a:cs typeface="Trebuchet MS"/>
                <a:sym typeface="Trebuchet MS"/>
              </a:rPr>
              <a:t>DD Question: At what age do children's scores on intelligence tests start to predict the scores they will receive later in life?</a:t>
            </a:r>
          </a:p>
        </p:txBody>
      </p:sp>
      <p:sp>
        <p:nvSpPr>
          <p:cNvPr id="84" name="Shape 84"/>
          <p:cNvSpPr txBox="1"/>
          <p:nvPr/>
        </p:nvSpPr>
        <p:spPr>
          <a:xfrm>
            <a:off x="96225" y="3293550"/>
            <a:ext cx="7859699" cy="1047899"/>
          </a:xfrm>
          <a:prstGeom prst="rect">
            <a:avLst/>
          </a:prstGeom>
          <a:noFill/>
          <a:ln>
            <a:noFill/>
          </a:ln>
        </p:spPr>
        <p:txBody>
          <a:bodyPr lIns="91425" tIns="91425" rIns="91425" bIns="91425" anchor="t" anchorCtr="0">
            <a:noAutofit/>
          </a:bodyPr>
          <a:lstStyle/>
          <a:p>
            <a:pPr lvl="0" rtl="0">
              <a:spcBef>
                <a:spcPts val="0"/>
              </a:spcBef>
              <a:buNone/>
            </a:pPr>
            <a:r>
              <a:rPr lang="en" sz="3000">
                <a:latin typeface="Trebuchet MS"/>
                <a:ea typeface="Trebuchet MS"/>
                <a:cs typeface="Trebuchet MS"/>
                <a:sym typeface="Trebuchet MS"/>
              </a:rPr>
              <a:t>DD Answer: 4</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140633" y="-260600"/>
            <a:ext cx="8520599" cy="2052599"/>
          </a:xfrm>
          <a:prstGeom prst="rect">
            <a:avLst/>
          </a:prstGeom>
        </p:spPr>
        <p:txBody>
          <a:bodyPr lIns="91425" tIns="91425" rIns="91425" bIns="91425" anchor="b" anchorCtr="0">
            <a:noAutofit/>
          </a:bodyPr>
          <a:lstStyle/>
          <a:p>
            <a:pPr lvl="0">
              <a:spcBef>
                <a:spcPts val="0"/>
              </a:spcBef>
              <a:buNone/>
            </a:pPr>
            <a:r>
              <a:rPr lang="en"/>
              <a:t>Module 62: Stability or change?</a:t>
            </a:r>
          </a:p>
        </p:txBody>
      </p:sp>
      <p:sp>
        <p:nvSpPr>
          <p:cNvPr id="90" name="Shape 90"/>
          <p:cNvSpPr txBox="1">
            <a:spLocks noGrp="1"/>
          </p:cNvSpPr>
          <p:nvPr>
            <p:ph type="subTitle" idx="1"/>
          </p:nvPr>
        </p:nvSpPr>
        <p:spPr>
          <a:xfrm>
            <a:off x="2771150" y="877200"/>
            <a:ext cx="8520599" cy="792600"/>
          </a:xfrm>
          <a:prstGeom prst="rect">
            <a:avLst/>
          </a:prstGeom>
        </p:spPr>
        <p:txBody>
          <a:bodyPr lIns="91425" tIns="91425" rIns="91425" bIns="91425" anchor="b" anchorCtr="0">
            <a:noAutofit/>
          </a:bodyPr>
          <a:lstStyle/>
          <a:p>
            <a:pPr lvl="0">
              <a:spcBef>
                <a:spcPts val="0"/>
              </a:spcBef>
              <a:buNone/>
            </a:pPr>
            <a:r>
              <a:rPr lang="en"/>
              <a:t>Aging and Intelligence</a:t>
            </a:r>
          </a:p>
        </p:txBody>
      </p:sp>
      <p:sp>
        <p:nvSpPr>
          <p:cNvPr id="91" name="Shape 91"/>
          <p:cNvSpPr txBox="1"/>
          <p:nvPr/>
        </p:nvSpPr>
        <p:spPr>
          <a:xfrm>
            <a:off x="-20775" y="1669800"/>
            <a:ext cx="8843399" cy="2705399"/>
          </a:xfrm>
          <a:prstGeom prst="rect">
            <a:avLst/>
          </a:prstGeom>
          <a:noFill/>
          <a:ln>
            <a:noFill/>
          </a:ln>
        </p:spPr>
        <p:txBody>
          <a:bodyPr lIns="91425" tIns="91425" rIns="91425" bIns="91425" anchor="t" anchorCtr="0">
            <a:noAutofit/>
          </a:bodyPr>
          <a:lstStyle/>
          <a:p>
            <a:pPr lvl="0" rtl="0">
              <a:spcBef>
                <a:spcPts val="0"/>
              </a:spcBef>
              <a:buNone/>
            </a:pPr>
            <a:r>
              <a:rPr lang="en"/>
              <a:t>-</a:t>
            </a:r>
            <a:r>
              <a:rPr lang="en" sz="1800">
                <a:latin typeface="Trebuchet MS"/>
                <a:ea typeface="Trebuchet MS"/>
                <a:cs typeface="Trebuchet MS"/>
                <a:sym typeface="Trebuchet MS"/>
              </a:rPr>
              <a:t>Phase 1: CROSS-SECTIONAL EVIDENCE FOR INTELLECTUAL DECLINE</a:t>
            </a:r>
          </a:p>
          <a:p>
            <a:pPr lvl="0" rtl="0">
              <a:spcBef>
                <a:spcPts val="0"/>
              </a:spcBef>
              <a:buNone/>
            </a:pPr>
            <a:r>
              <a:rPr lang="en" sz="1800">
                <a:latin typeface="Trebuchet MS"/>
                <a:ea typeface="Trebuchet MS"/>
                <a:cs typeface="Trebuchet MS"/>
                <a:sym typeface="Trebuchet MS"/>
              </a:rPr>
              <a:t>        -Researchers use cross-sectional studies to test and compare people of various ages; researchers have continuously found that older adults give correct answers on intelligence tests than younger adults do.</a:t>
            </a:r>
          </a:p>
          <a:p>
            <a:pPr lvl="0" rtl="0">
              <a:spcBef>
                <a:spcPts val="0"/>
              </a:spcBef>
              <a:buNone/>
            </a:pPr>
            <a:r>
              <a:rPr lang="en" sz="1800">
                <a:latin typeface="Trebuchet MS"/>
                <a:ea typeface="Trebuchet MS"/>
                <a:cs typeface="Trebuchet MS"/>
                <a:sym typeface="Trebuchet MS"/>
              </a:rPr>
              <a:t>        -WAIS creator, David Wechsler, concluded that the decline of one's mental ability with age is part of the general aging process. </a:t>
            </a:r>
          </a:p>
          <a:p>
            <a:pPr lvl="0">
              <a:spcBef>
                <a:spcPts val="0"/>
              </a:spcBef>
              <a:buNone/>
            </a:pPr>
            <a:r>
              <a:rPr lang="en" sz="1800">
                <a:latin typeface="Trebuchet MS"/>
                <a:ea typeface="Trebuchet MS"/>
                <a:cs typeface="Trebuchet MS"/>
                <a:sym typeface="Trebuchet MS"/>
              </a:rPr>
              <a:t>--- WAIS :Wechsler Adult Intelligence Scale</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311700" y="372725"/>
            <a:ext cx="8520599" cy="645000"/>
          </a:xfrm>
          <a:prstGeom prst="rect">
            <a:avLst/>
          </a:prstGeom>
        </p:spPr>
        <p:txBody>
          <a:bodyPr lIns="91425" tIns="91425" rIns="91425" bIns="91425" anchor="t" anchorCtr="0">
            <a:noAutofit/>
          </a:bodyPr>
          <a:lstStyle/>
          <a:p>
            <a:pPr lvl="0">
              <a:spcBef>
                <a:spcPts val="0"/>
              </a:spcBef>
              <a:buNone/>
            </a:pPr>
            <a:r>
              <a:rPr lang="en"/>
              <a:t>Stability Over The Life Span</a:t>
            </a:r>
          </a:p>
        </p:txBody>
      </p:sp>
      <p:sp>
        <p:nvSpPr>
          <p:cNvPr id="97" name="Shape 97"/>
          <p:cNvSpPr txBox="1">
            <a:spLocks noGrp="1"/>
          </p:cNvSpPr>
          <p:nvPr>
            <p:ph type="body" idx="1"/>
          </p:nvPr>
        </p:nvSpPr>
        <p:spPr>
          <a:xfrm>
            <a:off x="311700" y="1417800"/>
            <a:ext cx="8520599" cy="3150900"/>
          </a:xfrm>
          <a:prstGeom prst="rect">
            <a:avLst/>
          </a:prstGeom>
        </p:spPr>
        <p:txBody>
          <a:bodyPr lIns="91425" tIns="91425" rIns="91425" bIns="91425" anchor="t" anchorCtr="0">
            <a:noAutofit/>
          </a:bodyPr>
          <a:lstStyle/>
          <a:p>
            <a:pPr lvl="0" rtl="0">
              <a:spcBef>
                <a:spcPts val="0"/>
              </a:spcBef>
              <a:buNone/>
            </a:pPr>
            <a:r>
              <a:rPr lang="en"/>
              <a:t>-Except for special cases, intelligence tests on children before the age of 3 only modestly predict children’s future aptitudes. </a:t>
            </a:r>
          </a:p>
          <a:p>
            <a:pPr lvl="0" rtl="0">
              <a:spcBef>
                <a:spcPts val="0"/>
              </a:spcBef>
              <a:buNone/>
            </a:pPr>
            <a:r>
              <a:rPr lang="en"/>
              <a:t>-By the age of 4, children’s performance on intelligence tests start to predict the scores they will get later in life. </a:t>
            </a:r>
          </a:p>
          <a:p>
            <a:pPr lvl="0">
              <a:spcBef>
                <a:spcPts val="0"/>
              </a:spcBef>
              <a:buNone/>
            </a:pPr>
            <a:r>
              <a:rPr lang="en"/>
              <a:t>-The consistency of scores increased over time</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ctrTitle"/>
          </p:nvPr>
        </p:nvSpPr>
        <p:spPr>
          <a:xfrm>
            <a:off x="129933" y="-966375"/>
            <a:ext cx="8520599" cy="2052599"/>
          </a:xfrm>
          <a:prstGeom prst="rect">
            <a:avLst/>
          </a:prstGeom>
        </p:spPr>
        <p:txBody>
          <a:bodyPr lIns="91425" tIns="91425" rIns="91425" bIns="91425" anchor="b" anchorCtr="0">
            <a:noAutofit/>
          </a:bodyPr>
          <a:lstStyle/>
          <a:p>
            <a:pPr lvl="0">
              <a:spcBef>
                <a:spcPts val="0"/>
              </a:spcBef>
              <a:buNone/>
            </a:pPr>
            <a:r>
              <a:rPr lang="en"/>
              <a:t>Extremes of Intelligence</a:t>
            </a:r>
          </a:p>
        </p:txBody>
      </p:sp>
      <p:sp>
        <p:nvSpPr>
          <p:cNvPr id="103" name="Shape 103"/>
          <p:cNvSpPr txBox="1">
            <a:spLocks noGrp="1"/>
          </p:cNvSpPr>
          <p:nvPr>
            <p:ph type="subTitle" idx="1"/>
          </p:nvPr>
        </p:nvSpPr>
        <p:spPr>
          <a:xfrm>
            <a:off x="204775" y="823775"/>
            <a:ext cx="8520599" cy="792600"/>
          </a:xfrm>
          <a:prstGeom prst="rect">
            <a:avLst/>
          </a:prstGeom>
        </p:spPr>
        <p:txBody>
          <a:bodyPr lIns="91425" tIns="91425" rIns="91425" bIns="91425" anchor="b" anchorCtr="0">
            <a:noAutofit/>
          </a:bodyPr>
          <a:lstStyle/>
          <a:p>
            <a:pPr lvl="0">
              <a:spcBef>
                <a:spcPts val="0"/>
              </a:spcBef>
              <a:buNone/>
            </a:pPr>
            <a:r>
              <a:rPr lang="en"/>
              <a:t>The Low Extreme</a:t>
            </a:r>
          </a:p>
        </p:txBody>
      </p:sp>
      <p:sp>
        <p:nvSpPr>
          <p:cNvPr id="104" name="Shape 104"/>
          <p:cNvSpPr txBox="1"/>
          <p:nvPr/>
        </p:nvSpPr>
        <p:spPr>
          <a:xfrm>
            <a:off x="139025" y="1625400"/>
            <a:ext cx="8864700" cy="3293400"/>
          </a:xfrm>
          <a:prstGeom prst="rect">
            <a:avLst/>
          </a:prstGeom>
          <a:noFill/>
          <a:ln>
            <a:noFill/>
          </a:ln>
        </p:spPr>
        <p:txBody>
          <a:bodyPr lIns="91425" tIns="91425" rIns="91425" bIns="91425" anchor="t" anchorCtr="0">
            <a:noAutofit/>
          </a:bodyPr>
          <a:lstStyle/>
          <a:p>
            <a:pPr marL="457200" lvl="0" indent="-381000" rtl="0">
              <a:spcBef>
                <a:spcPts val="0"/>
              </a:spcBef>
              <a:buSzPct val="100000"/>
              <a:buFont typeface="Trebuchet MS"/>
              <a:buChar char="-"/>
            </a:pPr>
            <a:r>
              <a:rPr lang="en" sz="2400">
                <a:latin typeface="Trebuchet MS"/>
                <a:ea typeface="Trebuchet MS"/>
                <a:cs typeface="Trebuchet MS"/>
                <a:sym typeface="Trebuchet MS"/>
              </a:rPr>
              <a:t>To be labelled as having an intellectual disability(also known as mental retardation) a person must have both a low test score and difficulty adapting to the normal demands of independent living. </a:t>
            </a:r>
          </a:p>
          <a:p>
            <a:pPr marL="457200" lvl="0" indent="-381000" rtl="0">
              <a:spcBef>
                <a:spcPts val="0"/>
              </a:spcBef>
              <a:buSzPct val="100000"/>
              <a:buFont typeface="Trebuchet MS"/>
              <a:buChar char="-"/>
            </a:pPr>
            <a:r>
              <a:rPr lang="en" sz="2400">
                <a:latin typeface="Trebuchet MS"/>
                <a:ea typeface="Trebuchet MS"/>
                <a:cs typeface="Trebuchet MS"/>
                <a:sym typeface="Trebuchet MS"/>
              </a:rPr>
              <a:t>One form of intellectual disability is down syndrome, it is caused by an extra chromosome 21 and has varying severity. </a:t>
            </a:r>
          </a:p>
          <a:p>
            <a:pPr marL="457200" lvl="0" indent="-381000">
              <a:spcBef>
                <a:spcPts val="0"/>
              </a:spcBef>
              <a:buSzPct val="100000"/>
              <a:buFont typeface="Trebuchet MS"/>
              <a:buChar char="-"/>
            </a:pPr>
            <a:r>
              <a:rPr lang="en" sz="2400" u="sng">
                <a:solidFill>
                  <a:schemeClr val="hlink"/>
                </a:solidFill>
                <a:latin typeface="Trebuchet MS"/>
                <a:ea typeface="Trebuchet MS"/>
                <a:cs typeface="Trebuchet MS"/>
                <a:sym typeface="Trebuchet MS"/>
                <a:hlinkClick r:id="rId3"/>
              </a:rPr>
              <a:t>https://www.youtube.com/watch?v=XGZnO5Im5bM</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ctrTitle"/>
          </p:nvPr>
        </p:nvSpPr>
        <p:spPr>
          <a:xfrm>
            <a:off x="844783" y="-1026575"/>
            <a:ext cx="8520599" cy="2052599"/>
          </a:xfrm>
          <a:prstGeom prst="rect">
            <a:avLst/>
          </a:prstGeom>
        </p:spPr>
        <p:txBody>
          <a:bodyPr lIns="91425" tIns="91425" rIns="91425" bIns="91425" anchor="b" anchorCtr="0">
            <a:noAutofit/>
          </a:bodyPr>
          <a:lstStyle/>
          <a:p>
            <a:pPr lvl="0">
              <a:spcBef>
                <a:spcPts val="0"/>
              </a:spcBef>
              <a:buNone/>
            </a:pPr>
            <a:r>
              <a:rPr lang="en"/>
              <a:t>The High Extreme</a:t>
            </a:r>
          </a:p>
        </p:txBody>
      </p:sp>
      <p:sp>
        <p:nvSpPr>
          <p:cNvPr id="110" name="Shape 110"/>
          <p:cNvSpPr txBox="1"/>
          <p:nvPr/>
        </p:nvSpPr>
        <p:spPr>
          <a:xfrm>
            <a:off x="-64175" y="1026025"/>
            <a:ext cx="8768400" cy="3197399"/>
          </a:xfrm>
          <a:prstGeom prst="rect">
            <a:avLst/>
          </a:prstGeom>
          <a:noFill/>
          <a:ln>
            <a:noFill/>
          </a:ln>
        </p:spPr>
        <p:txBody>
          <a:bodyPr lIns="91425" tIns="91425" rIns="91425" bIns="91425" anchor="t" anchorCtr="0">
            <a:noAutofit/>
          </a:bodyPr>
          <a:lstStyle/>
          <a:p>
            <a:pPr marL="457200" lvl="0" indent="-342900" rtl="0">
              <a:spcBef>
                <a:spcPts val="0"/>
              </a:spcBef>
              <a:buSzPct val="100000"/>
              <a:buFont typeface="Trebuchet MS"/>
              <a:buChar char="-"/>
            </a:pPr>
            <a:r>
              <a:rPr lang="en" sz="1800">
                <a:latin typeface="Trebuchet MS"/>
                <a:ea typeface="Trebuchet MS"/>
                <a:cs typeface="Trebuchet MS"/>
                <a:sym typeface="Trebuchet MS"/>
              </a:rPr>
              <a:t>Lewis Terman studied over 1500 children with IQ scores higher than 135. These children all proved to be healthy, well-adjusted, and very successful academically. When these children were studied over time, most turned out to be very successful in life. </a:t>
            </a:r>
          </a:p>
          <a:p>
            <a:pPr marL="457200" lvl="0" indent="-342900" rtl="0">
              <a:spcBef>
                <a:spcPts val="0"/>
              </a:spcBef>
              <a:buSzPct val="100000"/>
              <a:buFont typeface="Trebuchet MS"/>
              <a:buChar char="-"/>
            </a:pPr>
            <a:r>
              <a:rPr lang="en" sz="1800">
                <a:latin typeface="Trebuchet MS"/>
                <a:ea typeface="Trebuchet MS"/>
                <a:cs typeface="Trebuchet MS"/>
                <a:sym typeface="Trebuchet MS"/>
              </a:rPr>
              <a:t>Self-fulfilling prophecy </a:t>
            </a:r>
          </a:p>
          <a:p>
            <a:pPr lvl="0" rtl="0">
              <a:spcBef>
                <a:spcPts val="0"/>
              </a:spcBef>
              <a:buNone/>
            </a:pPr>
            <a:r>
              <a:rPr lang="en" sz="1800" u="sng">
                <a:solidFill>
                  <a:schemeClr val="hlink"/>
                </a:solidFill>
                <a:latin typeface="Trebuchet MS"/>
                <a:ea typeface="Trebuchet MS"/>
                <a:cs typeface="Trebuchet MS"/>
                <a:sym typeface="Trebuchet MS"/>
                <a:hlinkClick r:id="rId3"/>
              </a:rPr>
              <a:t>         -https://www.youtube.com/watch?v=vvZbCh5DUMU</a:t>
            </a:r>
          </a:p>
          <a:p>
            <a:pPr lvl="0" rtl="0">
              <a:spcBef>
                <a:spcPts val="0"/>
              </a:spcBef>
              <a:buNone/>
            </a:pPr>
            <a:r>
              <a:rPr lang="en" sz="1800">
                <a:latin typeface="Trebuchet MS"/>
                <a:ea typeface="Trebuchet MS"/>
                <a:cs typeface="Trebuchet MS"/>
                <a:sym typeface="Trebuchet MS"/>
              </a:rPr>
              <a:t>         -Children labelled as gifted are more likely to succeed due to self-fulfilling prophecy than those labelled “ungifted”, this creates an achievement gap. </a:t>
            </a:r>
          </a:p>
          <a:p>
            <a:pPr lvl="0">
              <a:spcBef>
                <a:spcPts val="0"/>
              </a:spcBef>
              <a:buNone/>
            </a:pPr>
            <a:r>
              <a:rPr lang="en" sz="1800">
                <a:latin typeface="Trebuchet MS"/>
                <a:ea typeface="Trebuchet MS"/>
                <a:cs typeface="Trebuchet MS"/>
                <a:sym typeface="Trebuchet MS"/>
              </a:rPr>
              <a:t>   - Proponents and critics of gifted education both agree that children have different talents in different areas and should have appropriate developmental placement.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p:nvPr/>
        </p:nvSpPr>
        <p:spPr>
          <a:xfrm>
            <a:off x="256650" y="278025"/>
            <a:ext cx="8105574" cy="6738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LEARNING TARGET</a:t>
            </a:r>
            <a:r>
              <a:rPr lang="en" sz="2400" dirty="0" smtClean="0">
                <a:latin typeface="Trebuchet MS"/>
                <a:ea typeface="Trebuchet MS"/>
                <a:cs typeface="Trebuchet MS"/>
                <a:sym typeface="Trebuchet MS"/>
              </a:rPr>
              <a:t>:                                           3/10/16</a:t>
            </a:r>
            <a:endParaRPr lang="en" sz="2400" dirty="0">
              <a:latin typeface="Trebuchet MS"/>
              <a:ea typeface="Trebuchet MS"/>
              <a:cs typeface="Trebuchet MS"/>
              <a:sym typeface="Trebuchet MS"/>
            </a:endParaRPr>
          </a:p>
        </p:txBody>
      </p:sp>
      <p:sp>
        <p:nvSpPr>
          <p:cNvPr id="129" name="Shape 129"/>
          <p:cNvSpPr txBox="1"/>
          <p:nvPr/>
        </p:nvSpPr>
        <p:spPr>
          <a:xfrm>
            <a:off x="288624" y="854943"/>
            <a:ext cx="8073600" cy="11549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SWBAT learn about influences on your intelligence</a:t>
            </a:r>
          </a:p>
        </p:txBody>
      </p:sp>
      <p:sp>
        <p:nvSpPr>
          <p:cNvPr id="130" name="Shape 130"/>
          <p:cNvSpPr txBox="1"/>
          <p:nvPr/>
        </p:nvSpPr>
        <p:spPr>
          <a:xfrm>
            <a:off x="288624" y="1372985"/>
            <a:ext cx="8244599" cy="15824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Question : </a:t>
            </a:r>
            <a:r>
              <a:rPr lang="en" sz="2400" dirty="0" smtClean="0">
                <a:latin typeface="Trebuchet MS"/>
                <a:ea typeface="Trebuchet MS"/>
                <a:cs typeface="Trebuchet MS"/>
                <a:sym typeface="Trebuchet MS"/>
              </a:rPr>
              <a:t>What has research into the dynamics of aging &amp; intelligence revealed? </a:t>
            </a:r>
            <a:endParaRPr lang="en" sz="2400" dirty="0">
              <a:latin typeface="Trebuchet MS"/>
              <a:ea typeface="Trebuchet MS"/>
              <a:cs typeface="Trebuchet MS"/>
              <a:sym typeface="Trebuchet MS"/>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p:nvPr/>
        </p:nvSpPr>
        <p:spPr>
          <a:xfrm>
            <a:off x="256650" y="278025"/>
            <a:ext cx="8105574" cy="6738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LEARNING TARGET</a:t>
            </a:r>
            <a:r>
              <a:rPr lang="en" sz="2400" dirty="0" smtClean="0">
                <a:latin typeface="Trebuchet MS"/>
                <a:ea typeface="Trebuchet MS"/>
                <a:cs typeface="Trebuchet MS"/>
                <a:sym typeface="Trebuchet MS"/>
              </a:rPr>
              <a:t>:                                           3/10/16</a:t>
            </a:r>
            <a:endParaRPr lang="en" sz="2400" dirty="0">
              <a:latin typeface="Trebuchet MS"/>
              <a:ea typeface="Trebuchet MS"/>
              <a:cs typeface="Trebuchet MS"/>
              <a:sym typeface="Trebuchet MS"/>
            </a:endParaRPr>
          </a:p>
        </p:txBody>
      </p:sp>
      <p:sp>
        <p:nvSpPr>
          <p:cNvPr id="129" name="Shape 129"/>
          <p:cNvSpPr txBox="1"/>
          <p:nvPr/>
        </p:nvSpPr>
        <p:spPr>
          <a:xfrm>
            <a:off x="288624" y="854943"/>
            <a:ext cx="8073600" cy="11549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SWBAT learn about influences on your intelligence</a:t>
            </a:r>
          </a:p>
        </p:txBody>
      </p:sp>
      <p:sp>
        <p:nvSpPr>
          <p:cNvPr id="130" name="Shape 130"/>
          <p:cNvSpPr txBox="1"/>
          <p:nvPr/>
        </p:nvSpPr>
        <p:spPr>
          <a:xfrm>
            <a:off x="288624" y="1372985"/>
            <a:ext cx="8244599" cy="1582499"/>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Question : </a:t>
            </a:r>
            <a:r>
              <a:rPr lang="en" sz="2400" dirty="0" smtClean="0">
                <a:latin typeface="Trebuchet MS"/>
                <a:ea typeface="Trebuchet MS"/>
                <a:cs typeface="Trebuchet MS"/>
                <a:sym typeface="Trebuchet MS"/>
              </a:rPr>
              <a:t>What has research into the dynamics of aging &amp; intelligence revealed? </a:t>
            </a:r>
            <a:endParaRPr lang="en" sz="2400" dirty="0">
              <a:latin typeface="Trebuchet MS"/>
              <a:ea typeface="Trebuchet MS"/>
              <a:cs typeface="Trebuchet MS"/>
              <a:sym typeface="Trebuchet MS"/>
            </a:endParaRPr>
          </a:p>
        </p:txBody>
      </p:sp>
      <p:sp>
        <p:nvSpPr>
          <p:cNvPr id="131" name="Shape 131"/>
          <p:cNvSpPr txBox="1"/>
          <p:nvPr/>
        </p:nvSpPr>
        <p:spPr>
          <a:xfrm>
            <a:off x="256649" y="2271184"/>
            <a:ext cx="8887351" cy="1368600"/>
          </a:xfrm>
          <a:prstGeom prst="rect">
            <a:avLst/>
          </a:prstGeom>
          <a:noFill/>
          <a:ln>
            <a:noFill/>
          </a:ln>
        </p:spPr>
        <p:txBody>
          <a:bodyPr lIns="91425" tIns="91425" rIns="91425" bIns="91425" anchor="t" anchorCtr="0">
            <a:noAutofit/>
          </a:bodyPr>
          <a:lstStyle/>
          <a:p>
            <a:pPr lvl="0" rtl="0">
              <a:spcBef>
                <a:spcPts val="0"/>
              </a:spcBef>
              <a:buNone/>
            </a:pPr>
            <a:r>
              <a:rPr lang="en" sz="2400" dirty="0">
                <a:latin typeface="Trebuchet MS"/>
                <a:ea typeface="Trebuchet MS"/>
                <a:cs typeface="Trebuchet MS"/>
                <a:sym typeface="Trebuchet MS"/>
              </a:rPr>
              <a:t>DD Answer: </a:t>
            </a:r>
            <a:r>
              <a:rPr lang="en" sz="2400" dirty="0" smtClean="0">
                <a:latin typeface="Trebuchet MS"/>
                <a:ea typeface="Trebuchet MS"/>
                <a:cs typeface="Trebuchet MS"/>
                <a:sym typeface="Trebuchet MS"/>
              </a:rPr>
              <a:t>3 phases-1)Cross-sectional studies </a:t>
            </a:r>
            <a:r>
              <a:rPr lang="en-US" sz="2400" dirty="0" smtClean="0">
                <a:latin typeface="Trebuchet MS"/>
                <a:ea typeface="Trebuchet MS"/>
                <a:cs typeface="Trebuchet MS"/>
                <a:sym typeface="Trebuchet MS"/>
              </a:rPr>
              <a:t>ha</a:t>
            </a:r>
            <a:r>
              <a:rPr lang="en" sz="2400" dirty="0" smtClean="0">
                <a:latin typeface="Trebuchet MS"/>
                <a:ea typeface="Trebuchet MS"/>
                <a:cs typeface="Trebuchet MS"/>
                <a:sym typeface="Trebuchet MS"/>
              </a:rPr>
              <a:t>ve shown evidence of intellectual decline as we age; 2)Longitudinal studies have shown evidence for intellectual stability as we age; 3)“IT DEPENDS”-some intelligence increases as we age (CRYSTALLIZED INTELLIGENCE), some decreases (FLUID INTELLIGENCE), beginning in the 20s/30s.</a:t>
            </a:r>
            <a:endParaRPr lang="en" sz="2400" dirty="0">
              <a:latin typeface="Trebuchet MS"/>
              <a:ea typeface="Trebuchet MS"/>
              <a:cs typeface="Trebuchet MS"/>
              <a:sym typeface="Trebuchet MS"/>
            </a:endParaRPr>
          </a:p>
        </p:txBody>
      </p:sp>
    </p:spTree>
    <p:extLst>
      <p:ext uri="{BB962C8B-B14F-4D97-AF65-F5344CB8AC3E}">
        <p14:creationId xmlns:p14="http://schemas.microsoft.com/office/powerpoint/2010/main" val="2550250970"/>
      </p:ext>
    </p:extLst>
  </p:cSld>
  <p:clrMapOvr>
    <a:masterClrMapping/>
  </p:clrMapOvr>
  <p:transition spd="slow">
    <p:cut/>
  </p:transition>
</p:sld>
</file>

<file path=ppt/theme/theme1.xml><?xml version="1.0" encoding="utf-8"?>
<a:theme xmlns:a="http://schemas.openxmlformats.org/drawingml/2006/main" name="blue-gold">
  <a:themeElements>
    <a:clrScheme name="Blue &amp; Gold">
      <a:dk1>
        <a:srgbClr val="FFFFFF"/>
      </a:dk1>
      <a:lt1>
        <a:srgbClr val="01AFD1"/>
      </a:lt1>
      <a:dk2>
        <a:srgbClr val="1E2D31"/>
      </a:dk2>
      <a:lt2>
        <a:srgbClr val="BFC7CA"/>
      </a:lt2>
      <a:accent1>
        <a:srgbClr val="006F85"/>
      </a:accent1>
      <a:accent2>
        <a:srgbClr val="AF4345"/>
      </a:accent2>
      <a:accent3>
        <a:srgbClr val="47D06A"/>
      </a:accent3>
      <a:accent4>
        <a:srgbClr val="F58F8F"/>
      </a:accent4>
      <a:accent5>
        <a:srgbClr val="F6CD4C"/>
      </a:accent5>
      <a:accent6>
        <a:srgbClr val="F8E71C"/>
      </a:accent6>
      <a:hlink>
        <a:srgbClr val="F6CD4C"/>
      </a:hlink>
      <a:folHlink>
        <a:srgbClr val="F6CD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887</Words>
  <Application>Microsoft Office PowerPoint</Application>
  <PresentationFormat>On-screen Show (16:9)</PresentationFormat>
  <Paragraphs>58</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Playfair Display</vt:lpstr>
      <vt:lpstr>Arial</vt:lpstr>
      <vt:lpstr>Trebuchet MS</vt:lpstr>
      <vt:lpstr>Lato</vt:lpstr>
      <vt:lpstr>blue-gold</vt:lpstr>
      <vt:lpstr>PowerPoint Presentation</vt:lpstr>
      <vt:lpstr>PowerPoint Presentation</vt:lpstr>
      <vt:lpstr>PowerPoint Presentation</vt:lpstr>
      <vt:lpstr>Module 62: Stability or change?</vt:lpstr>
      <vt:lpstr>Stability Over The Life Span</vt:lpstr>
      <vt:lpstr>Extremes of Intelligence</vt:lpstr>
      <vt:lpstr>The High Extreme</vt:lpstr>
      <vt:lpstr>PowerPoint Presentation</vt:lpstr>
      <vt:lpstr>PowerPoint Presentation</vt:lpstr>
      <vt:lpstr>PowerPoint Presentation</vt:lpstr>
      <vt:lpstr>PowerPoint Presentation</vt:lpstr>
      <vt:lpstr>Module 63: Studying Genetic and Environmental Influences on Intelligence</vt:lpstr>
      <vt:lpstr>PowerPoint Presentation</vt:lpstr>
      <vt:lpstr>Environmental Influences</vt:lpstr>
      <vt:lpstr>Schooling and Intelligence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Debes John</dc:creator>
  <cp:lastModifiedBy>Debes John</cp:lastModifiedBy>
  <cp:revision>2</cp:revision>
  <dcterms:modified xsi:type="dcterms:W3CDTF">2016-03-10T11:44:36Z</dcterms:modified>
</cp:coreProperties>
</file>