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9"/>
  </p:handoutMasterIdLst>
  <p:sldIdLst>
    <p:sldId id="257" r:id="rId2"/>
    <p:sldId id="350" r:id="rId3"/>
    <p:sldId id="327" r:id="rId4"/>
    <p:sldId id="328" r:id="rId5"/>
    <p:sldId id="333" r:id="rId6"/>
    <p:sldId id="337" r:id="rId7"/>
    <p:sldId id="340" r:id="rId8"/>
    <p:sldId id="345" r:id="rId9"/>
    <p:sldId id="349" r:id="rId10"/>
    <p:sldId id="324" r:id="rId11"/>
    <p:sldId id="282" r:id="rId12"/>
    <p:sldId id="297" r:id="rId13"/>
    <p:sldId id="306" r:id="rId14"/>
    <p:sldId id="317" r:id="rId15"/>
    <p:sldId id="274" r:id="rId16"/>
    <p:sldId id="275" r:id="rId17"/>
    <p:sldId id="277" r:id="rId18"/>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6" d="100"/>
          <a:sy n="76" d="100"/>
        </p:scale>
        <p:origin x="126"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1"/>
            <a:ext cx="3043238" cy="466725"/>
          </a:xfrm>
          <a:prstGeom prst="rect">
            <a:avLst/>
          </a:prstGeom>
        </p:spPr>
        <p:txBody>
          <a:bodyPr vert="horz" lIns="91440" tIns="45720" rIns="91440" bIns="45720" rtlCol="0"/>
          <a:lstStyle>
            <a:lvl1pPr algn="r">
              <a:defRPr sz="1200"/>
            </a:lvl1pPr>
          </a:lstStyle>
          <a:p>
            <a:fld id="{807FDBA8-9E33-48D2-B983-14631446C2C4}" type="datetimeFigureOut">
              <a:rPr lang="en-US" smtClean="0"/>
              <a:t>11/1/2016</a:t>
            </a:fld>
            <a:endParaRPr lang="en-US"/>
          </a:p>
        </p:txBody>
      </p:sp>
      <p:sp>
        <p:nvSpPr>
          <p:cNvPr id="4" name="Footer Placeholder 3"/>
          <p:cNvSpPr>
            <a:spLocks noGrp="1"/>
          </p:cNvSpPr>
          <p:nvPr>
            <p:ph type="ftr" sz="quarter" idx="2"/>
          </p:nvPr>
        </p:nvSpPr>
        <p:spPr>
          <a:xfrm>
            <a:off x="0" y="8842376"/>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6"/>
            <a:ext cx="3043238" cy="466725"/>
          </a:xfrm>
          <a:prstGeom prst="rect">
            <a:avLst/>
          </a:prstGeom>
        </p:spPr>
        <p:txBody>
          <a:bodyPr vert="horz" lIns="91440" tIns="45720" rIns="91440" bIns="45720" rtlCol="0" anchor="b"/>
          <a:lstStyle>
            <a:lvl1pPr algn="r">
              <a:defRPr sz="1200"/>
            </a:lvl1pPr>
          </a:lstStyle>
          <a:p>
            <a:fld id="{C9510A69-FFCA-4E6C-83FE-5898871C8FE9}" type="slidenum">
              <a:rPr lang="en-US" smtClean="0"/>
              <a:t>‹#›</a:t>
            </a:fld>
            <a:endParaRPr lang="en-US"/>
          </a:p>
        </p:txBody>
      </p:sp>
    </p:spTree>
    <p:extLst>
      <p:ext uri="{BB962C8B-B14F-4D97-AF65-F5344CB8AC3E}">
        <p14:creationId xmlns:p14="http://schemas.microsoft.com/office/powerpoint/2010/main" val="23950745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86F1D1C-AE60-4AB4-84DA-88956B187A45}"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1329DA8-84E9-428F-9B4F-D6993EB251C3}" type="slidenum">
              <a:rPr lang="en-US" altLang="en-US"/>
              <a:pPr>
                <a:defRPr/>
              </a:pPr>
              <a:t>‹#›</a:t>
            </a:fld>
            <a:endParaRPr lang="en-US" altLang="en-US"/>
          </a:p>
        </p:txBody>
      </p:sp>
    </p:spTree>
    <p:extLst>
      <p:ext uri="{BB962C8B-B14F-4D97-AF65-F5344CB8AC3E}">
        <p14:creationId xmlns:p14="http://schemas.microsoft.com/office/powerpoint/2010/main" val="1631012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E3E2555-A788-4F74-A42B-355C7EA0068D}"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1DA39C3-48CD-4CEF-86DF-110737D818DC}" type="slidenum">
              <a:rPr lang="en-US" altLang="en-US"/>
              <a:pPr>
                <a:defRPr/>
              </a:pPr>
              <a:t>‹#›</a:t>
            </a:fld>
            <a:endParaRPr lang="en-US" altLang="en-US"/>
          </a:p>
        </p:txBody>
      </p:sp>
    </p:spTree>
    <p:extLst>
      <p:ext uri="{BB962C8B-B14F-4D97-AF65-F5344CB8AC3E}">
        <p14:creationId xmlns:p14="http://schemas.microsoft.com/office/powerpoint/2010/main" val="31418087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457D78-4784-4E91-837E-38DBB0970190}"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7D76F99-6BE3-4183-8562-3A46A1204686}" type="slidenum">
              <a:rPr lang="en-US" altLang="en-US"/>
              <a:pPr>
                <a:defRPr/>
              </a:pPr>
              <a:t>‹#›</a:t>
            </a:fld>
            <a:endParaRPr lang="en-US" altLang="en-US"/>
          </a:p>
        </p:txBody>
      </p:sp>
    </p:spTree>
    <p:extLst>
      <p:ext uri="{BB962C8B-B14F-4D97-AF65-F5344CB8AC3E}">
        <p14:creationId xmlns:p14="http://schemas.microsoft.com/office/powerpoint/2010/main" val="292038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F863F8-A51B-49B1-9B41-D3FAF06F574F}"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E8F0394-38E5-4160-9069-05AA1E25C308}" type="slidenum">
              <a:rPr lang="en-US" altLang="en-US"/>
              <a:pPr>
                <a:defRPr/>
              </a:pPr>
              <a:t>‹#›</a:t>
            </a:fld>
            <a:endParaRPr lang="en-US" altLang="en-US"/>
          </a:p>
        </p:txBody>
      </p:sp>
    </p:spTree>
    <p:extLst>
      <p:ext uri="{BB962C8B-B14F-4D97-AF65-F5344CB8AC3E}">
        <p14:creationId xmlns:p14="http://schemas.microsoft.com/office/powerpoint/2010/main" val="80390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79469D-657D-448D-886B-5829E2E7A814}"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453E248-2023-4B3C-9132-BA3640C5AC7B}" type="slidenum">
              <a:rPr lang="en-US" altLang="en-US"/>
              <a:pPr>
                <a:defRPr/>
              </a:pPr>
              <a:t>‹#›</a:t>
            </a:fld>
            <a:endParaRPr lang="en-US" altLang="en-US"/>
          </a:p>
        </p:txBody>
      </p:sp>
    </p:spTree>
    <p:extLst>
      <p:ext uri="{BB962C8B-B14F-4D97-AF65-F5344CB8AC3E}">
        <p14:creationId xmlns:p14="http://schemas.microsoft.com/office/powerpoint/2010/main" val="2158396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5168EBB-99F5-4745-97FB-51E245A626D7}" type="datetimeFigureOut">
              <a:rPr lang="en-US">
                <a:solidFill>
                  <a:prstClr val="black">
                    <a:tint val="75000"/>
                  </a:prstClr>
                </a:solidFill>
              </a:rPr>
              <a:pPr>
                <a:defRPr/>
              </a:pPr>
              <a:t>11/1/2016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001C5BC-3233-4E57-9270-AA1F6C711652}" type="slidenum">
              <a:rPr lang="en-US" altLang="en-US"/>
              <a:pPr>
                <a:defRPr/>
              </a:pPr>
              <a:t>‹#›</a:t>
            </a:fld>
            <a:endParaRPr lang="en-US" altLang="en-US"/>
          </a:p>
        </p:txBody>
      </p:sp>
    </p:spTree>
    <p:extLst>
      <p:ext uri="{BB962C8B-B14F-4D97-AF65-F5344CB8AC3E}">
        <p14:creationId xmlns:p14="http://schemas.microsoft.com/office/powerpoint/2010/main" val="1083366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CB02BD2-FCF2-4EF2-8581-4A94178093B0}" type="datetimeFigureOut">
              <a:rPr lang="en-US">
                <a:solidFill>
                  <a:prstClr val="black">
                    <a:tint val="75000"/>
                  </a:prstClr>
                </a:solidFill>
              </a:rPr>
              <a:pPr>
                <a:defRPr/>
              </a:pPr>
              <a:t>11/1/2016</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E395E07-7B8E-43EF-B10D-1CBAAB21D2FD}" type="slidenum">
              <a:rPr lang="en-US" altLang="en-US"/>
              <a:pPr>
                <a:defRPr/>
              </a:pPr>
              <a:t>‹#›</a:t>
            </a:fld>
            <a:endParaRPr lang="en-US" altLang="en-US"/>
          </a:p>
        </p:txBody>
      </p:sp>
    </p:spTree>
    <p:extLst>
      <p:ext uri="{BB962C8B-B14F-4D97-AF65-F5344CB8AC3E}">
        <p14:creationId xmlns:p14="http://schemas.microsoft.com/office/powerpoint/2010/main" val="1899020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7901548-7D3E-4FB3-B774-4B07F37872D8}" type="datetimeFigureOut">
              <a:rPr lang="en-US">
                <a:solidFill>
                  <a:prstClr val="black">
                    <a:tint val="75000"/>
                  </a:prstClr>
                </a:solidFill>
              </a:rPr>
              <a:pPr>
                <a:defRPr/>
              </a:pPr>
              <a:t>11/1/2016</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3752028B-0417-42B1-AA38-405AF7871C0D}" type="slidenum">
              <a:rPr lang="en-US" altLang="en-US"/>
              <a:pPr>
                <a:defRPr/>
              </a:pPr>
              <a:t>‹#›</a:t>
            </a:fld>
            <a:endParaRPr lang="en-US" altLang="en-US"/>
          </a:p>
        </p:txBody>
      </p:sp>
    </p:spTree>
    <p:extLst>
      <p:ext uri="{BB962C8B-B14F-4D97-AF65-F5344CB8AC3E}">
        <p14:creationId xmlns:p14="http://schemas.microsoft.com/office/powerpoint/2010/main" val="332328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0ECDAAD-30A7-4DCD-9D58-38E9B1E166BB}" type="datetimeFigureOut">
              <a:rPr lang="en-US">
                <a:solidFill>
                  <a:prstClr val="black">
                    <a:tint val="75000"/>
                  </a:prstClr>
                </a:solidFill>
              </a:rPr>
              <a:pPr>
                <a:defRPr/>
              </a:pPr>
              <a:t>11/1/2016</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01CA645A-829C-4EA7-B757-54FBD8F91956}" type="slidenum">
              <a:rPr lang="en-US" altLang="en-US"/>
              <a:pPr>
                <a:defRPr/>
              </a:pPr>
              <a:t>‹#›</a:t>
            </a:fld>
            <a:endParaRPr lang="en-US" altLang="en-US"/>
          </a:p>
        </p:txBody>
      </p:sp>
    </p:spTree>
    <p:extLst>
      <p:ext uri="{BB962C8B-B14F-4D97-AF65-F5344CB8AC3E}">
        <p14:creationId xmlns:p14="http://schemas.microsoft.com/office/powerpoint/2010/main" val="16714304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6391B4B-4624-4696-83FD-958263F300A8}" type="datetimeFigureOut">
              <a:rPr lang="en-US">
                <a:solidFill>
                  <a:prstClr val="black">
                    <a:tint val="75000"/>
                  </a:prstClr>
                </a:solidFill>
              </a:rPr>
              <a:pPr>
                <a:defRPr/>
              </a:pPr>
              <a:t>11/1/2016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A239385-EEEF-4DD7-A377-E1B6E856A6DD}" type="slidenum">
              <a:rPr lang="en-US" altLang="en-US"/>
              <a:pPr>
                <a:defRPr/>
              </a:pPr>
              <a:t>‹#›</a:t>
            </a:fld>
            <a:endParaRPr lang="en-US" altLang="en-US"/>
          </a:p>
        </p:txBody>
      </p:sp>
    </p:spTree>
    <p:extLst>
      <p:ext uri="{BB962C8B-B14F-4D97-AF65-F5344CB8AC3E}">
        <p14:creationId xmlns:p14="http://schemas.microsoft.com/office/powerpoint/2010/main" val="1162158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19D31AE-4EA2-4F4B-81E0-432B65041B0E}" type="datetimeFigureOut">
              <a:rPr lang="en-US">
                <a:solidFill>
                  <a:prstClr val="black">
                    <a:tint val="75000"/>
                  </a:prstClr>
                </a:solidFill>
              </a:rPr>
              <a:pPr>
                <a:defRPr/>
              </a:pPr>
              <a:t>11/1/2016</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49C8369F-8E94-4927-B6DD-6FE8227C451B}" type="slidenum">
              <a:rPr lang="en-US" altLang="en-US"/>
              <a:pPr>
                <a:defRPr/>
              </a:pPr>
              <a:t>‹#›</a:t>
            </a:fld>
            <a:endParaRPr lang="en-US" altLang="en-US"/>
          </a:p>
        </p:txBody>
      </p:sp>
    </p:spTree>
    <p:extLst>
      <p:ext uri="{BB962C8B-B14F-4D97-AF65-F5344CB8AC3E}">
        <p14:creationId xmlns:p14="http://schemas.microsoft.com/office/powerpoint/2010/main" val="499060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09A2F7"/>
            </a:gs>
            <a:gs pos="16000">
              <a:srgbClr val="09A2F7"/>
            </a:gs>
            <a:gs pos="100000">
              <a:srgbClr val="F3F6FB"/>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3D103A7B-E4F1-4C91-85BB-CB696D93DE69}" type="datetimeFigureOut">
              <a:rPr lang="en-US">
                <a:solidFill>
                  <a:prstClr val="black">
                    <a:tint val="75000"/>
                  </a:prstClr>
                </a:solidFill>
              </a:rPr>
              <a:pPr>
                <a:defRPr/>
              </a:pPr>
              <a:t>11/1/2016</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fontAlgn="base">
              <a:spcBef>
                <a:spcPct val="0"/>
              </a:spcBef>
              <a:spcAft>
                <a:spcPct val="0"/>
              </a:spcAft>
              <a:defRPr/>
            </a:pPr>
            <a:fld id="{3D9212B9-088B-463E-B29D-B3B00EF98BF4}" type="slidenum">
              <a:rPr lang="en-US" altLang="en-US"/>
              <a:pPr fontAlgn="base">
                <a:spcBef>
                  <a:spcPct val="0"/>
                </a:spcBef>
                <a:spcAft>
                  <a:spcPct val="0"/>
                </a:spcAft>
                <a:defRPr/>
              </a:pPr>
              <a:t>‹#›</a:t>
            </a:fld>
            <a:endParaRPr lang="en-US" altLang="en-US"/>
          </a:p>
        </p:txBody>
      </p:sp>
    </p:spTree>
    <p:extLst>
      <p:ext uri="{BB962C8B-B14F-4D97-AF65-F5344CB8AC3E}">
        <p14:creationId xmlns:p14="http://schemas.microsoft.com/office/powerpoint/2010/main" val="26275122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4"/>
          <p:cNvSpPr>
            <a:spLocks noGrp="1"/>
          </p:cNvSpPr>
          <p:nvPr>
            <p:ph type="title"/>
          </p:nvPr>
        </p:nvSpPr>
        <p:spPr>
          <a:xfrm>
            <a:off x="2667000" y="2286001"/>
            <a:ext cx="6858000" cy="1222772"/>
          </a:xfrm>
        </p:spPr>
        <p:txBody>
          <a:bodyPr/>
          <a:lstStyle/>
          <a:p>
            <a:pPr eaLnBrk="1" hangingPunct="1"/>
            <a:r>
              <a:rPr lang="en-US" altLang="en-US" sz="3150" b="1" dirty="0">
                <a:latin typeface="Arial" panose="020B0604020202020204" pitchFamily="34" charset="0"/>
                <a:cs typeface="Arial" panose="020B0604020202020204" pitchFamily="34" charset="0"/>
              </a:rPr>
              <a:t>Unit V: States of Consciousness</a:t>
            </a:r>
            <a:r>
              <a:rPr lang="en-US" altLang="en-US" sz="3600" b="1" dirty="0">
                <a:latin typeface="Arial" panose="020B0604020202020204" pitchFamily="34" charset="0"/>
                <a:cs typeface="Arial" panose="020B0604020202020204" pitchFamily="34" charset="0"/>
              </a:rPr>
              <a:t/>
            </a:r>
            <a:br>
              <a:rPr lang="en-US" altLang="en-US" sz="3600" b="1" dirty="0">
                <a:latin typeface="Arial" panose="020B0604020202020204" pitchFamily="34" charset="0"/>
                <a:cs typeface="Arial" panose="020B0604020202020204" pitchFamily="34" charset="0"/>
              </a:rPr>
            </a:br>
            <a:r>
              <a:rPr lang="en-US" altLang="en-US" sz="2250" i="1" dirty="0" smtClean="0">
                <a:latin typeface="Arial" panose="020B0604020202020204" pitchFamily="34" charset="0"/>
                <a:cs typeface="Arial" panose="020B0604020202020204" pitchFamily="34" charset="0"/>
              </a:rPr>
              <a:t>Modules 22 &amp; </a:t>
            </a:r>
            <a:r>
              <a:rPr lang="en-US" altLang="en-US" sz="2250" i="1" dirty="0" smtClean="0">
                <a:latin typeface="Arial" panose="020B0604020202020204" pitchFamily="34" charset="0"/>
                <a:cs typeface="Arial" panose="020B0604020202020204" pitchFamily="34" charset="0"/>
              </a:rPr>
              <a:t>23-Consciousness</a:t>
            </a:r>
            <a:r>
              <a:rPr lang="en-US" altLang="en-US" sz="2250" i="1" dirty="0" smtClean="0">
                <a:latin typeface="Arial" panose="020B0604020202020204" pitchFamily="34" charset="0"/>
                <a:cs typeface="Arial" panose="020B0604020202020204" pitchFamily="34" charset="0"/>
              </a:rPr>
              <a:t>, Hypnosis, Sleep </a:t>
            </a:r>
            <a:r>
              <a:rPr lang="en-US" altLang="en-US" sz="2250" i="1" dirty="0">
                <a:latin typeface="Arial" panose="020B0604020202020204" pitchFamily="34" charset="0"/>
                <a:cs typeface="Arial" panose="020B0604020202020204" pitchFamily="34" charset="0"/>
              </a:rPr>
              <a:t>Patterns &amp; Sleep Theories</a:t>
            </a:r>
          </a:p>
        </p:txBody>
      </p:sp>
      <p:sp>
        <p:nvSpPr>
          <p:cNvPr id="2" name="Rectangle 1"/>
          <p:cNvSpPr/>
          <p:nvPr/>
        </p:nvSpPr>
        <p:spPr>
          <a:xfrm>
            <a:off x="4894850" y="3886201"/>
            <a:ext cx="2204001" cy="438582"/>
          </a:xfrm>
          <a:prstGeom prst="rect">
            <a:avLst/>
          </a:prstGeom>
          <a:noFill/>
        </p:spPr>
        <p:txBody>
          <a:bodyPr wrap="none" lIns="68580" tIns="34290" rIns="68580" bIns="34290">
            <a:spAutoFit/>
          </a:bodyPr>
          <a:lstStyle/>
          <a:p>
            <a:pPr algn="ctr" eaLnBrk="0" fontAlgn="base" hangingPunct="0">
              <a:spcBef>
                <a:spcPct val="0"/>
              </a:spcBef>
              <a:spcAft>
                <a:spcPct val="0"/>
              </a:spcAft>
            </a:pPr>
            <a:r>
              <a:rPr lang="en-US" sz="2400" dirty="0">
                <a:ln w="9525">
                  <a:solidFill>
                    <a:prstClr val="white"/>
                  </a:solidFill>
                  <a:prstDash val="solid"/>
                </a:ln>
                <a:solidFill>
                  <a:srgbClr val="FF0000"/>
                </a:solidFill>
                <a:effectLst>
                  <a:outerShdw blurRad="12700" dist="38100" dir="2700000" algn="tl" rotWithShape="0">
                    <a:srgbClr val="4BACC6">
                      <a:lumMod val="60000"/>
                      <a:lumOff val="40000"/>
                    </a:srgbClr>
                  </a:outerShdw>
                </a:effectLst>
                <a:latin typeface="Arial" panose="020B0604020202020204" pitchFamily="34" charset="0"/>
              </a:rPr>
              <a:t>AP Psychology</a:t>
            </a:r>
          </a:p>
        </p:txBody>
      </p:sp>
    </p:spTree>
    <p:extLst>
      <p:ext uri="{BB962C8B-B14F-4D97-AF65-F5344CB8AC3E}">
        <p14:creationId xmlns:p14="http://schemas.microsoft.com/office/powerpoint/2010/main" val="2281652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4"/>
          <p:cNvSpPr>
            <a:spLocks noGrp="1"/>
          </p:cNvSpPr>
          <p:nvPr>
            <p:ph type="title"/>
          </p:nvPr>
        </p:nvSpPr>
        <p:spPr>
          <a:xfrm>
            <a:off x="1524000" y="-789782"/>
            <a:ext cx="9144000" cy="1630363"/>
          </a:xfrm>
        </p:spPr>
        <p:txBody>
          <a:bodyPr/>
          <a:lstStyle/>
          <a:p>
            <a:pPr eaLnBrk="1" hangingPunct="1"/>
            <a:r>
              <a:rPr lang="en-US" altLang="en-US" sz="4800" dirty="0">
                <a:latin typeface="Arial" panose="020B0604020202020204" pitchFamily="34" charset="0"/>
                <a:cs typeface="Arial" panose="020B0604020202020204" pitchFamily="34" charset="0"/>
              </a:rPr>
              <a:t/>
            </a:r>
            <a:br>
              <a:rPr lang="en-US" altLang="en-US" sz="4800" dirty="0">
                <a:latin typeface="Arial" panose="020B0604020202020204" pitchFamily="34" charset="0"/>
                <a:cs typeface="Arial" panose="020B0604020202020204" pitchFamily="34" charset="0"/>
              </a:rPr>
            </a:br>
            <a:r>
              <a:rPr lang="en-US" altLang="en-US" sz="4200" dirty="0">
                <a:latin typeface="Arial" panose="020B0604020202020204" pitchFamily="34" charset="0"/>
                <a:cs typeface="Arial" panose="020B0604020202020204" pitchFamily="34" charset="0"/>
              </a:rPr>
              <a:t>Circadian Rhythm</a:t>
            </a:r>
          </a:p>
        </p:txBody>
      </p:sp>
      <p:sp>
        <p:nvSpPr>
          <p:cNvPr id="35843" name="Content Placeholder 2"/>
          <p:cNvSpPr txBox="1">
            <a:spLocks/>
          </p:cNvSpPr>
          <p:nvPr/>
        </p:nvSpPr>
        <p:spPr bwMode="auto">
          <a:xfrm>
            <a:off x="0" y="840581"/>
            <a:ext cx="12192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Circadian </a:t>
            </a:r>
            <a:r>
              <a:rPr lang="en-US" altLang="en-US" dirty="0" smtClean="0">
                <a:solidFill>
                  <a:prstClr val="black"/>
                </a:solidFill>
                <a:latin typeface="Arial" panose="020B0604020202020204" pitchFamily="34" charset="0"/>
                <a:cs typeface="Arial" panose="020B0604020202020204" pitchFamily="34" charset="0"/>
                <a:hlinkClick r:id="" action="ppaction://noaction"/>
              </a:rPr>
              <a:t>rhythm</a:t>
            </a:r>
            <a:r>
              <a:rPr lang="en-US" altLang="en-US" dirty="0" smtClean="0">
                <a:solidFill>
                  <a:prstClr val="black"/>
                </a:solidFill>
                <a:latin typeface="Arial" panose="020B0604020202020204" pitchFamily="34" charset="0"/>
                <a:cs typeface="Arial" panose="020B0604020202020204" pitchFamily="34" charset="0"/>
              </a:rPr>
              <a:t>-our “biological clock,” regular body rhythms</a:t>
            </a:r>
            <a:endParaRPr lang="en-US" altLang="en-US" dirty="0">
              <a:solidFill>
                <a:prstClr val="black"/>
              </a:solidFill>
              <a:latin typeface="Arial" panose="020B0604020202020204" pitchFamily="34" charset="0"/>
              <a:cs typeface="Arial" panose="020B0604020202020204" pitchFamily="34" charset="0"/>
            </a:endParaRP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24 hour cycle</a:t>
            </a:r>
          </a:p>
          <a:p>
            <a:pPr lvl="2" fontAlgn="base">
              <a:spcAft>
                <a:spcPct val="0"/>
              </a:spcAft>
            </a:pPr>
            <a:r>
              <a:rPr lang="en-US" altLang="en-US" sz="3200" dirty="0">
                <a:solidFill>
                  <a:prstClr val="black"/>
                </a:solidFill>
                <a:latin typeface="Arial" panose="020B0604020202020204" pitchFamily="34" charset="0"/>
                <a:cs typeface="Arial" panose="020B0604020202020204" pitchFamily="34" charset="0"/>
              </a:rPr>
              <a:t>Temperature </a:t>
            </a:r>
            <a:r>
              <a:rPr lang="en-US" altLang="en-US" sz="3200" dirty="0" smtClean="0">
                <a:solidFill>
                  <a:prstClr val="black"/>
                </a:solidFill>
                <a:latin typeface="Arial" panose="020B0604020202020204" pitchFamily="34" charset="0"/>
                <a:cs typeface="Arial" panose="020B0604020202020204" pitchFamily="34" charset="0"/>
              </a:rPr>
              <a:t>changes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Body temp rises in the morning, peaks during the day, dips in the early afternoon, &amp; drops in the evening</a:t>
            </a:r>
            <a:endParaRPr lang="en-US" altLang="en-US" sz="28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600" dirty="0">
                <a:solidFill>
                  <a:prstClr val="black"/>
                </a:solidFill>
                <a:latin typeface="Arial" panose="020B0604020202020204" pitchFamily="34" charset="0"/>
                <a:cs typeface="Arial" panose="020B0604020202020204" pitchFamily="34" charset="0"/>
              </a:rPr>
              <a:t>Circadian rhythm </a:t>
            </a:r>
            <a:r>
              <a:rPr lang="en-US" altLang="en-US" sz="3600" dirty="0" smtClean="0">
                <a:solidFill>
                  <a:prstClr val="black"/>
                </a:solidFill>
                <a:latin typeface="Arial" panose="020B0604020202020204" pitchFamily="34" charset="0"/>
                <a:cs typeface="Arial" panose="020B0604020202020204" pitchFamily="34" charset="0"/>
              </a:rPr>
              <a:t>and age</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Typically, teens/young adults are at their peak as the day progress</a:t>
            </a:r>
          </a:p>
          <a:p>
            <a:pPr lvl="2" fontAlgn="base">
              <a:spcAft>
                <a:spcPct val="0"/>
              </a:spcAft>
            </a:pPr>
            <a:r>
              <a:rPr lang="en-US" altLang="en-US" sz="3200" dirty="0" smtClean="0">
                <a:solidFill>
                  <a:prstClr val="black"/>
                </a:solidFill>
                <a:latin typeface="Arial" panose="020B0604020202020204" pitchFamily="34" charset="0"/>
                <a:cs typeface="Arial" panose="020B0604020202020204" pitchFamily="34" charset="0"/>
              </a:rPr>
              <a:t>Older adults tend to see their performance decline as the day progresses</a:t>
            </a:r>
          </a:p>
          <a:p>
            <a:pPr lvl="3" fontAlgn="base">
              <a:spcAft>
                <a:spcPct val="0"/>
              </a:spcAft>
            </a:pPr>
            <a:r>
              <a:rPr lang="en-US" altLang="en-US" sz="2800" dirty="0" smtClean="0">
                <a:solidFill>
                  <a:prstClr val="black"/>
                </a:solidFill>
                <a:latin typeface="Arial" panose="020B0604020202020204" pitchFamily="34" charset="0"/>
                <a:cs typeface="Arial" panose="020B0604020202020204" pitchFamily="34" charset="0"/>
              </a:rPr>
              <a:t>This shift usually occurs around 20 (slightly sooner for women)</a:t>
            </a:r>
            <a:endParaRPr lang="en-US" altLang="en-US" sz="28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8203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5715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Two distinct types of sleep:</a:t>
            </a:r>
          </a:p>
          <a:p>
            <a:pPr lvl="1" fontAlgn="base">
              <a:spcAft>
                <a:spcPct val="0"/>
              </a:spcAft>
              <a:defRPr/>
            </a:pPr>
            <a:r>
              <a:rPr lang="en-US" altLang="en-US" sz="3000" dirty="0" smtClean="0">
                <a:solidFill>
                  <a:prstClr val="black"/>
                </a:solidFill>
                <a:latin typeface="Arial" charset="0"/>
                <a:cs typeface="Arial" charset="0"/>
                <a:hlinkClick r:id="" action="ppaction://noaction"/>
              </a:rPr>
              <a:t>REM Sleep</a:t>
            </a:r>
            <a:r>
              <a:rPr lang="en-US" altLang="en-US" sz="3000" dirty="0">
                <a:solidFill>
                  <a:prstClr val="black"/>
                </a:solidFill>
                <a:latin typeface="Arial" charset="0"/>
                <a:cs typeface="Arial" charset="0"/>
              </a:rPr>
              <a:t>-</a:t>
            </a:r>
            <a:r>
              <a:rPr lang="en-US" altLang="en-US" sz="3000" dirty="0">
                <a:latin typeface="Arial" panose="020B0604020202020204" pitchFamily="34" charset="0"/>
                <a:cs typeface="Arial" panose="020B0604020202020204" pitchFamily="34" charset="0"/>
              </a:rPr>
              <a:t>rapid eye movement sleep; also known as </a:t>
            </a:r>
            <a:r>
              <a:rPr lang="en-US" altLang="en-US" sz="3000" i="1" dirty="0">
                <a:latin typeface="Arial" panose="020B0604020202020204" pitchFamily="34" charset="0"/>
                <a:cs typeface="Arial" panose="020B0604020202020204" pitchFamily="34" charset="0"/>
              </a:rPr>
              <a:t>paradoxical sleep</a:t>
            </a:r>
            <a:r>
              <a:rPr lang="en-US" altLang="en-US" sz="3000" dirty="0">
                <a:latin typeface="Arial" panose="020B0604020202020204" pitchFamily="34" charset="0"/>
                <a:cs typeface="Arial" panose="020B0604020202020204" pitchFamily="34" charset="0"/>
              </a:rPr>
              <a:t>, because the muscles are relaxed (except for minor twitches) but other body systems are active</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dreams are typical during this stage of sleep</a:t>
            </a:r>
            <a:endParaRPr lang="en-US" altLang="en-US" sz="2800" dirty="0" smtClean="0">
              <a:solidFill>
                <a:prstClr val="black"/>
              </a:solidFill>
              <a:latin typeface="Arial" charset="0"/>
              <a:cs typeface="Arial" charset="0"/>
              <a:hlinkClick r:id="" action="ppaction://noaction"/>
            </a:endParaRPr>
          </a:p>
          <a:p>
            <a:pPr marL="457200" lvl="1" indent="0" fontAlgn="base">
              <a:spcAft>
                <a:spcPct val="0"/>
              </a:spcAft>
              <a:buNone/>
              <a:defRPr/>
            </a:pPr>
            <a:endParaRPr lang="en-US" altLang="en-US" sz="3000" dirty="0">
              <a:solidFill>
                <a:prstClr val="black"/>
              </a:solidFill>
              <a:latin typeface="Arial" charset="0"/>
              <a:cs typeface="Arial" charset="0"/>
              <a:hlinkClick r:id="" action="ppaction://noaction"/>
            </a:endParaRPr>
          </a:p>
          <a:p>
            <a:pPr lvl="1" fontAlgn="base">
              <a:spcAft>
                <a:spcPct val="0"/>
              </a:spcAft>
              <a:defRPr/>
            </a:pPr>
            <a:r>
              <a:rPr lang="en-US" altLang="en-US" sz="3000" dirty="0" smtClean="0">
                <a:solidFill>
                  <a:prstClr val="black"/>
                </a:solidFill>
                <a:latin typeface="Arial" charset="0"/>
                <a:cs typeface="Arial" charset="0"/>
                <a:hlinkClick r:id="" action="ppaction://noaction"/>
              </a:rPr>
              <a:t>NREM Sleep</a:t>
            </a:r>
            <a:r>
              <a:rPr lang="en-US" altLang="en-US" dirty="0">
                <a:latin typeface="Arial" panose="020B0604020202020204" pitchFamily="34" charset="0"/>
                <a:cs typeface="Arial" panose="020B0604020202020204" pitchFamily="34" charset="0"/>
              </a:rPr>
              <a:t>-non-rapid eye movement sleep; encompasses all sleep stages except for REM sleep.</a:t>
            </a:r>
          </a:p>
          <a:p>
            <a:pPr lvl="1" fontAlgn="base">
              <a:spcAft>
                <a:spcPct val="0"/>
              </a:spcAft>
              <a:defRPr/>
            </a:pPr>
            <a:endParaRPr lang="en-US" altLang="en-US" dirty="0">
              <a:solidFill>
                <a:prstClr val="black"/>
              </a:solidFill>
              <a:latin typeface="Arial" charset="0"/>
              <a:cs typeface="Arial" charset="0"/>
            </a:endParaRPr>
          </a:p>
        </p:txBody>
      </p:sp>
    </p:spTree>
    <p:extLst>
      <p:ext uri="{BB962C8B-B14F-4D97-AF65-F5344CB8AC3E}">
        <p14:creationId xmlns:p14="http://schemas.microsoft.com/office/powerpoint/2010/main" val="35037412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NREM1</a:t>
            </a:r>
          </a:p>
          <a:p>
            <a:pPr lvl="2" fontAlgn="base">
              <a:spcAft>
                <a:spcPct val="0"/>
              </a:spcAft>
              <a:defRPr/>
            </a:pPr>
            <a:r>
              <a:rPr lang="en-US" sz="2800" dirty="0" smtClean="0">
                <a:latin typeface="Arial" panose="020B0604020202020204" pitchFamily="34" charset="0"/>
                <a:cs typeface="Arial" panose="020B0604020202020204" pitchFamily="34" charset="0"/>
              </a:rPr>
              <a:t>slow </a:t>
            </a:r>
            <a:r>
              <a:rPr lang="en-US" sz="2800" dirty="0">
                <a:latin typeface="Arial" panose="020B0604020202020204" pitchFamily="34" charset="0"/>
                <a:cs typeface="Arial" panose="020B0604020202020204" pitchFamily="34" charset="0"/>
              </a:rPr>
              <a:t>eye movement. </a:t>
            </a:r>
            <a:endParaRPr lang="en-US" sz="2800" dirty="0" smtClean="0">
              <a:latin typeface="Arial" panose="020B0604020202020204" pitchFamily="34" charset="0"/>
              <a:cs typeface="Arial" panose="020B0604020202020204" pitchFamily="34" charset="0"/>
            </a:endParaRPr>
          </a:p>
          <a:p>
            <a:pPr lvl="2" fontAlgn="base">
              <a:spcAft>
                <a:spcPct val="0"/>
              </a:spcAft>
              <a:defRPr/>
            </a:pPr>
            <a:r>
              <a:rPr lang="en-US" sz="2800" dirty="0" smtClean="0">
                <a:latin typeface="Arial" panose="020B0604020202020204" pitchFamily="34" charset="0"/>
                <a:cs typeface="Arial" panose="020B0604020202020204" pitchFamily="34" charset="0"/>
              </a:rPr>
              <a:t>sometimes </a:t>
            </a:r>
            <a:r>
              <a:rPr lang="en-US" sz="2800" dirty="0">
                <a:latin typeface="Arial" panose="020B0604020202020204" pitchFamily="34" charset="0"/>
                <a:cs typeface="Arial" panose="020B0604020202020204" pitchFamily="34" charset="0"/>
              </a:rPr>
              <a:t>referred to as relaxed </a:t>
            </a:r>
            <a:r>
              <a:rPr lang="en-US" sz="2800" dirty="0" smtClean="0">
                <a:latin typeface="Arial" panose="020B0604020202020204" pitchFamily="34" charset="0"/>
                <a:cs typeface="Arial" panose="020B0604020202020204" pitchFamily="34" charset="0"/>
              </a:rPr>
              <a:t>wakefulness</a:t>
            </a:r>
          </a:p>
          <a:p>
            <a:pPr lvl="2" fontAlgn="base">
              <a:spcAft>
                <a:spcPct val="0"/>
              </a:spcAft>
              <a:defRPr/>
            </a:pPr>
            <a:r>
              <a:rPr lang="en-US" sz="2800" dirty="0" smtClean="0">
                <a:latin typeface="Arial" panose="020B0604020202020204" pitchFamily="34" charset="0"/>
                <a:cs typeface="Arial" panose="020B0604020202020204" pitchFamily="34" charset="0"/>
              </a:rPr>
              <a:t>Alpha waves begin to disappear</a:t>
            </a:r>
          </a:p>
          <a:p>
            <a:pPr lvl="2" fontAlgn="base">
              <a:spcAft>
                <a:spcPct val="0"/>
              </a:spcAft>
              <a:defRPr/>
            </a:pPr>
            <a:r>
              <a:rPr lang="en-US" sz="2800" dirty="0" smtClean="0">
                <a:latin typeface="Arial" panose="020B0604020202020204" pitchFamily="34" charset="0"/>
                <a:cs typeface="Arial" panose="020B0604020202020204" pitchFamily="34" charset="0"/>
              </a:rPr>
              <a:t>People </a:t>
            </a:r>
            <a:r>
              <a:rPr lang="en-US" sz="2800" dirty="0">
                <a:latin typeface="Arial" panose="020B0604020202020204" pitchFamily="34" charset="0"/>
                <a:cs typeface="Arial" panose="020B0604020202020204" pitchFamily="34" charset="0"/>
              </a:rPr>
              <a:t>aroused from this stage often believe that they have been fully awake</a:t>
            </a:r>
            <a:endParaRPr lang="en-US" altLang="en-US" sz="2800"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NREM2</a:t>
            </a:r>
          </a:p>
          <a:p>
            <a:pPr lvl="2" fontAlgn="base">
              <a:spcAft>
                <a:spcPct val="0"/>
              </a:spcAft>
              <a:defRPr/>
            </a:pPr>
            <a:r>
              <a:rPr lang="en-US" sz="2800" dirty="0" smtClean="0">
                <a:latin typeface="Arial" panose="020B0604020202020204" pitchFamily="34" charset="0"/>
                <a:cs typeface="Arial" panose="020B0604020202020204" pitchFamily="34" charset="0"/>
              </a:rPr>
              <a:t>no </a:t>
            </a:r>
            <a:r>
              <a:rPr lang="en-US" sz="2800" dirty="0">
                <a:latin typeface="Arial" panose="020B0604020202020204" pitchFamily="34" charset="0"/>
                <a:cs typeface="Arial" panose="020B0604020202020204" pitchFamily="34" charset="0"/>
              </a:rPr>
              <a:t>eye movement </a:t>
            </a:r>
            <a:r>
              <a:rPr lang="en-US" sz="2800" dirty="0" smtClean="0">
                <a:latin typeface="Arial" panose="020B0604020202020204" pitchFamily="34" charset="0"/>
                <a:cs typeface="Arial" panose="020B0604020202020204" pitchFamily="34" charset="0"/>
              </a:rPr>
              <a:t>occurs</a:t>
            </a:r>
          </a:p>
          <a:p>
            <a:pPr lvl="2" fontAlgn="base">
              <a:spcAft>
                <a:spcPct val="0"/>
              </a:spcAft>
              <a:defRPr/>
            </a:pPr>
            <a:r>
              <a:rPr lang="en-US" sz="2800" dirty="0" smtClean="0">
                <a:latin typeface="Arial" panose="020B0604020202020204" pitchFamily="34" charset="0"/>
                <a:cs typeface="Arial" panose="020B0604020202020204" pitchFamily="34" charset="0"/>
              </a:rPr>
              <a:t>dreaming </a:t>
            </a:r>
            <a:r>
              <a:rPr lang="en-US" sz="2800" dirty="0">
                <a:latin typeface="Arial" panose="020B0604020202020204" pitchFamily="34" charset="0"/>
                <a:cs typeface="Arial" panose="020B0604020202020204" pitchFamily="34" charset="0"/>
              </a:rPr>
              <a:t>is very </a:t>
            </a:r>
            <a:r>
              <a:rPr lang="en-US" sz="2800" dirty="0" smtClean="0">
                <a:latin typeface="Arial" panose="020B0604020202020204" pitchFamily="34" charset="0"/>
                <a:cs typeface="Arial" panose="020B0604020202020204" pitchFamily="34" charset="0"/>
              </a:rPr>
              <a:t>rare</a:t>
            </a:r>
          </a:p>
          <a:p>
            <a:pPr lvl="2" fontAlgn="base">
              <a:spcAft>
                <a:spcPct val="0"/>
              </a:spcAft>
              <a:defRPr/>
            </a:pPr>
            <a:r>
              <a:rPr lang="en-US" sz="2800" dirty="0" smtClean="0">
                <a:latin typeface="Arial" panose="020B0604020202020204" pitchFamily="34" charset="0"/>
                <a:cs typeface="Arial" panose="020B0604020202020204" pitchFamily="34" charset="0"/>
              </a:rPr>
              <a:t>The sleeper is quite easily awakened</a:t>
            </a:r>
            <a:endParaRPr lang="en-US" altLang="en-US" sz="2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00206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We typically go through 4 sleep stages every 90 minutes:</a:t>
            </a:r>
          </a:p>
          <a:p>
            <a:pPr lvl="1" fontAlgn="base">
              <a:spcAft>
                <a:spcPct val="0"/>
              </a:spcAft>
              <a:defRPr/>
            </a:pPr>
            <a:r>
              <a:rPr lang="en-US" altLang="en-US" sz="3000" dirty="0" smtClean="0">
                <a:solidFill>
                  <a:prstClr val="black"/>
                </a:solidFill>
                <a:latin typeface="Arial" charset="0"/>
                <a:cs typeface="Arial" charset="0"/>
              </a:rPr>
              <a:t>NREM3</a:t>
            </a:r>
          </a:p>
          <a:p>
            <a:pPr lvl="2" fontAlgn="base">
              <a:spcAft>
                <a:spcPct val="0"/>
              </a:spcAft>
              <a:defRPr/>
            </a:pPr>
            <a:r>
              <a:rPr lang="en-US" sz="2800" dirty="0">
                <a:latin typeface="Arial" panose="020B0604020202020204" pitchFamily="34" charset="0"/>
                <a:cs typeface="Arial" panose="020B0604020202020204" pitchFamily="34" charset="0"/>
              </a:rPr>
              <a:t>deep sleep </a:t>
            </a:r>
          </a:p>
          <a:p>
            <a:pPr lvl="2" fontAlgn="base">
              <a:spcAft>
                <a:spcPct val="0"/>
              </a:spcAft>
              <a:defRPr/>
            </a:pPr>
            <a:r>
              <a:rPr lang="en-US" sz="2800" dirty="0">
                <a:latin typeface="Arial" panose="020B0604020202020204" pitchFamily="34" charset="0"/>
                <a:cs typeface="Arial" panose="020B0604020202020204" pitchFamily="34" charset="0"/>
              </a:rPr>
              <a:t>dreaming is more common in this stage than in other stages of NREM sleep </a:t>
            </a:r>
            <a:r>
              <a:rPr lang="en-US" sz="2600" i="1" dirty="0">
                <a:latin typeface="Arial" panose="020B0604020202020204" pitchFamily="34" charset="0"/>
                <a:cs typeface="Arial" panose="020B0604020202020204" pitchFamily="34" charset="0"/>
              </a:rPr>
              <a:t>(though not as common as in REM sleep</a:t>
            </a:r>
            <a:r>
              <a:rPr lang="en-US" sz="2600" i="1" dirty="0" smtClean="0">
                <a:solidFill>
                  <a:prstClr val="black"/>
                </a:solidFill>
                <a:latin typeface="Arial" panose="020B0604020202020204" pitchFamily="34" charset="0"/>
                <a:cs typeface="Arial" panose="020B0604020202020204" pitchFamily="34" charset="0"/>
              </a:rPr>
              <a:t>)</a:t>
            </a:r>
            <a:endParaRPr lang="en-US" altLang="en-US" sz="2600" i="1" dirty="0" smtClean="0">
              <a:solidFill>
                <a:prstClr val="black"/>
              </a:solidFill>
              <a:latin typeface="Arial" panose="020B0604020202020204" pitchFamily="34" charset="0"/>
              <a:cs typeface="Arial" panose="020B0604020202020204" pitchFamily="34" charset="0"/>
            </a:endParaRPr>
          </a:p>
          <a:p>
            <a:pPr lvl="1" fontAlgn="base">
              <a:spcAft>
                <a:spcPct val="0"/>
              </a:spcAft>
              <a:defRPr/>
            </a:pPr>
            <a:r>
              <a:rPr lang="en-US" altLang="en-US" sz="3000" dirty="0" smtClean="0">
                <a:solidFill>
                  <a:prstClr val="black"/>
                </a:solidFill>
                <a:latin typeface="Arial" charset="0"/>
                <a:cs typeface="Arial" charset="0"/>
              </a:rPr>
              <a:t>REM</a:t>
            </a:r>
          </a:p>
          <a:p>
            <a:pPr lvl="2" fontAlgn="base">
              <a:spcAft>
                <a:spcPct val="0"/>
              </a:spcAft>
              <a:defRPr/>
            </a:pPr>
            <a:r>
              <a:rPr lang="en-US" altLang="en-US" sz="2800" dirty="0">
                <a:latin typeface="Arial" panose="020B0604020202020204" pitchFamily="34" charset="0"/>
                <a:cs typeface="Arial" panose="020B0604020202020204" pitchFamily="34" charset="0"/>
              </a:rPr>
              <a:t>rapid eye movement, increased heart beat, irregular breathing</a:t>
            </a:r>
          </a:p>
          <a:p>
            <a:pPr lvl="2" fontAlgn="base">
              <a:spcAft>
                <a:spcPct val="0"/>
              </a:spcAft>
              <a:defRPr/>
            </a:pPr>
            <a:r>
              <a:rPr lang="en-US" altLang="en-US" sz="2800" dirty="0" smtClean="0">
                <a:latin typeface="Arial" panose="020B0604020202020204" pitchFamily="34" charset="0"/>
                <a:cs typeface="Arial" panose="020B0604020202020204" pitchFamily="34" charset="0"/>
              </a:rPr>
              <a:t>vivid </a:t>
            </a:r>
            <a:r>
              <a:rPr lang="en-US" altLang="en-US" sz="2800" dirty="0">
                <a:latin typeface="Arial" panose="020B0604020202020204" pitchFamily="34" charset="0"/>
                <a:cs typeface="Arial" panose="020B0604020202020204" pitchFamily="34" charset="0"/>
              </a:rPr>
              <a:t>dreams commonly </a:t>
            </a:r>
            <a:r>
              <a:rPr lang="en-US" altLang="en-US" sz="2800" dirty="0" smtClean="0">
                <a:latin typeface="Arial" panose="020B0604020202020204" pitchFamily="34" charset="0"/>
                <a:cs typeface="Arial" panose="020B0604020202020204" pitchFamily="34" charset="0"/>
              </a:rPr>
              <a:t>occur  </a:t>
            </a:r>
          </a:p>
          <a:p>
            <a:pPr lvl="2" fontAlgn="base">
              <a:spcAft>
                <a:spcPct val="0"/>
              </a:spcAft>
              <a:defRPr/>
            </a:pPr>
            <a:r>
              <a:rPr lang="en-US" altLang="en-US" sz="2800" dirty="0" smtClean="0">
                <a:latin typeface="Arial" panose="020B0604020202020204" pitchFamily="34" charset="0"/>
                <a:cs typeface="Arial" panose="020B0604020202020204" pitchFamily="34" charset="0"/>
              </a:rPr>
              <a:t>Also </a:t>
            </a:r>
            <a:r>
              <a:rPr lang="en-US" altLang="en-US" sz="2800" dirty="0">
                <a:latin typeface="Arial" panose="020B0604020202020204" pitchFamily="34" charset="0"/>
                <a:cs typeface="Arial" panose="020B0604020202020204" pitchFamily="34" charset="0"/>
              </a:rPr>
              <a:t>known as </a:t>
            </a:r>
            <a:r>
              <a:rPr lang="en-US" altLang="en-US" sz="2800" i="1" dirty="0">
                <a:latin typeface="Arial" panose="020B0604020202020204" pitchFamily="34" charset="0"/>
                <a:cs typeface="Arial" panose="020B0604020202020204" pitchFamily="34" charset="0"/>
              </a:rPr>
              <a:t>paradoxical sleep</a:t>
            </a:r>
            <a:r>
              <a:rPr lang="en-US" altLang="en-US" sz="2800" dirty="0">
                <a:latin typeface="Arial" panose="020B0604020202020204" pitchFamily="34" charset="0"/>
                <a:cs typeface="Arial" panose="020B0604020202020204" pitchFamily="34" charset="0"/>
              </a:rPr>
              <a:t>, because the muscles are relaxed (except for minor twitches) but other body systems are </a:t>
            </a:r>
            <a:r>
              <a:rPr lang="en-US" altLang="en-US" sz="2800" dirty="0" smtClean="0">
                <a:latin typeface="Arial" panose="020B0604020202020204" pitchFamily="34" charset="0"/>
                <a:cs typeface="Arial" panose="020B0604020202020204" pitchFamily="34" charset="0"/>
              </a:rPr>
              <a:t>active</a:t>
            </a:r>
            <a:endParaRPr lang="en-US" altLang="en-US"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72157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
        <p:nvSpPr>
          <p:cNvPr id="3" name="Content Placeholder 2"/>
          <p:cNvSpPr txBox="1">
            <a:spLocks/>
          </p:cNvSpPr>
          <p:nvPr/>
        </p:nvSpPr>
        <p:spPr>
          <a:xfrm>
            <a:off x="0" y="419101"/>
            <a:ext cx="121920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fontAlgn="base">
              <a:spcAft>
                <a:spcPct val="0"/>
              </a:spcAft>
              <a:defRPr/>
            </a:pPr>
            <a:endParaRPr lang="en-US" altLang="en-US" sz="4000" dirty="0">
              <a:solidFill>
                <a:prstClr val="black"/>
              </a:solidFill>
              <a:latin typeface="Arial" charset="0"/>
              <a:cs typeface="Arial" charset="0"/>
            </a:endParaRPr>
          </a:p>
          <a:p>
            <a:pPr fontAlgn="base">
              <a:spcAft>
                <a:spcPct val="0"/>
              </a:spcAft>
              <a:defRPr/>
            </a:pPr>
            <a:r>
              <a:rPr lang="en-US" altLang="en-US" dirty="0" smtClean="0">
                <a:solidFill>
                  <a:prstClr val="black"/>
                </a:solidFill>
                <a:latin typeface="Arial" charset="0"/>
                <a:cs typeface="Arial" charset="0"/>
              </a:rPr>
              <a:t>Although the stages are numbered NREM 1, 2, 3, REM; they don’t occur in that order:</a:t>
            </a:r>
          </a:p>
          <a:p>
            <a:pPr lvl="1" fontAlgn="base">
              <a:spcAft>
                <a:spcPct val="0"/>
              </a:spcAft>
              <a:defRPr/>
            </a:pPr>
            <a:r>
              <a:rPr lang="en-US" altLang="en-US" dirty="0" smtClean="0">
                <a:solidFill>
                  <a:prstClr val="black"/>
                </a:solidFill>
                <a:latin typeface="Arial" charset="0"/>
                <a:cs typeface="Arial" charset="0"/>
              </a:rPr>
              <a:t>Typically, NREM 1 occurs first</a:t>
            </a:r>
          </a:p>
          <a:p>
            <a:pPr lvl="1" fontAlgn="base">
              <a:spcAft>
                <a:spcPct val="0"/>
              </a:spcAft>
              <a:defRPr/>
            </a:pPr>
            <a:r>
              <a:rPr lang="en-US" altLang="en-US" dirty="0" smtClean="0">
                <a:solidFill>
                  <a:prstClr val="black"/>
                </a:solidFill>
                <a:latin typeface="Arial" charset="0"/>
                <a:cs typeface="Arial" charset="0"/>
              </a:rPr>
              <a:t>NREM 2 </a:t>
            </a:r>
          </a:p>
          <a:p>
            <a:pPr lvl="1" fontAlgn="base">
              <a:spcAft>
                <a:spcPct val="0"/>
              </a:spcAft>
              <a:defRPr/>
            </a:pPr>
            <a:r>
              <a:rPr lang="en-US" altLang="en-US" dirty="0" smtClean="0">
                <a:solidFill>
                  <a:prstClr val="black"/>
                </a:solidFill>
                <a:latin typeface="Arial" charset="0"/>
                <a:cs typeface="Arial" charset="0"/>
              </a:rPr>
              <a:t>NREM 3</a:t>
            </a:r>
          </a:p>
          <a:p>
            <a:pPr lvl="1" fontAlgn="base">
              <a:spcAft>
                <a:spcPct val="0"/>
              </a:spcAft>
              <a:defRPr/>
            </a:pPr>
            <a:r>
              <a:rPr lang="en-US" altLang="en-US" dirty="0" smtClean="0">
                <a:solidFill>
                  <a:prstClr val="black"/>
                </a:solidFill>
                <a:latin typeface="Arial" charset="0"/>
                <a:cs typeface="Arial" charset="0"/>
              </a:rPr>
              <a:t>NREM 2</a:t>
            </a:r>
          </a:p>
          <a:p>
            <a:pPr lvl="1" fontAlgn="base">
              <a:spcAft>
                <a:spcPct val="0"/>
              </a:spcAft>
              <a:defRPr/>
            </a:pPr>
            <a:r>
              <a:rPr lang="en-US" altLang="en-US" dirty="0" smtClean="0">
                <a:solidFill>
                  <a:prstClr val="black"/>
                </a:solidFill>
                <a:latin typeface="Arial" charset="0"/>
                <a:cs typeface="Arial" charset="0"/>
              </a:rPr>
              <a:t>REM</a:t>
            </a:r>
          </a:p>
          <a:p>
            <a:pPr fontAlgn="base">
              <a:spcAft>
                <a:spcPct val="0"/>
              </a:spcAft>
              <a:defRPr/>
            </a:pPr>
            <a:r>
              <a:rPr lang="en-US" altLang="en-US" dirty="0" smtClean="0">
                <a:solidFill>
                  <a:prstClr val="black"/>
                </a:solidFill>
                <a:latin typeface="Arial" charset="0"/>
                <a:cs typeface="Arial" charset="0"/>
              </a:rPr>
              <a:t>The cycle repeats every 90 minutes or so</a:t>
            </a:r>
          </a:p>
          <a:p>
            <a:pPr lvl="1" fontAlgn="base">
              <a:spcAft>
                <a:spcPct val="0"/>
              </a:spcAft>
              <a:defRPr/>
            </a:pPr>
            <a:r>
              <a:rPr lang="en-US" altLang="en-US" dirty="0" smtClean="0">
                <a:solidFill>
                  <a:prstClr val="black"/>
                </a:solidFill>
                <a:latin typeface="Arial" charset="0"/>
                <a:cs typeface="Arial" charset="0"/>
              </a:rPr>
              <a:t>As the night goes on, NREM 3 sleep becomes shorter &amp; disappears</a:t>
            </a:r>
          </a:p>
          <a:p>
            <a:pPr lvl="1" fontAlgn="base">
              <a:spcAft>
                <a:spcPct val="0"/>
              </a:spcAft>
              <a:defRPr/>
            </a:pPr>
            <a:r>
              <a:rPr lang="en-US" altLang="en-US" dirty="0" smtClean="0">
                <a:solidFill>
                  <a:prstClr val="black"/>
                </a:solidFill>
                <a:latin typeface="Arial" charset="0"/>
                <a:cs typeface="Arial" charset="0"/>
              </a:rPr>
              <a:t>REM &amp; NREM 2 periods get longer</a:t>
            </a:r>
          </a:p>
        </p:txBody>
      </p:sp>
    </p:spTree>
    <p:extLst>
      <p:ext uri="{BB962C8B-B14F-4D97-AF65-F5344CB8AC3E}">
        <p14:creationId xmlns:p14="http://schemas.microsoft.com/office/powerpoint/2010/main" val="11295146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12192000"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4"/>
          <p:cNvSpPr>
            <a:spLocks noGrp="1"/>
          </p:cNvSpPr>
          <p:nvPr>
            <p:ph type="title"/>
          </p:nvPr>
        </p:nvSpPr>
        <p:spPr>
          <a:xfrm>
            <a:off x="1524000" y="-76200"/>
            <a:ext cx="9144000" cy="1630363"/>
          </a:xfrm>
        </p:spPr>
        <p:txBody>
          <a:bodyPr/>
          <a:lstStyle/>
          <a:p>
            <a:pPr eaLnBrk="1" hangingPunct="1"/>
            <a:r>
              <a:rPr lang="en-US" altLang="en-US" sz="4800" dirty="0" smtClean="0">
                <a:latin typeface="Arial" panose="020B0604020202020204" pitchFamily="34" charset="0"/>
                <a:cs typeface="Arial" panose="020B0604020202020204" pitchFamily="34" charset="0"/>
              </a:rPr>
              <a:t>Sleep </a:t>
            </a:r>
            <a:r>
              <a:rPr lang="en-US" altLang="en-US" sz="4800" dirty="0">
                <a:latin typeface="Arial" panose="020B0604020202020204" pitchFamily="34" charset="0"/>
                <a:cs typeface="Arial" panose="020B0604020202020204" pitchFamily="34" charset="0"/>
              </a:rPr>
              <a:t>Stages</a:t>
            </a:r>
          </a:p>
        </p:txBody>
      </p:sp>
    </p:spTree>
    <p:extLst>
      <p:ext uri="{BB962C8B-B14F-4D97-AF65-F5344CB8AC3E}">
        <p14:creationId xmlns:p14="http://schemas.microsoft.com/office/powerpoint/2010/main" val="2973361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4"/>
          <p:cNvSpPr>
            <a:spLocks noGrp="1"/>
          </p:cNvSpPr>
          <p:nvPr>
            <p:ph type="title"/>
          </p:nvPr>
        </p:nvSpPr>
        <p:spPr>
          <a:xfrm>
            <a:off x="1524000" y="-274319"/>
            <a:ext cx="9144000" cy="1630363"/>
          </a:xfrm>
        </p:spPr>
        <p:txBody>
          <a:bodyPr/>
          <a:lstStyle/>
          <a:p>
            <a:pPr eaLnBrk="1" hangingPunct="1"/>
            <a:r>
              <a:rPr lang="en-US" altLang="en-US" sz="3200" dirty="0">
                <a:latin typeface="Arial" panose="020B0604020202020204" pitchFamily="34" charset="0"/>
                <a:cs typeface="Arial" panose="020B0604020202020204" pitchFamily="34" charset="0"/>
              </a:rPr>
              <a:t/>
            </a:r>
            <a:br>
              <a:rPr lang="en-US" altLang="en-US" sz="3200" dirty="0">
                <a:latin typeface="Arial" panose="020B0604020202020204" pitchFamily="34" charset="0"/>
                <a:cs typeface="Arial" panose="020B0604020202020204" pitchFamily="34" charset="0"/>
              </a:rPr>
            </a:br>
            <a:r>
              <a:rPr lang="en-US" altLang="en-US" sz="4700" dirty="0">
                <a:latin typeface="Arial" panose="020B0604020202020204" pitchFamily="34" charset="0"/>
                <a:cs typeface="Arial" panose="020B0604020202020204" pitchFamily="34" charset="0"/>
              </a:rPr>
              <a:t>What Affects Our Sleep Patterns?</a:t>
            </a:r>
          </a:p>
        </p:txBody>
      </p:sp>
      <p:sp>
        <p:nvSpPr>
          <p:cNvPr id="53251" name="Content Placeholder 2"/>
          <p:cNvSpPr txBox="1">
            <a:spLocks/>
          </p:cNvSpPr>
          <p:nvPr/>
        </p:nvSpPr>
        <p:spPr bwMode="auto">
          <a:xfrm>
            <a:off x="0" y="1166020"/>
            <a:ext cx="121920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err="1">
                <a:solidFill>
                  <a:prstClr val="black"/>
                </a:solidFill>
                <a:latin typeface="Arial" panose="020B0604020202020204" pitchFamily="34" charset="0"/>
                <a:cs typeface="Arial" panose="020B0604020202020204" pitchFamily="34" charset="0"/>
                <a:hlinkClick r:id="" action="ppaction://noaction"/>
              </a:rPr>
              <a:t>Suprachiasmatic</a:t>
            </a:r>
            <a:r>
              <a:rPr lang="en-US" altLang="en-US" dirty="0">
                <a:solidFill>
                  <a:prstClr val="black"/>
                </a:solidFill>
                <a:latin typeface="Arial" panose="020B0604020202020204" pitchFamily="34" charset="0"/>
                <a:cs typeface="Arial" panose="020B0604020202020204" pitchFamily="34" charset="0"/>
                <a:hlinkClick r:id="" action="ppaction://noaction"/>
              </a:rPr>
              <a:t> nucleus (</a:t>
            </a:r>
            <a:r>
              <a:rPr lang="en-US" altLang="en-US" dirty="0" smtClean="0">
                <a:solidFill>
                  <a:prstClr val="black"/>
                </a:solidFill>
                <a:latin typeface="Arial" panose="020B0604020202020204" pitchFamily="34" charset="0"/>
                <a:cs typeface="Arial" panose="020B0604020202020204" pitchFamily="34" charset="0"/>
                <a:hlinkClick r:id="" action="ppaction://noaction"/>
              </a:rPr>
              <a:t>SCN)</a:t>
            </a:r>
            <a:r>
              <a:rPr lang="en-US" altLang="en-US" dirty="0" smtClean="0">
                <a:latin typeface="Arial" panose="020B0604020202020204" pitchFamily="34" charset="0"/>
                <a:cs typeface="Arial" panose="020B0604020202020204" pitchFamily="34" charset="0"/>
              </a:rPr>
              <a:t>-a </a:t>
            </a:r>
            <a:r>
              <a:rPr lang="en-US" altLang="en-US" dirty="0">
                <a:latin typeface="Arial" panose="020B0604020202020204" pitchFamily="34" charset="0"/>
                <a:cs typeface="Arial" panose="020B0604020202020204" pitchFamily="34" charset="0"/>
              </a:rPr>
              <a:t>pair of cell clusters in the hypothalamus that controls circadian rhythm.  In response to light, the SCN causes the pineal gland to adjust melatonin production, thus modifying our feelings of sleepiness</a:t>
            </a:r>
            <a:r>
              <a:rPr lang="en-US" altLang="en-US" dirty="0" smtClean="0">
                <a:latin typeface="Arial" panose="020B0604020202020204" pitchFamily="34" charset="0"/>
                <a:cs typeface="Arial" panose="020B0604020202020204" pitchFamily="34" charset="0"/>
              </a:rPr>
              <a:t>.</a:t>
            </a:r>
            <a:endParaRPr lang="en-US" altLang="en-US" sz="4000" dirty="0">
              <a:solidFill>
                <a:prstClr val="black"/>
              </a:solidFill>
              <a:latin typeface="Arial" panose="020B0604020202020204" pitchFamily="34" charset="0"/>
              <a:cs typeface="Arial" panose="020B0604020202020204" pitchFamily="34" charset="0"/>
            </a:endParaRPr>
          </a:p>
          <a:p>
            <a:pPr lvl="1" fontAlgn="base">
              <a:spcAft>
                <a:spcPct val="0"/>
              </a:spcAft>
            </a:pPr>
            <a:r>
              <a:rPr lang="en-US" altLang="en-US" sz="3000" dirty="0" smtClean="0">
                <a:solidFill>
                  <a:prstClr val="black"/>
                </a:solidFill>
                <a:latin typeface="Arial" panose="020B0604020202020204" pitchFamily="34" charset="0"/>
                <a:cs typeface="Arial" panose="020B0604020202020204" pitchFamily="34" charset="0"/>
              </a:rPr>
              <a:t>Melatonin-hormone that induces sleep</a:t>
            </a:r>
            <a:endParaRPr lang="en-US" altLang="en-US" sz="3000" dirty="0">
              <a:solidFill>
                <a:prstClr val="black"/>
              </a:solidFill>
              <a:latin typeface="Arial" panose="020B0604020202020204" pitchFamily="34" charset="0"/>
              <a:cs typeface="Arial" panose="020B0604020202020204" pitchFamily="34" charset="0"/>
            </a:endParaRPr>
          </a:p>
        </p:txBody>
      </p:sp>
      <p:pic>
        <p:nvPicPr>
          <p:cNvPr id="53252" name="Picture 2" descr="C:\Users\KKorek\Documents\ABCFiles\2013 Myers AP 2e\Images\ImageJPGS_Module23\ImageJPGS_Module23\MyAP2e_fig_23_0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6340" y="3894137"/>
            <a:ext cx="8318500" cy="296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2735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4"/>
          <p:cNvSpPr>
            <a:spLocks noGrp="1"/>
          </p:cNvSpPr>
          <p:nvPr>
            <p:ph type="title"/>
          </p:nvPr>
        </p:nvSpPr>
        <p:spPr>
          <a:xfrm>
            <a:off x="0" y="1356360"/>
            <a:ext cx="12192000" cy="1630363"/>
          </a:xfrm>
        </p:spPr>
        <p:txBody>
          <a:bodyPr/>
          <a:lstStyle/>
          <a:p>
            <a:pPr algn="l" eaLnBrk="1" hangingPunct="1"/>
            <a:r>
              <a:rPr lang="en-US" altLang="en-US" sz="4800" b="1" dirty="0" smtClean="0">
                <a:latin typeface="Arial" panose="020B0604020202020204" pitchFamily="34" charset="0"/>
                <a:cs typeface="Arial" panose="020B0604020202020204" pitchFamily="34" charset="0"/>
              </a:rPr>
              <a:t>HW-Using your textbook and/or other sources, identify and explain the 5 reasons psychologists believe that sleep might have evolved in humans.</a:t>
            </a:r>
            <a:endParaRPr lang="en-US" altLang="en-US" sz="4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317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a:xfrm>
            <a:off x="1524000" y="-381000"/>
            <a:ext cx="9144000" cy="1630363"/>
          </a:xfrm>
        </p:spPr>
        <p:txBody>
          <a:bodyPr/>
          <a:lstStyle/>
          <a:p>
            <a:pPr eaLnBrk="1" hangingPunct="1"/>
            <a:r>
              <a:rPr lang="en-US" altLang="en-US" sz="4800" b="1">
                <a:latin typeface="Arial" panose="020B0604020202020204" pitchFamily="34" charset="0"/>
                <a:cs typeface="Arial" panose="020B0604020202020204" pitchFamily="34" charset="0"/>
              </a:rPr>
              <a:t>Consciousness</a:t>
            </a:r>
          </a:p>
        </p:txBody>
      </p:sp>
      <p:sp>
        <p:nvSpPr>
          <p:cNvPr id="7171" name="Content Placeholder 2"/>
          <p:cNvSpPr txBox="1">
            <a:spLocks/>
          </p:cNvSpPr>
          <p:nvPr/>
        </p:nvSpPr>
        <p:spPr bwMode="auto">
          <a:xfrm>
            <a:off x="1524000" y="762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a:solidFill>
                  <a:prstClr val="black"/>
                </a:solidFill>
                <a:latin typeface="Arial" panose="020B0604020202020204" pitchFamily="34" charset="0"/>
                <a:cs typeface="Arial" panose="020B0604020202020204" pitchFamily="34" charset="0"/>
                <a:hlinkClick r:id="" action="ppaction://noaction"/>
              </a:rPr>
              <a:t>Consciousness</a:t>
            </a:r>
            <a:r>
              <a:rPr lang="en-US" altLang="en-US">
                <a:solidFill>
                  <a:prstClr val="black"/>
                </a:solidFill>
                <a:latin typeface="Arial" panose="020B0604020202020204" pitchFamily="34" charset="0"/>
                <a:cs typeface="Arial" panose="020B0604020202020204" pitchFamily="34" charset="0"/>
              </a:rPr>
              <a:t>-awareness of ourselves &amp; our environment</a:t>
            </a:r>
          </a:p>
          <a:p>
            <a:pPr lvl="1" fontAlgn="base">
              <a:spcAft>
                <a:spcPct val="0"/>
              </a:spcAft>
            </a:pPr>
            <a:r>
              <a:rPr lang="en-US" altLang="en-US">
                <a:solidFill>
                  <a:prstClr val="black"/>
                </a:solidFill>
                <a:latin typeface="Arial" panose="020B0604020202020204" pitchFamily="34" charset="0"/>
                <a:cs typeface="Arial" panose="020B0604020202020204" pitchFamily="34" charset="0"/>
              </a:rPr>
              <a:t>States of consciousness</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Sleep</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Wake</a:t>
            </a:r>
          </a:p>
          <a:p>
            <a:pPr lvl="2" fontAlgn="base">
              <a:spcAft>
                <a:spcPct val="0"/>
              </a:spcAft>
            </a:pPr>
            <a:r>
              <a:rPr lang="en-US" altLang="en-US" sz="2600">
                <a:solidFill>
                  <a:prstClr val="black"/>
                </a:solidFill>
                <a:latin typeface="Arial" panose="020B0604020202020204" pitchFamily="34" charset="0"/>
                <a:cs typeface="Arial" panose="020B0604020202020204" pitchFamily="34" charset="0"/>
              </a:rPr>
              <a:t>Altered states</a:t>
            </a:r>
          </a:p>
        </p:txBody>
      </p:sp>
    </p:spTree>
    <p:extLst>
      <p:ext uri="{BB962C8B-B14F-4D97-AF65-F5344CB8AC3E}">
        <p14:creationId xmlns:p14="http://schemas.microsoft.com/office/powerpoint/2010/main" val="5210899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4"/>
          <p:cNvSpPr>
            <a:spLocks noGrp="1"/>
          </p:cNvSpPr>
          <p:nvPr>
            <p:ph type="title"/>
          </p:nvPr>
        </p:nvSpPr>
        <p:spPr>
          <a:xfrm>
            <a:off x="1524000" y="-381000"/>
            <a:ext cx="9144000" cy="1630363"/>
          </a:xfrm>
        </p:spPr>
        <p:txBody>
          <a:bodyPr/>
          <a:lstStyle/>
          <a:p>
            <a:pPr eaLnBrk="1" hangingPunct="1"/>
            <a:r>
              <a:rPr lang="en-US" altLang="en-US" sz="4800" b="1">
                <a:latin typeface="Arial" panose="020B0604020202020204" pitchFamily="34" charset="0"/>
                <a:cs typeface="Arial" panose="020B0604020202020204" pitchFamily="34" charset="0"/>
              </a:rPr>
              <a:t>Hypnosis</a:t>
            </a:r>
          </a:p>
        </p:txBody>
      </p:sp>
      <p:sp>
        <p:nvSpPr>
          <p:cNvPr id="18435" name="Content Placeholder 2"/>
          <p:cNvSpPr txBox="1">
            <a:spLocks/>
          </p:cNvSpPr>
          <p:nvPr/>
        </p:nvSpPr>
        <p:spPr bwMode="auto">
          <a:xfrm>
            <a:off x="1524000" y="914400"/>
            <a:ext cx="9144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742950" indent="-3429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dirty="0">
                <a:solidFill>
                  <a:prstClr val="black"/>
                </a:solidFill>
                <a:latin typeface="Arial" panose="020B0604020202020204" pitchFamily="34" charset="0"/>
                <a:cs typeface="Arial" panose="020B0604020202020204" pitchFamily="34" charset="0"/>
                <a:hlinkClick r:id="" action="ppaction://noaction"/>
              </a:rPr>
              <a:t>Hypnosis</a:t>
            </a:r>
            <a:r>
              <a:rPr lang="en-US" altLang="en-US" dirty="0">
                <a:solidFill>
                  <a:prstClr val="black"/>
                </a:solidFill>
                <a:latin typeface="Arial" panose="020B0604020202020204" pitchFamily="34" charset="0"/>
                <a:cs typeface="Arial" panose="020B0604020202020204" pitchFamily="34" charset="0"/>
              </a:rPr>
              <a:t>-social interaction where 1 person responds to another person’s suggestions that certain feelings/perceptions/behaviors will occur spontaneously</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pic>
        <p:nvPicPr>
          <p:cNvPr id="1843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3219451"/>
            <a:ext cx="5257800" cy="339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4582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a:solidFill>
                  <a:prstClr val="black"/>
                </a:solidFill>
                <a:latin typeface="Arial" panose="020B0604020202020204" pitchFamily="34" charset="0"/>
                <a:cs typeface="Arial" panose="020B0604020202020204" pitchFamily="34" charset="0"/>
              </a:rPr>
              <a:t>Can Anyone Experience Hypnosis?</a:t>
            </a:r>
            <a:endParaRPr lang="en-US" altLang="en-US">
              <a:solidFill>
                <a:prstClr val="black"/>
              </a:solidFill>
              <a:latin typeface="Arial" panose="020B0604020202020204" pitchFamily="34" charset="0"/>
              <a:cs typeface="Arial" panose="020B0604020202020204" pitchFamily="34" charset="0"/>
            </a:endParaRP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Enhance Recall of Forgotten Events?</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Force People to Act Against Their Will?</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Be Therapeutic?</a:t>
            </a:r>
          </a:p>
          <a:p>
            <a:pPr fontAlgn="base">
              <a:spcAft>
                <a:spcPct val="0"/>
              </a:spcAft>
            </a:pPr>
            <a:r>
              <a:rPr lang="en-US" altLang="en-US" i="1">
                <a:solidFill>
                  <a:prstClr val="black"/>
                </a:solidFill>
                <a:latin typeface="Arial" panose="020B0604020202020204" pitchFamily="34" charset="0"/>
                <a:cs typeface="Arial" panose="020B0604020202020204" pitchFamily="34" charset="0"/>
              </a:rPr>
              <a:t>Can Hypnosis Alleviate Pain?</a:t>
            </a:r>
            <a:endParaRPr lang="en-US" altLang="en-US">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8830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5603"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Anyone Experience Hypnosis?</a:t>
            </a:r>
            <a:endParaRPr lang="en-US" altLang="en-US" dirty="0">
              <a:solidFill>
                <a:srgbClr val="FFFF00"/>
              </a:solidFill>
              <a:latin typeface="Arial" panose="020B0604020202020204" pitchFamily="34" charset="0"/>
              <a:cs typeface="Arial" panose="020B0604020202020204" pitchFamily="34" charset="0"/>
            </a:endParaRPr>
          </a:p>
          <a:p>
            <a:pPr lvl="1" fontAlgn="base">
              <a:spcAft>
                <a:spcPct val="0"/>
              </a:spcAft>
              <a:buFont typeface="Arial" panose="020B0604020202020204" pitchFamily="34" charset="0"/>
              <a:buChar char="•"/>
            </a:pPr>
            <a:r>
              <a:rPr lang="en-US" altLang="en-US" i="1" dirty="0">
                <a:solidFill>
                  <a:prstClr val="black"/>
                </a:solidFill>
                <a:latin typeface="Arial" panose="020B0604020202020204" pitchFamily="34" charset="0"/>
                <a:cs typeface="Arial" panose="020B0604020202020204" pitchFamily="34" charset="0"/>
              </a:rPr>
              <a:t>We are all open to suggestion, some people are more “hypnotizable” than others</a:t>
            </a:r>
          </a:p>
          <a:p>
            <a:pPr lvl="2" fontAlgn="base">
              <a:spcAft>
                <a:spcPct val="0"/>
              </a:spcAft>
            </a:pPr>
            <a:r>
              <a:rPr lang="en-US" altLang="en-US" sz="2600" i="1" dirty="0">
                <a:solidFill>
                  <a:prstClr val="black"/>
                </a:solidFill>
                <a:latin typeface="Arial" panose="020B0604020202020204" pitchFamily="34" charset="0"/>
                <a:cs typeface="Arial" panose="020B0604020202020204" pitchFamily="34" charset="0"/>
              </a:rPr>
              <a:t>Measured by SHSS (Stanford Hypnotic Susceptibility Scale)</a:t>
            </a:r>
          </a:p>
          <a:p>
            <a:pPr lvl="2" fontAlgn="base">
              <a:spcAft>
                <a:spcPct val="0"/>
              </a:spcAft>
            </a:pPr>
            <a:r>
              <a:rPr lang="en-US" altLang="en-US" sz="2600" i="1" dirty="0">
                <a:solidFill>
                  <a:prstClr val="black"/>
                </a:solidFill>
                <a:latin typeface="Arial" panose="020B0604020202020204" pitchFamily="34" charset="0"/>
                <a:cs typeface="Arial" panose="020B0604020202020204" pitchFamily="34" charset="0"/>
              </a:rPr>
              <a:t>“hypnotic ability”-ability to focus attention totally on a </a:t>
            </a:r>
            <a:r>
              <a:rPr lang="en-US" altLang="en-US" sz="2600" i="1" dirty="0" err="1">
                <a:solidFill>
                  <a:prstClr val="black"/>
                </a:solidFill>
                <a:latin typeface="Arial" panose="020B0604020202020204" pitchFamily="34" charset="0"/>
                <a:cs typeface="Arial" panose="020B0604020202020204" pitchFamily="34" charset="0"/>
              </a:rPr>
              <a:t>a</a:t>
            </a:r>
            <a:r>
              <a:rPr lang="en-US" altLang="en-US" sz="2600" i="1" dirty="0">
                <a:solidFill>
                  <a:prstClr val="black"/>
                </a:solidFill>
                <a:latin typeface="Arial" panose="020B0604020202020204" pitchFamily="34" charset="0"/>
                <a:cs typeface="Arial" panose="020B0604020202020204" pitchFamily="34" charset="0"/>
              </a:rPr>
              <a:t> task, become imaginatively absorbed in it, &amp; to entertain fanciful possibilities</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61126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Enhance Recall of Forgotten Events?</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“Hypnotically refreshed” memories are not totally accurate</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Courts in United States (&amp; other countries) do no allow testimonies obtained under hypnosis</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09685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Force People to Act Against Their Will?</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It can’t force people to act against their will, but some hypnotized people may perform unlikely acts</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Research has shown that </a:t>
            </a:r>
            <a:r>
              <a:rPr lang="en-US" altLang="en-US" i="1" dirty="0" smtClean="0">
                <a:solidFill>
                  <a:prstClr val="black"/>
                </a:solidFill>
                <a:latin typeface="Arial" panose="020B0604020202020204" pitchFamily="34" charset="0"/>
                <a:cs typeface="Arial" panose="020B0604020202020204" pitchFamily="34" charset="0"/>
              </a:rPr>
              <a:t>non-hypnotized </a:t>
            </a:r>
            <a:r>
              <a:rPr lang="en-US" altLang="en-US" i="1" dirty="0">
                <a:solidFill>
                  <a:prstClr val="black"/>
                </a:solidFill>
                <a:latin typeface="Arial" panose="020B0604020202020204" pitchFamily="34" charset="0"/>
                <a:cs typeface="Arial" panose="020B0604020202020204" pitchFamily="34" charset="0"/>
              </a:rPr>
              <a:t>people, may do the same</a:t>
            </a: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0123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Be Therapeutic?</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Hypnosis has been shown to be helpful in treating some issues, but not all</a:t>
            </a:r>
          </a:p>
          <a:p>
            <a:pPr lvl="2" fontAlgn="base">
              <a:spcAft>
                <a:spcPct val="0"/>
              </a:spcAft>
            </a:pPr>
            <a:r>
              <a:rPr lang="en-US" altLang="en-US" i="1" dirty="0">
                <a:solidFill>
                  <a:prstClr val="black"/>
                </a:solidFill>
                <a:latin typeface="Arial" panose="020B0604020202020204" pitchFamily="34" charset="0"/>
                <a:cs typeface="Arial" panose="020B0604020202020204" pitchFamily="34" charset="0"/>
              </a:rPr>
              <a:t>Successful in alleviating chronic headaches, asthma, obesity</a:t>
            </a:r>
          </a:p>
          <a:p>
            <a:pPr lvl="2" fontAlgn="base">
              <a:spcAft>
                <a:spcPct val="0"/>
              </a:spcAft>
            </a:pPr>
            <a:r>
              <a:rPr lang="en-US" altLang="en-US" i="1" dirty="0">
                <a:solidFill>
                  <a:prstClr val="black"/>
                </a:solidFill>
                <a:latin typeface="Arial" panose="020B0604020202020204" pitchFamily="34" charset="0"/>
                <a:cs typeface="Arial" panose="020B0604020202020204" pitchFamily="34" charset="0"/>
              </a:rPr>
              <a:t>Less successful in treating addictions (drug, alcohol, smoking, </a:t>
            </a:r>
            <a:r>
              <a:rPr lang="en-US" altLang="en-US" i="1" dirty="0" err="1">
                <a:solidFill>
                  <a:prstClr val="black"/>
                </a:solidFill>
                <a:latin typeface="Arial" panose="020B0604020202020204" pitchFamily="34" charset="0"/>
                <a:cs typeface="Arial" panose="020B0604020202020204" pitchFamily="34" charset="0"/>
              </a:rPr>
              <a:t>etc</a:t>
            </a:r>
            <a:r>
              <a:rPr lang="en-US" altLang="en-US" i="1" dirty="0">
                <a:solidFill>
                  <a:prstClr val="black"/>
                </a:solidFill>
                <a:latin typeface="Arial" panose="020B0604020202020204" pitchFamily="34" charset="0"/>
                <a:cs typeface="Arial" panose="020B0604020202020204" pitchFamily="34" charset="0"/>
              </a:rPr>
              <a:t>)</a:t>
            </a: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29936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4"/>
          <p:cNvSpPr>
            <a:spLocks noGrp="1"/>
          </p:cNvSpPr>
          <p:nvPr>
            <p:ph type="title"/>
          </p:nvPr>
        </p:nvSpPr>
        <p:spPr>
          <a:xfrm>
            <a:off x="1517650" y="-609600"/>
            <a:ext cx="9144000" cy="1630363"/>
          </a:xfrm>
        </p:spPr>
        <p:txBody>
          <a:bodyPr/>
          <a:lstStyle/>
          <a:p>
            <a:pPr eaLnBrk="1" hangingPunct="1"/>
            <a:r>
              <a:rPr lang="en-US" altLang="en-US" sz="4800">
                <a:latin typeface="Arial" panose="020B0604020202020204" pitchFamily="34" charset="0"/>
                <a:cs typeface="Arial" panose="020B0604020202020204" pitchFamily="34" charset="0"/>
              </a:rPr>
              <a:t/>
            </a:r>
            <a:br>
              <a:rPr lang="en-US" altLang="en-US" sz="4800">
                <a:latin typeface="Arial" panose="020B0604020202020204" pitchFamily="34" charset="0"/>
                <a:cs typeface="Arial" panose="020B0604020202020204" pitchFamily="34" charset="0"/>
              </a:rPr>
            </a:br>
            <a:r>
              <a:rPr lang="en-US" altLang="en-US" sz="3600">
                <a:latin typeface="Arial" panose="020B0604020202020204" pitchFamily="34" charset="0"/>
                <a:cs typeface="Arial" panose="020B0604020202020204" pitchFamily="34" charset="0"/>
              </a:rPr>
              <a:t>Frequently Asked Questions About Hypnosis</a:t>
            </a:r>
          </a:p>
        </p:txBody>
      </p:sp>
      <p:sp>
        <p:nvSpPr>
          <p:cNvPr id="24579" name="Content Placeholder 2"/>
          <p:cNvSpPr txBox="1">
            <a:spLocks/>
          </p:cNvSpPr>
          <p:nvPr/>
        </p:nvSpPr>
        <p:spPr bwMode="auto">
          <a:xfrm>
            <a:off x="1524000" y="1143001"/>
            <a:ext cx="9144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fontAlgn="base">
              <a:spcAft>
                <a:spcPct val="0"/>
              </a:spcAft>
            </a:pPr>
            <a:r>
              <a:rPr lang="en-US" altLang="en-US" i="1" dirty="0">
                <a:solidFill>
                  <a:srgbClr val="FFFF00"/>
                </a:solidFill>
                <a:latin typeface="Arial" panose="020B0604020202020204" pitchFamily="34" charset="0"/>
                <a:cs typeface="Arial" panose="020B0604020202020204" pitchFamily="34" charset="0"/>
              </a:rPr>
              <a:t>Can Hypnosis Alleviate Pain?</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Can RELIEVE pain</a:t>
            </a:r>
          </a:p>
          <a:p>
            <a:pPr lvl="1" fontAlgn="base">
              <a:spcAft>
                <a:spcPct val="0"/>
              </a:spcAft>
            </a:pPr>
            <a:r>
              <a:rPr lang="en-US" altLang="en-US" i="1" dirty="0">
                <a:solidFill>
                  <a:prstClr val="black"/>
                </a:solidFill>
                <a:latin typeface="Arial" panose="020B0604020202020204" pitchFamily="34" charset="0"/>
                <a:cs typeface="Arial" panose="020B0604020202020204" pitchFamily="34" charset="0"/>
              </a:rPr>
              <a:t>Inhibits pain-related brain activity; pain is still present, but is not processed or attended to as it would without </a:t>
            </a:r>
            <a:r>
              <a:rPr lang="en-US" altLang="en-US" i="1" dirty="0" err="1">
                <a:solidFill>
                  <a:prstClr val="black"/>
                </a:solidFill>
                <a:latin typeface="Arial" panose="020B0604020202020204" pitchFamily="34" charset="0"/>
                <a:cs typeface="Arial" panose="020B0604020202020204" pitchFamily="34" charset="0"/>
              </a:rPr>
              <a:t>hynopsis</a:t>
            </a:r>
            <a:endParaRPr lang="en-US" altLang="en-US"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i="1" dirty="0">
              <a:solidFill>
                <a:prstClr val="black"/>
              </a:solidFill>
              <a:latin typeface="Arial" panose="020B0604020202020204" pitchFamily="34" charset="0"/>
              <a:cs typeface="Arial" panose="020B0604020202020204" pitchFamily="34" charset="0"/>
            </a:endParaRPr>
          </a:p>
          <a:p>
            <a:pPr fontAlgn="base">
              <a:spcAft>
                <a:spcPct val="0"/>
              </a:spcAft>
            </a:pPr>
            <a:endParaRPr lang="en-US" altLang="en-US"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37753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Custom 1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80008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678</Words>
  <Application>Microsoft Office PowerPoint</Application>
  <PresentationFormat>Widescreen</PresentationFormat>
  <Paragraphs>92</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1_Office Theme</vt:lpstr>
      <vt:lpstr>Unit V: States of Consciousness Modules 22 &amp; 23-Consciousness, Hypnosis, Sleep Patterns &amp; Sleep Theories</vt:lpstr>
      <vt:lpstr>Consciousness</vt:lpstr>
      <vt:lpstr>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Frequently Asked Questions About Hypnosis</vt:lpstr>
      <vt:lpstr> Circadian Rhythm</vt:lpstr>
      <vt:lpstr>Sleep Stages</vt:lpstr>
      <vt:lpstr>Sleep Stages</vt:lpstr>
      <vt:lpstr>Sleep Stages</vt:lpstr>
      <vt:lpstr>Sleep Stages</vt:lpstr>
      <vt:lpstr>Sleep Stages</vt:lpstr>
      <vt:lpstr> What Affects Our Sleep Patterns?</vt:lpstr>
      <vt:lpstr>HW-Using your textbook and/or other sources, identify and explain the 5 reasons psychologists believe that sleep might have evolved in humans.</vt:lpstr>
    </vt:vector>
  </TitlesOfParts>
  <Company>McKeesport Area School District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V: States of Consciousness Module 23-Sleep Patterns &amp; Sleep Theories</dc:title>
  <dc:creator>Debes John</dc:creator>
  <cp:lastModifiedBy>Debes John</cp:lastModifiedBy>
  <cp:revision>22</cp:revision>
  <cp:lastPrinted>2016-11-01T16:18:00Z</cp:lastPrinted>
  <dcterms:created xsi:type="dcterms:W3CDTF">2015-12-08T19:39:33Z</dcterms:created>
  <dcterms:modified xsi:type="dcterms:W3CDTF">2016-11-01T17:42:28Z</dcterms:modified>
</cp:coreProperties>
</file>