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7" r:id="rId3"/>
    <p:sldId id="326" r:id="rId4"/>
    <p:sldId id="350" r:id="rId5"/>
    <p:sldId id="327" r:id="rId6"/>
    <p:sldId id="328" r:id="rId7"/>
    <p:sldId id="329" r:id="rId8"/>
    <p:sldId id="330" r:id="rId9"/>
    <p:sldId id="331" r:id="rId10"/>
    <p:sldId id="332" r:id="rId11"/>
    <p:sldId id="333" r:id="rId12"/>
    <p:sldId id="334" r:id="rId13"/>
    <p:sldId id="335" r:id="rId14"/>
    <p:sldId id="336" r:id="rId15"/>
    <p:sldId id="337" r:id="rId16"/>
    <p:sldId id="338" r:id="rId17"/>
    <p:sldId id="339" r:id="rId18"/>
    <p:sldId id="340" r:id="rId19"/>
    <p:sldId id="341" r:id="rId20"/>
    <p:sldId id="342" r:id="rId21"/>
    <p:sldId id="343" r:id="rId22"/>
    <p:sldId id="344" r:id="rId23"/>
    <p:sldId id="345" r:id="rId24"/>
    <p:sldId id="346" r:id="rId25"/>
    <p:sldId id="347" r:id="rId26"/>
    <p:sldId id="348" r:id="rId27"/>
    <p:sldId id="349" r:id="rId28"/>
    <p:sldId id="258" r:id="rId29"/>
    <p:sldId id="318" r:id="rId30"/>
    <p:sldId id="320" r:id="rId31"/>
    <p:sldId id="319" r:id="rId32"/>
    <p:sldId id="321" r:id="rId33"/>
    <p:sldId id="322" r:id="rId34"/>
    <p:sldId id="323" r:id="rId35"/>
    <p:sldId id="325" r:id="rId36"/>
    <p:sldId id="324" r:id="rId37"/>
    <p:sldId id="259" r:id="rId38"/>
    <p:sldId id="287" r:id="rId39"/>
    <p:sldId id="290" r:id="rId40"/>
    <p:sldId id="289" r:id="rId41"/>
    <p:sldId id="288" r:id="rId42"/>
    <p:sldId id="286" r:id="rId43"/>
    <p:sldId id="285" r:id="rId44"/>
    <p:sldId id="278" r:id="rId45"/>
    <p:sldId id="283" r:id="rId46"/>
    <p:sldId id="280" r:id="rId47"/>
    <p:sldId id="281" r:id="rId48"/>
    <p:sldId id="282" r:id="rId49"/>
    <p:sldId id="284" r:id="rId50"/>
    <p:sldId id="294" r:id="rId51"/>
    <p:sldId id="293" r:id="rId52"/>
    <p:sldId id="296" r:id="rId53"/>
    <p:sldId id="295" r:id="rId54"/>
    <p:sldId id="292" r:id="rId55"/>
    <p:sldId id="299" r:id="rId56"/>
    <p:sldId id="298" r:id="rId57"/>
    <p:sldId id="300" r:id="rId58"/>
    <p:sldId id="297" r:id="rId59"/>
    <p:sldId id="291" r:id="rId60"/>
    <p:sldId id="305" r:id="rId61"/>
    <p:sldId id="304" r:id="rId62"/>
    <p:sldId id="303" r:id="rId63"/>
    <p:sldId id="302" r:id="rId64"/>
    <p:sldId id="301" r:id="rId65"/>
    <p:sldId id="307" r:id="rId66"/>
    <p:sldId id="306" r:id="rId67"/>
    <p:sldId id="308" r:id="rId68"/>
    <p:sldId id="313" r:id="rId69"/>
    <p:sldId id="312" r:id="rId70"/>
    <p:sldId id="311" r:id="rId71"/>
    <p:sldId id="310" r:id="rId72"/>
    <p:sldId id="309" r:id="rId73"/>
    <p:sldId id="315" r:id="rId74"/>
    <p:sldId id="314" r:id="rId75"/>
    <p:sldId id="316" r:id="rId76"/>
    <p:sldId id="317" r:id="rId77"/>
    <p:sldId id="272" r:id="rId78"/>
    <p:sldId id="273" r:id="rId79"/>
    <p:sldId id="274" r:id="rId80"/>
    <p:sldId id="275" r:id="rId81"/>
    <p:sldId id="351" r:id="rId82"/>
    <p:sldId id="352" r:id="rId83"/>
    <p:sldId id="353" r:id="rId84"/>
    <p:sldId id="354" r:id="rId85"/>
    <p:sldId id="355" r:id="rId86"/>
    <p:sldId id="356" r:id="rId87"/>
    <p:sldId id="357"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01" autoAdjust="0"/>
    <p:restoredTop sz="94660"/>
  </p:normalViewPr>
  <p:slideViewPr>
    <p:cSldViewPr snapToGrid="0">
      <p:cViewPr varScale="1">
        <p:scale>
          <a:sx n="76" d="100"/>
          <a:sy n="76" d="100"/>
        </p:scale>
        <p:origin x="9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86F1D1C-AE60-4AB4-84DA-88956B187A45}"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1329DA8-84E9-428F-9B4F-D6993EB251C3}" type="slidenum">
              <a:rPr lang="en-US" altLang="en-US"/>
              <a:pPr>
                <a:defRPr/>
              </a:pPr>
              <a:t>‹#›</a:t>
            </a:fld>
            <a:endParaRPr lang="en-US" altLang="en-US"/>
          </a:p>
        </p:txBody>
      </p:sp>
    </p:spTree>
    <p:extLst>
      <p:ext uri="{BB962C8B-B14F-4D97-AF65-F5344CB8AC3E}">
        <p14:creationId xmlns:p14="http://schemas.microsoft.com/office/powerpoint/2010/main" val="1631012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3E2555-A788-4F74-A42B-355C7EA0068D}"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DA39C3-48CD-4CEF-86DF-110737D818DC}" type="slidenum">
              <a:rPr lang="en-US" altLang="en-US"/>
              <a:pPr>
                <a:defRPr/>
              </a:pPr>
              <a:t>‹#›</a:t>
            </a:fld>
            <a:endParaRPr lang="en-US" altLang="en-US"/>
          </a:p>
        </p:txBody>
      </p:sp>
    </p:spTree>
    <p:extLst>
      <p:ext uri="{BB962C8B-B14F-4D97-AF65-F5344CB8AC3E}">
        <p14:creationId xmlns:p14="http://schemas.microsoft.com/office/powerpoint/2010/main" val="3141808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457D78-4784-4E91-837E-38DBB0970190}"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7D76F99-6BE3-4183-8562-3A46A1204686}" type="slidenum">
              <a:rPr lang="en-US" altLang="en-US"/>
              <a:pPr>
                <a:defRPr/>
              </a:pPr>
              <a:t>‹#›</a:t>
            </a:fld>
            <a:endParaRPr lang="en-US" altLang="en-US"/>
          </a:p>
        </p:txBody>
      </p:sp>
    </p:spTree>
    <p:extLst>
      <p:ext uri="{BB962C8B-B14F-4D97-AF65-F5344CB8AC3E}">
        <p14:creationId xmlns:p14="http://schemas.microsoft.com/office/powerpoint/2010/main" val="292038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DF979FB-1625-4F2E-A14D-38660D582284}"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E51B712-0F39-4403-8741-B21C5EF6E9E3}" type="slidenum">
              <a:rPr lang="en-US" altLang="en-US"/>
              <a:pPr>
                <a:defRPr/>
              </a:pPr>
              <a:t>‹#›</a:t>
            </a:fld>
            <a:endParaRPr lang="en-US" altLang="en-US"/>
          </a:p>
        </p:txBody>
      </p:sp>
    </p:spTree>
    <p:extLst>
      <p:ext uri="{BB962C8B-B14F-4D97-AF65-F5344CB8AC3E}">
        <p14:creationId xmlns:p14="http://schemas.microsoft.com/office/powerpoint/2010/main" val="10532232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DE783E-B539-4D5C-A721-C00C5908BC4C}"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AF3B571D-ABA3-4AB2-ADA4-51DD35401A53}" type="slidenum">
              <a:rPr lang="en-US" altLang="en-US"/>
              <a:pPr>
                <a:defRPr/>
              </a:pPr>
              <a:t>‹#›</a:t>
            </a:fld>
            <a:endParaRPr lang="en-US" altLang="en-US"/>
          </a:p>
        </p:txBody>
      </p:sp>
    </p:spTree>
    <p:extLst>
      <p:ext uri="{BB962C8B-B14F-4D97-AF65-F5344CB8AC3E}">
        <p14:creationId xmlns:p14="http://schemas.microsoft.com/office/powerpoint/2010/main" val="1070611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85AEEF7-46A5-4FFB-BE6E-72CAE005D010}"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1BE9E3C6-CAFC-417D-8249-5A24F9FFC5D9}" type="slidenum">
              <a:rPr lang="en-US" altLang="en-US"/>
              <a:pPr>
                <a:defRPr/>
              </a:pPr>
              <a:t>‹#›</a:t>
            </a:fld>
            <a:endParaRPr lang="en-US" altLang="en-US"/>
          </a:p>
        </p:txBody>
      </p:sp>
    </p:spTree>
    <p:extLst>
      <p:ext uri="{BB962C8B-B14F-4D97-AF65-F5344CB8AC3E}">
        <p14:creationId xmlns:p14="http://schemas.microsoft.com/office/powerpoint/2010/main" val="2909341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33202B9-3931-45D5-8550-85236070C7F1}" type="datetimeFigureOut">
              <a:rPr lang="en-US">
                <a:solidFill>
                  <a:prstClr val="black">
                    <a:tint val="75000"/>
                  </a:prstClr>
                </a:solidFill>
              </a:rPr>
              <a:pPr>
                <a:defRPr/>
              </a:pPr>
              <a:t>11/16/2017</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2A23D035-F387-42D3-AF3B-8977226D1E6F}" type="slidenum">
              <a:rPr lang="en-US" altLang="en-US"/>
              <a:pPr>
                <a:defRPr/>
              </a:pPr>
              <a:t>‹#›</a:t>
            </a:fld>
            <a:endParaRPr lang="en-US" altLang="en-US"/>
          </a:p>
        </p:txBody>
      </p:sp>
    </p:spTree>
    <p:extLst>
      <p:ext uri="{BB962C8B-B14F-4D97-AF65-F5344CB8AC3E}">
        <p14:creationId xmlns:p14="http://schemas.microsoft.com/office/powerpoint/2010/main" val="1443759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2F1B331-F352-432B-A8A5-6DC8C23D18AB}" type="datetimeFigureOut">
              <a:rPr lang="en-US">
                <a:solidFill>
                  <a:prstClr val="black">
                    <a:tint val="75000"/>
                  </a:prstClr>
                </a:solidFill>
              </a:rPr>
              <a:pPr>
                <a:defRPr/>
              </a:pPr>
              <a:t>11/16/2017</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4894D7B3-C0F9-4DF5-AD6C-05B757ECA174}" type="slidenum">
              <a:rPr lang="en-US" altLang="en-US"/>
              <a:pPr>
                <a:defRPr/>
              </a:pPr>
              <a:t>‹#›</a:t>
            </a:fld>
            <a:endParaRPr lang="en-US" altLang="en-US"/>
          </a:p>
        </p:txBody>
      </p:sp>
    </p:spTree>
    <p:extLst>
      <p:ext uri="{BB962C8B-B14F-4D97-AF65-F5344CB8AC3E}">
        <p14:creationId xmlns:p14="http://schemas.microsoft.com/office/powerpoint/2010/main" val="37759077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381E740-D2BC-4C40-9707-BE4F17B8F3D5}" type="datetimeFigureOut">
              <a:rPr lang="en-US">
                <a:solidFill>
                  <a:prstClr val="black">
                    <a:tint val="75000"/>
                  </a:prstClr>
                </a:solidFill>
              </a:rPr>
              <a:pPr>
                <a:defRPr/>
              </a:pPr>
              <a:t>11/16/2017</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B273846F-2D3D-4E43-B0F9-09BE63DB1C5F}" type="slidenum">
              <a:rPr lang="en-US" altLang="en-US"/>
              <a:pPr>
                <a:defRPr/>
              </a:pPr>
              <a:t>‹#›</a:t>
            </a:fld>
            <a:endParaRPr lang="en-US" altLang="en-US"/>
          </a:p>
        </p:txBody>
      </p:sp>
    </p:spTree>
    <p:extLst>
      <p:ext uri="{BB962C8B-B14F-4D97-AF65-F5344CB8AC3E}">
        <p14:creationId xmlns:p14="http://schemas.microsoft.com/office/powerpoint/2010/main" val="1063287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D8B70BF-A982-42C8-A026-05254BF1818A}" type="datetimeFigureOut">
              <a:rPr lang="en-US">
                <a:solidFill>
                  <a:prstClr val="black">
                    <a:tint val="75000"/>
                  </a:prstClr>
                </a:solidFill>
              </a:rPr>
              <a:pPr>
                <a:defRPr/>
              </a:pPr>
              <a:t>11/16/2017</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BF241A27-1E0B-459A-BF70-04FEC485BCE8}" type="slidenum">
              <a:rPr lang="en-US" altLang="en-US"/>
              <a:pPr>
                <a:defRPr/>
              </a:pPr>
              <a:t>‹#›</a:t>
            </a:fld>
            <a:endParaRPr lang="en-US" altLang="en-US"/>
          </a:p>
        </p:txBody>
      </p:sp>
    </p:spTree>
    <p:extLst>
      <p:ext uri="{BB962C8B-B14F-4D97-AF65-F5344CB8AC3E}">
        <p14:creationId xmlns:p14="http://schemas.microsoft.com/office/powerpoint/2010/main" val="21755406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A2FB703-6D4E-40CF-96F6-65FAB601EEC8}" type="datetimeFigureOut">
              <a:rPr lang="en-US">
                <a:solidFill>
                  <a:prstClr val="black">
                    <a:tint val="75000"/>
                  </a:prstClr>
                </a:solidFill>
              </a:rPr>
              <a:pPr>
                <a:defRPr/>
              </a:pPr>
              <a:t>11/16/2017</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CB138741-98FA-4264-96E9-70FAB9ACF0FC}" type="slidenum">
              <a:rPr lang="en-US" altLang="en-US"/>
              <a:pPr>
                <a:defRPr/>
              </a:pPr>
              <a:t>‹#›</a:t>
            </a:fld>
            <a:endParaRPr lang="en-US" altLang="en-US"/>
          </a:p>
        </p:txBody>
      </p:sp>
    </p:spTree>
    <p:extLst>
      <p:ext uri="{BB962C8B-B14F-4D97-AF65-F5344CB8AC3E}">
        <p14:creationId xmlns:p14="http://schemas.microsoft.com/office/powerpoint/2010/main" val="1574607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F863F8-A51B-49B1-9B41-D3FAF06F574F}"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E8F0394-38E5-4160-9069-05AA1E25C308}" type="slidenum">
              <a:rPr lang="en-US" altLang="en-US"/>
              <a:pPr>
                <a:defRPr/>
              </a:pPr>
              <a:t>‹#›</a:t>
            </a:fld>
            <a:endParaRPr lang="en-US" altLang="en-US"/>
          </a:p>
        </p:txBody>
      </p:sp>
    </p:spTree>
    <p:extLst>
      <p:ext uri="{BB962C8B-B14F-4D97-AF65-F5344CB8AC3E}">
        <p14:creationId xmlns:p14="http://schemas.microsoft.com/office/powerpoint/2010/main" val="8039061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3E552E4-631E-482F-9E56-5559C4DAD018}" type="datetimeFigureOut">
              <a:rPr lang="en-US">
                <a:solidFill>
                  <a:prstClr val="black">
                    <a:tint val="75000"/>
                  </a:prstClr>
                </a:solidFill>
              </a:rPr>
              <a:pPr>
                <a:defRPr/>
              </a:pPr>
              <a:t>11/16/2017</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B7AF559-94EA-4CB7-B95A-B099A56A1743}" type="slidenum">
              <a:rPr lang="en-US" altLang="en-US"/>
              <a:pPr>
                <a:defRPr/>
              </a:pPr>
              <a:t>‹#›</a:t>
            </a:fld>
            <a:endParaRPr lang="en-US" altLang="en-US"/>
          </a:p>
        </p:txBody>
      </p:sp>
    </p:spTree>
    <p:extLst>
      <p:ext uri="{BB962C8B-B14F-4D97-AF65-F5344CB8AC3E}">
        <p14:creationId xmlns:p14="http://schemas.microsoft.com/office/powerpoint/2010/main" val="22134265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6896FF-0CA3-417A-B228-E7FE03EB0C1E}"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28062AE-56C1-45A4-8405-7D9BC92FD283}" type="slidenum">
              <a:rPr lang="en-US" altLang="en-US"/>
              <a:pPr>
                <a:defRPr/>
              </a:pPr>
              <a:t>‹#›</a:t>
            </a:fld>
            <a:endParaRPr lang="en-US" altLang="en-US"/>
          </a:p>
        </p:txBody>
      </p:sp>
    </p:spTree>
    <p:extLst>
      <p:ext uri="{BB962C8B-B14F-4D97-AF65-F5344CB8AC3E}">
        <p14:creationId xmlns:p14="http://schemas.microsoft.com/office/powerpoint/2010/main" val="1282248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1611B3-A5E9-4245-8950-C9090A7E2130}"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DBBE3CB-D9D2-4A47-AB0F-72F020B8BA11}" type="slidenum">
              <a:rPr lang="en-US" altLang="en-US"/>
              <a:pPr>
                <a:defRPr/>
              </a:pPr>
              <a:t>‹#›</a:t>
            </a:fld>
            <a:endParaRPr lang="en-US" altLang="en-US"/>
          </a:p>
        </p:txBody>
      </p:sp>
    </p:spTree>
    <p:extLst>
      <p:ext uri="{BB962C8B-B14F-4D97-AF65-F5344CB8AC3E}">
        <p14:creationId xmlns:p14="http://schemas.microsoft.com/office/powerpoint/2010/main" val="29582218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79469D-657D-448D-886B-5829E2E7A814}"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453E248-2023-4B3C-9132-BA3640C5AC7B}" type="slidenum">
              <a:rPr lang="en-US" altLang="en-US"/>
              <a:pPr>
                <a:defRPr/>
              </a:pPr>
              <a:t>‹#›</a:t>
            </a:fld>
            <a:endParaRPr lang="en-US" altLang="en-US"/>
          </a:p>
        </p:txBody>
      </p:sp>
    </p:spTree>
    <p:extLst>
      <p:ext uri="{BB962C8B-B14F-4D97-AF65-F5344CB8AC3E}">
        <p14:creationId xmlns:p14="http://schemas.microsoft.com/office/powerpoint/2010/main" val="2158396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5168EBB-99F5-4745-97FB-51E245A626D7}" type="datetimeFigureOut">
              <a:rPr lang="en-US">
                <a:solidFill>
                  <a:prstClr val="black">
                    <a:tint val="75000"/>
                  </a:prstClr>
                </a:solidFill>
              </a:rPr>
              <a:pPr>
                <a:defRPr/>
              </a:pPr>
              <a:t>11/16/2017</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001C5BC-3233-4E57-9270-AA1F6C711652}" type="slidenum">
              <a:rPr lang="en-US" altLang="en-US"/>
              <a:pPr>
                <a:defRPr/>
              </a:pPr>
              <a:t>‹#›</a:t>
            </a:fld>
            <a:endParaRPr lang="en-US" altLang="en-US"/>
          </a:p>
        </p:txBody>
      </p:sp>
    </p:spTree>
    <p:extLst>
      <p:ext uri="{BB962C8B-B14F-4D97-AF65-F5344CB8AC3E}">
        <p14:creationId xmlns:p14="http://schemas.microsoft.com/office/powerpoint/2010/main" val="108336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CB02BD2-FCF2-4EF2-8581-4A94178093B0}" type="datetimeFigureOut">
              <a:rPr lang="en-US">
                <a:solidFill>
                  <a:prstClr val="black">
                    <a:tint val="75000"/>
                  </a:prstClr>
                </a:solidFill>
              </a:rPr>
              <a:pPr>
                <a:defRPr/>
              </a:pPr>
              <a:t>11/16/2017</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E395E07-7B8E-43EF-B10D-1CBAAB21D2FD}" type="slidenum">
              <a:rPr lang="en-US" altLang="en-US"/>
              <a:pPr>
                <a:defRPr/>
              </a:pPr>
              <a:t>‹#›</a:t>
            </a:fld>
            <a:endParaRPr lang="en-US" altLang="en-US"/>
          </a:p>
        </p:txBody>
      </p:sp>
    </p:spTree>
    <p:extLst>
      <p:ext uri="{BB962C8B-B14F-4D97-AF65-F5344CB8AC3E}">
        <p14:creationId xmlns:p14="http://schemas.microsoft.com/office/powerpoint/2010/main" val="1899020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7901548-7D3E-4FB3-B774-4B07F37872D8}" type="datetimeFigureOut">
              <a:rPr lang="en-US">
                <a:solidFill>
                  <a:prstClr val="black">
                    <a:tint val="75000"/>
                  </a:prstClr>
                </a:solidFill>
              </a:rPr>
              <a:pPr>
                <a:defRPr/>
              </a:pPr>
              <a:t>11/16/2017</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752028B-0417-42B1-AA38-405AF7871C0D}" type="slidenum">
              <a:rPr lang="en-US" altLang="en-US"/>
              <a:pPr>
                <a:defRPr/>
              </a:pPr>
              <a:t>‹#›</a:t>
            </a:fld>
            <a:endParaRPr lang="en-US" altLang="en-US"/>
          </a:p>
        </p:txBody>
      </p:sp>
    </p:spTree>
    <p:extLst>
      <p:ext uri="{BB962C8B-B14F-4D97-AF65-F5344CB8AC3E}">
        <p14:creationId xmlns:p14="http://schemas.microsoft.com/office/powerpoint/2010/main" val="332328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0ECDAAD-30A7-4DCD-9D58-38E9B1E166BB}" type="datetimeFigureOut">
              <a:rPr lang="en-US">
                <a:solidFill>
                  <a:prstClr val="black">
                    <a:tint val="75000"/>
                  </a:prstClr>
                </a:solidFill>
              </a:rPr>
              <a:pPr>
                <a:defRPr/>
              </a:pPr>
              <a:t>11/16/2017</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1CA645A-829C-4EA7-B757-54FBD8F91956}" type="slidenum">
              <a:rPr lang="en-US" altLang="en-US"/>
              <a:pPr>
                <a:defRPr/>
              </a:pPr>
              <a:t>‹#›</a:t>
            </a:fld>
            <a:endParaRPr lang="en-US" altLang="en-US"/>
          </a:p>
        </p:txBody>
      </p:sp>
    </p:spTree>
    <p:extLst>
      <p:ext uri="{BB962C8B-B14F-4D97-AF65-F5344CB8AC3E}">
        <p14:creationId xmlns:p14="http://schemas.microsoft.com/office/powerpoint/2010/main" val="1671430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6391B4B-4624-4696-83FD-958263F300A8}" type="datetimeFigureOut">
              <a:rPr lang="en-US">
                <a:solidFill>
                  <a:prstClr val="black">
                    <a:tint val="75000"/>
                  </a:prstClr>
                </a:solidFill>
              </a:rPr>
              <a:pPr>
                <a:defRPr/>
              </a:pPr>
              <a:t>11/16/2017</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A239385-EEEF-4DD7-A377-E1B6E856A6DD}" type="slidenum">
              <a:rPr lang="en-US" altLang="en-US"/>
              <a:pPr>
                <a:defRPr/>
              </a:pPr>
              <a:t>‹#›</a:t>
            </a:fld>
            <a:endParaRPr lang="en-US" altLang="en-US"/>
          </a:p>
        </p:txBody>
      </p:sp>
    </p:spTree>
    <p:extLst>
      <p:ext uri="{BB962C8B-B14F-4D97-AF65-F5344CB8AC3E}">
        <p14:creationId xmlns:p14="http://schemas.microsoft.com/office/powerpoint/2010/main" val="1162158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9D31AE-4EA2-4F4B-81E0-432B65041B0E}" type="datetimeFigureOut">
              <a:rPr lang="en-US">
                <a:solidFill>
                  <a:prstClr val="black">
                    <a:tint val="75000"/>
                  </a:prstClr>
                </a:solidFill>
              </a:rPr>
              <a:pPr>
                <a:defRPr/>
              </a:pPr>
              <a:t>11/16/2017</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9C8369F-8E94-4927-B6DD-6FE8227C451B}" type="slidenum">
              <a:rPr lang="en-US" altLang="en-US"/>
              <a:pPr>
                <a:defRPr/>
              </a:pPr>
              <a:t>‹#›</a:t>
            </a:fld>
            <a:endParaRPr lang="en-US" altLang="en-US"/>
          </a:p>
        </p:txBody>
      </p:sp>
    </p:spTree>
    <p:extLst>
      <p:ext uri="{BB962C8B-B14F-4D97-AF65-F5344CB8AC3E}">
        <p14:creationId xmlns:p14="http://schemas.microsoft.com/office/powerpoint/2010/main" val="499060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9A2F7"/>
            </a:gs>
            <a:gs pos="16000">
              <a:srgbClr val="09A2F7"/>
            </a:gs>
            <a:gs pos="100000">
              <a:srgbClr val="F3F6FB"/>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3D103A7B-E4F1-4C91-85BB-CB696D93DE69}"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fontAlgn="base">
              <a:spcBef>
                <a:spcPct val="0"/>
              </a:spcBef>
              <a:spcAft>
                <a:spcPct val="0"/>
              </a:spcAft>
              <a:defRPr/>
            </a:pPr>
            <a:fld id="{3D9212B9-088B-463E-B29D-B3B00EF98BF4}" type="slidenum">
              <a:rPr lang="en-US" altLang="en-US"/>
              <a:pPr fontAlgn="base">
                <a:spcBef>
                  <a:spcPct val="0"/>
                </a:spcBef>
                <a:spcAft>
                  <a:spcPct val="0"/>
                </a:spcAft>
                <a:defRPr/>
              </a:pPr>
              <a:t>‹#›</a:t>
            </a:fld>
            <a:endParaRPr lang="en-US" altLang="en-US"/>
          </a:p>
        </p:txBody>
      </p:sp>
    </p:spTree>
    <p:extLst>
      <p:ext uri="{BB962C8B-B14F-4D97-AF65-F5344CB8AC3E}">
        <p14:creationId xmlns:p14="http://schemas.microsoft.com/office/powerpoint/2010/main" val="2627512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9A2F7"/>
            </a:gs>
            <a:gs pos="16000">
              <a:srgbClr val="09A2F7"/>
            </a:gs>
            <a:gs pos="100000">
              <a:srgbClr val="F3F6FB"/>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EA55D19C-E995-45D1-9184-8BCE6F9B548F}" type="datetimeFigureOut">
              <a:rPr lang="en-US">
                <a:solidFill>
                  <a:prstClr val="black">
                    <a:tint val="75000"/>
                  </a:prstClr>
                </a:solidFill>
              </a:rPr>
              <a:pPr>
                <a:defRPr/>
              </a:pPr>
              <a:t>11/16/2017</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fontAlgn="base">
              <a:spcBef>
                <a:spcPct val="0"/>
              </a:spcBef>
              <a:spcAft>
                <a:spcPct val="0"/>
              </a:spcAft>
              <a:defRPr/>
            </a:pPr>
            <a:fld id="{CC0863BC-78E1-40B0-8E69-E0C4D90B9812}" type="slidenum">
              <a:rPr lang="en-US" altLang="en-US"/>
              <a:pPr fontAlgn="base">
                <a:spcBef>
                  <a:spcPct val="0"/>
                </a:spcBef>
                <a:spcAft>
                  <a:spcPct val="0"/>
                </a:spcAft>
                <a:defRPr/>
              </a:pPr>
              <a:t>‹#›</a:t>
            </a:fld>
            <a:endParaRPr lang="en-US" altLang="en-US"/>
          </a:p>
        </p:txBody>
      </p:sp>
    </p:spTree>
    <p:extLst>
      <p:ext uri="{BB962C8B-B14F-4D97-AF65-F5344CB8AC3E}">
        <p14:creationId xmlns:p14="http://schemas.microsoft.com/office/powerpoint/2010/main" val="8779042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p:cNvSpPr>
            <a:spLocks noGrp="1"/>
          </p:cNvSpPr>
          <p:nvPr>
            <p:ph type="title"/>
          </p:nvPr>
        </p:nvSpPr>
        <p:spPr>
          <a:xfrm>
            <a:off x="2667000" y="2286001"/>
            <a:ext cx="6858000" cy="1222772"/>
          </a:xfrm>
        </p:spPr>
        <p:txBody>
          <a:bodyPr/>
          <a:lstStyle/>
          <a:p>
            <a:pPr eaLnBrk="1" hangingPunct="1"/>
            <a:r>
              <a:rPr lang="en-US" altLang="en-US" sz="3150" b="1" dirty="0">
                <a:latin typeface="Arial" panose="020B0604020202020204" pitchFamily="34" charset="0"/>
                <a:cs typeface="Arial" panose="020B0604020202020204" pitchFamily="34" charset="0"/>
              </a:rPr>
              <a:t>Unit V: States of Consciousness</a:t>
            </a:r>
            <a:r>
              <a:rPr lang="en-US" altLang="en-US" sz="3600" b="1" dirty="0">
                <a:latin typeface="Arial" panose="020B0604020202020204" pitchFamily="34" charset="0"/>
                <a:cs typeface="Arial" panose="020B0604020202020204" pitchFamily="34" charset="0"/>
              </a:rPr>
              <a:t/>
            </a:r>
            <a:br>
              <a:rPr lang="en-US" altLang="en-US" sz="3600" b="1" dirty="0">
                <a:latin typeface="Arial" panose="020B0604020202020204" pitchFamily="34" charset="0"/>
                <a:cs typeface="Arial" panose="020B0604020202020204" pitchFamily="34" charset="0"/>
              </a:rPr>
            </a:br>
            <a:r>
              <a:rPr lang="en-US" altLang="en-US" sz="2250" i="1" dirty="0" smtClean="0">
                <a:latin typeface="Arial" panose="020B0604020202020204" pitchFamily="34" charset="0"/>
                <a:cs typeface="Arial" panose="020B0604020202020204" pitchFamily="34" charset="0"/>
              </a:rPr>
              <a:t>Modules 22 &amp; 23-Consciousness, Hypnosis, Sleep </a:t>
            </a:r>
            <a:r>
              <a:rPr lang="en-US" altLang="en-US" sz="2250" i="1" dirty="0">
                <a:latin typeface="Arial" panose="020B0604020202020204" pitchFamily="34" charset="0"/>
                <a:cs typeface="Arial" panose="020B0604020202020204" pitchFamily="34" charset="0"/>
              </a:rPr>
              <a:t>Patterns &amp; Sleep Theories</a:t>
            </a:r>
          </a:p>
        </p:txBody>
      </p:sp>
      <p:sp>
        <p:nvSpPr>
          <p:cNvPr id="2" name="Rectangle 1"/>
          <p:cNvSpPr/>
          <p:nvPr/>
        </p:nvSpPr>
        <p:spPr>
          <a:xfrm>
            <a:off x="4894850" y="3886201"/>
            <a:ext cx="2204001" cy="438582"/>
          </a:xfrm>
          <a:prstGeom prst="rect">
            <a:avLst/>
          </a:prstGeom>
          <a:noFill/>
        </p:spPr>
        <p:txBody>
          <a:bodyPr wrap="none" lIns="68580" tIns="34290" rIns="68580" bIns="34290">
            <a:spAutoFit/>
          </a:bodyPr>
          <a:lstStyle/>
          <a:p>
            <a:pPr algn="ctr" eaLnBrk="0" fontAlgn="base" hangingPunct="0">
              <a:spcBef>
                <a:spcPct val="0"/>
              </a:spcBef>
              <a:spcAft>
                <a:spcPct val="0"/>
              </a:spcAft>
            </a:pPr>
            <a:r>
              <a:rPr lang="en-US" sz="2400" dirty="0">
                <a:ln w="9525">
                  <a:solidFill>
                    <a:prstClr val="white"/>
                  </a:solidFill>
                  <a:prstDash val="solid"/>
                </a:ln>
                <a:solidFill>
                  <a:srgbClr val="FF0000"/>
                </a:solidFill>
                <a:effectLst>
                  <a:outerShdw blurRad="12700" dist="38100" dir="2700000" algn="tl" rotWithShape="0">
                    <a:srgbClr val="4BACC6">
                      <a:lumMod val="60000"/>
                      <a:lumOff val="40000"/>
                    </a:srgbClr>
                  </a:outerShdw>
                </a:effectLst>
                <a:latin typeface="Arial" panose="020B0604020202020204" pitchFamily="34" charset="0"/>
              </a:rPr>
              <a:t>AP Psychology</a:t>
            </a:r>
          </a:p>
        </p:txBody>
      </p:sp>
    </p:spTree>
    <p:extLst>
      <p:ext uri="{BB962C8B-B14F-4D97-AF65-F5344CB8AC3E}">
        <p14:creationId xmlns:p14="http://schemas.microsoft.com/office/powerpoint/2010/main" val="2281652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5603"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Anyone Experience Hypnosis?</a:t>
            </a:r>
            <a:endParaRPr lang="en-US" altLang="en-US" dirty="0">
              <a:solidFill>
                <a:srgbClr val="FFFF00"/>
              </a:solidFill>
              <a:latin typeface="Arial" panose="020B0604020202020204" pitchFamily="34" charset="0"/>
              <a:cs typeface="Arial" panose="020B0604020202020204" pitchFamily="34" charset="0"/>
            </a:endParaRPr>
          </a:p>
          <a:p>
            <a:pPr lvl="1" fontAlgn="base">
              <a:spcAft>
                <a:spcPct val="0"/>
              </a:spcAft>
              <a:buFont typeface="Arial" panose="020B0604020202020204" pitchFamily="34" charset="0"/>
              <a:buChar char="•"/>
            </a:pPr>
            <a:r>
              <a:rPr lang="en-US" altLang="en-US" i="1" dirty="0">
                <a:solidFill>
                  <a:prstClr val="black"/>
                </a:solidFill>
                <a:latin typeface="Arial" panose="020B0604020202020204" pitchFamily="34" charset="0"/>
                <a:cs typeface="Arial" panose="020B0604020202020204" pitchFamily="34" charset="0"/>
              </a:rPr>
              <a:t>We are all open to suggestion, some people are more “hypnotizable” than others</a:t>
            </a:r>
          </a:p>
          <a:p>
            <a:pPr lvl="2" fontAlgn="base">
              <a:spcAft>
                <a:spcPct val="0"/>
              </a:spcAft>
            </a:pPr>
            <a:r>
              <a:rPr lang="en-US" altLang="en-US" sz="2600" i="1" dirty="0">
                <a:solidFill>
                  <a:prstClr val="black"/>
                </a:solidFill>
                <a:latin typeface="Arial" panose="020B0604020202020204" pitchFamily="34" charset="0"/>
                <a:cs typeface="Arial" panose="020B0604020202020204" pitchFamily="34" charset="0"/>
              </a:rPr>
              <a:t>Measured by SHSS (Stanford Hypnotic Susceptibility Scale)</a:t>
            </a:r>
          </a:p>
          <a:p>
            <a:pPr lvl="2" fontAlgn="base">
              <a:spcAft>
                <a:spcPct val="0"/>
              </a:spcAft>
            </a:pPr>
            <a:r>
              <a:rPr lang="en-US" altLang="en-US" sz="2600" i="1" dirty="0">
                <a:solidFill>
                  <a:prstClr val="black"/>
                </a:solidFill>
                <a:latin typeface="Arial" panose="020B0604020202020204" pitchFamily="34" charset="0"/>
                <a:cs typeface="Arial" panose="020B0604020202020204" pitchFamily="34" charset="0"/>
              </a:rPr>
              <a:t>“hypnotic ability”-ability to focus attention totally on a </a:t>
            </a:r>
            <a:r>
              <a:rPr lang="en-US" altLang="en-US" sz="2600" i="1" dirty="0" smtClean="0">
                <a:solidFill>
                  <a:prstClr val="black"/>
                </a:solidFill>
                <a:latin typeface="Arial" panose="020B0604020202020204" pitchFamily="34" charset="0"/>
                <a:cs typeface="Arial" panose="020B0604020202020204" pitchFamily="34" charset="0"/>
              </a:rPr>
              <a:t>task</a:t>
            </a:r>
            <a:r>
              <a:rPr lang="en-US" altLang="en-US" sz="2600" i="1" dirty="0">
                <a:solidFill>
                  <a:prstClr val="black"/>
                </a:solidFill>
                <a:latin typeface="Arial" panose="020B0604020202020204" pitchFamily="34" charset="0"/>
                <a:cs typeface="Arial" panose="020B0604020202020204" pitchFamily="34" charset="0"/>
              </a:rPr>
              <a:t>, become imaginatively absorbed in it, &amp; to entertain fanciful possibilities</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61126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Anyone Experience Hypnosis?</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Alleviate Pain?</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7929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Enhance Recall of Forgotten Events?</a:t>
            </a: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21807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Enhance Recall of Forgotten Events?</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“Hypnotically refreshed” memories are not totally accurate</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387790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Enhance Recall of Forgotten Events?</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“Hypnotically refreshed” memories are not totally accurate</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Courts in United States (&amp; other countries) do no allow testimonies obtained under hypnosis</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0968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Anyone Experience Hypnosis?</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Alleviate Pain?</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21932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Force People to Act Against Their Will?</a:t>
            </a: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27447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Force People to Act Against Their Will?</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It can’t force people to act against their will, but some hypnotized people may perform unlikely acts</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Research has shown that </a:t>
            </a:r>
            <a:r>
              <a:rPr lang="en-US" altLang="en-US" i="1" dirty="0" smtClean="0">
                <a:solidFill>
                  <a:prstClr val="black"/>
                </a:solidFill>
                <a:latin typeface="Arial" panose="020B0604020202020204" pitchFamily="34" charset="0"/>
                <a:cs typeface="Arial" panose="020B0604020202020204" pitchFamily="34" charset="0"/>
              </a:rPr>
              <a:t>non-hypnotized </a:t>
            </a:r>
            <a:r>
              <a:rPr lang="en-US" altLang="en-US" i="1" dirty="0">
                <a:solidFill>
                  <a:prstClr val="black"/>
                </a:solidFill>
                <a:latin typeface="Arial" panose="020B0604020202020204" pitchFamily="34" charset="0"/>
                <a:cs typeface="Arial" panose="020B0604020202020204" pitchFamily="34" charset="0"/>
              </a:rPr>
              <a:t>people, may do the same</a:t>
            </a: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0123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Anyone Experience Hypnosis?</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Alleviate Pain?</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85299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Be Therapeutic?</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4441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1524000" y="-381000"/>
            <a:ext cx="9144000" cy="1630363"/>
          </a:xfrm>
        </p:spPr>
        <p:txBody>
          <a:bodyPr/>
          <a:lstStyle/>
          <a:p>
            <a:pPr eaLnBrk="1" hangingPunct="1"/>
            <a:r>
              <a:rPr lang="en-US" altLang="en-US" sz="4800" b="1">
                <a:latin typeface="Arial" panose="020B0604020202020204" pitchFamily="34" charset="0"/>
                <a:cs typeface="Arial" panose="020B0604020202020204" pitchFamily="34" charset="0"/>
              </a:rPr>
              <a:t>Consciousness</a:t>
            </a:r>
          </a:p>
        </p:txBody>
      </p:sp>
      <p:sp>
        <p:nvSpPr>
          <p:cNvPr id="7171" name="Content Placeholder 2"/>
          <p:cNvSpPr txBox="1">
            <a:spLocks/>
          </p:cNvSpPr>
          <p:nvPr/>
        </p:nvSpPr>
        <p:spPr bwMode="auto">
          <a:xfrm>
            <a:off x="1524000" y="762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Consciousness</a:t>
            </a:r>
            <a:r>
              <a:rPr lang="en-US" altLang="en-US" dirty="0">
                <a:solidFill>
                  <a:prstClr val="black"/>
                </a:solidFill>
                <a:latin typeface="Arial" panose="020B0604020202020204" pitchFamily="34" charset="0"/>
                <a:cs typeface="Arial" panose="020B0604020202020204" pitchFamily="34" charset="0"/>
              </a:rPr>
              <a:t>-awareness of ourselves &amp; our </a:t>
            </a:r>
            <a:r>
              <a:rPr lang="en-US" altLang="en-US" dirty="0" smtClean="0">
                <a:solidFill>
                  <a:prstClr val="black"/>
                </a:solidFill>
                <a:latin typeface="Arial" panose="020B0604020202020204" pitchFamily="34" charset="0"/>
                <a:cs typeface="Arial" panose="020B0604020202020204" pitchFamily="34" charset="0"/>
              </a:rPr>
              <a:t>environment</a:t>
            </a: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226981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Be Therapeutic?</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Hypnosis has been shown to be helpful in treating some issues, but not all</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8535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Be Therapeutic?</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Hypnosis has been shown to be helpful in treating some issues, but not all</a:t>
            </a:r>
          </a:p>
          <a:p>
            <a:pPr lvl="2" fontAlgn="base">
              <a:spcAft>
                <a:spcPct val="0"/>
              </a:spcAft>
            </a:pPr>
            <a:r>
              <a:rPr lang="en-US" altLang="en-US" i="1" dirty="0">
                <a:solidFill>
                  <a:prstClr val="black"/>
                </a:solidFill>
                <a:latin typeface="Arial" panose="020B0604020202020204" pitchFamily="34" charset="0"/>
                <a:cs typeface="Arial" panose="020B0604020202020204" pitchFamily="34" charset="0"/>
              </a:rPr>
              <a:t>Successful in alleviating chronic headaches, asthma, obesity</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05209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Be Therapeutic?</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Hypnosis has been shown to be helpful in treating some issues, but not all</a:t>
            </a:r>
          </a:p>
          <a:p>
            <a:pPr lvl="2" fontAlgn="base">
              <a:spcAft>
                <a:spcPct val="0"/>
              </a:spcAft>
            </a:pPr>
            <a:r>
              <a:rPr lang="en-US" altLang="en-US" i="1" dirty="0">
                <a:solidFill>
                  <a:prstClr val="black"/>
                </a:solidFill>
                <a:latin typeface="Arial" panose="020B0604020202020204" pitchFamily="34" charset="0"/>
                <a:cs typeface="Arial" panose="020B0604020202020204" pitchFamily="34" charset="0"/>
              </a:rPr>
              <a:t>Successful in alleviating chronic headaches, asthma, obesity</a:t>
            </a:r>
          </a:p>
          <a:p>
            <a:pPr lvl="2" fontAlgn="base">
              <a:spcAft>
                <a:spcPct val="0"/>
              </a:spcAft>
            </a:pPr>
            <a:r>
              <a:rPr lang="en-US" altLang="en-US" i="1" dirty="0">
                <a:solidFill>
                  <a:prstClr val="black"/>
                </a:solidFill>
                <a:latin typeface="Arial" panose="020B0604020202020204" pitchFamily="34" charset="0"/>
                <a:cs typeface="Arial" panose="020B0604020202020204" pitchFamily="34" charset="0"/>
              </a:rPr>
              <a:t>Less successful in treating addictions (drug, alcohol, smoking, </a:t>
            </a:r>
            <a:r>
              <a:rPr lang="en-US" altLang="en-US" i="1" dirty="0" err="1">
                <a:solidFill>
                  <a:prstClr val="black"/>
                </a:solidFill>
                <a:latin typeface="Arial" panose="020B0604020202020204" pitchFamily="34" charset="0"/>
                <a:cs typeface="Arial" panose="020B0604020202020204" pitchFamily="34" charset="0"/>
              </a:rPr>
              <a:t>etc</a:t>
            </a:r>
            <a:r>
              <a:rPr lang="en-US" altLang="en-US" i="1" dirty="0">
                <a:solidFill>
                  <a:prstClr val="black"/>
                </a:solidFill>
                <a:latin typeface="Arial" panose="020B0604020202020204" pitchFamily="34" charset="0"/>
                <a:cs typeface="Arial" panose="020B0604020202020204" pitchFamily="34" charset="0"/>
              </a:rPr>
              <a:t>)</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29936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Anyone Experience Hypnosis?</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Alleviate Pain?</a:t>
            </a:r>
            <a:endParaRPr lang="en-US" altLang="en-US" dirty="0">
              <a:solidFill>
                <a:srgbClr val="FFFF00"/>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18509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Alleviate Pain?</a:t>
            </a:r>
            <a:endParaRPr lang="en-US" altLang="en-US" dirty="0">
              <a:solidFill>
                <a:srgbClr val="FFFF00"/>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6049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Alleviate Pain?</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Can RELIEVE pain</a:t>
            </a: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314557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Alleviate Pain?</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Can RELIEVE pain</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Inhibits pain-related brain activity; pain is still present, but is not processed or attended to as it would without </a:t>
            </a:r>
            <a:r>
              <a:rPr lang="en-US" altLang="en-US" i="1" dirty="0" smtClean="0">
                <a:solidFill>
                  <a:prstClr val="black"/>
                </a:solidFill>
                <a:latin typeface="Arial" panose="020B0604020202020204" pitchFamily="34" charset="0"/>
                <a:cs typeface="Arial" panose="020B0604020202020204" pitchFamily="34" charset="0"/>
              </a:rPr>
              <a:t>hypnosis</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77535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endParaRPr lang="en-US" alt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50040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43302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a:t>
            </a:r>
            <a:r>
              <a:rPr lang="en-US" altLang="en-US" sz="3200" dirty="0" smtClean="0">
                <a:solidFill>
                  <a:prstClr val="black"/>
                </a:solidFill>
                <a:latin typeface="Arial" panose="020B0604020202020204" pitchFamily="34" charset="0"/>
                <a:cs typeface="Arial" panose="020B0604020202020204" pitchFamily="34" charset="0"/>
              </a:rPr>
              <a:t>cycle</a:t>
            </a:r>
            <a:endParaRPr lang="en-US" altLang="en-US" sz="32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475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1524000" y="-381000"/>
            <a:ext cx="9144000" cy="1630363"/>
          </a:xfrm>
        </p:spPr>
        <p:txBody>
          <a:bodyPr/>
          <a:lstStyle/>
          <a:p>
            <a:pPr eaLnBrk="1" hangingPunct="1"/>
            <a:r>
              <a:rPr lang="en-US" altLang="en-US" sz="4800" b="1">
                <a:latin typeface="Arial" panose="020B0604020202020204" pitchFamily="34" charset="0"/>
                <a:cs typeface="Arial" panose="020B0604020202020204" pitchFamily="34" charset="0"/>
              </a:rPr>
              <a:t>Consciousness</a:t>
            </a:r>
          </a:p>
        </p:txBody>
      </p:sp>
      <p:sp>
        <p:nvSpPr>
          <p:cNvPr id="7171" name="Content Placeholder 2"/>
          <p:cNvSpPr txBox="1">
            <a:spLocks/>
          </p:cNvSpPr>
          <p:nvPr/>
        </p:nvSpPr>
        <p:spPr bwMode="auto">
          <a:xfrm>
            <a:off x="1524000" y="762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a:solidFill>
                  <a:prstClr val="black"/>
                </a:solidFill>
                <a:latin typeface="Arial" panose="020B0604020202020204" pitchFamily="34" charset="0"/>
                <a:cs typeface="Arial" panose="020B0604020202020204" pitchFamily="34" charset="0"/>
                <a:hlinkClick r:id="" action="ppaction://noaction"/>
              </a:rPr>
              <a:t>Consciousness</a:t>
            </a:r>
            <a:r>
              <a:rPr lang="en-US" altLang="en-US">
                <a:solidFill>
                  <a:prstClr val="black"/>
                </a:solidFill>
                <a:latin typeface="Arial" panose="020B0604020202020204" pitchFamily="34" charset="0"/>
                <a:cs typeface="Arial" panose="020B0604020202020204" pitchFamily="34" charset="0"/>
              </a:rPr>
              <a:t>-awareness of ourselves &amp; our environment</a:t>
            </a:r>
          </a:p>
          <a:p>
            <a:pPr lvl="1" fontAlgn="base">
              <a:spcAft>
                <a:spcPct val="0"/>
              </a:spcAft>
            </a:pPr>
            <a:r>
              <a:rPr lang="en-US" altLang="en-US">
                <a:solidFill>
                  <a:prstClr val="black"/>
                </a:solidFill>
                <a:latin typeface="Arial" panose="020B0604020202020204" pitchFamily="34" charset="0"/>
                <a:cs typeface="Arial" panose="020B0604020202020204" pitchFamily="34" charset="0"/>
              </a:rPr>
              <a:t>States of consciousness</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Sleep</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Wake</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Altered states</a:t>
            </a:r>
          </a:p>
        </p:txBody>
      </p:sp>
    </p:spTree>
    <p:extLst>
      <p:ext uri="{BB962C8B-B14F-4D97-AF65-F5344CB8AC3E}">
        <p14:creationId xmlns:p14="http://schemas.microsoft.com/office/powerpoint/2010/main" val="5210899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p:txBody>
      </p:sp>
    </p:spTree>
    <p:extLst>
      <p:ext uri="{BB962C8B-B14F-4D97-AF65-F5344CB8AC3E}">
        <p14:creationId xmlns:p14="http://schemas.microsoft.com/office/powerpoint/2010/main" val="1188791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321411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600" dirty="0">
                <a:solidFill>
                  <a:prstClr val="black"/>
                </a:solidFill>
                <a:latin typeface="Arial" panose="020B0604020202020204" pitchFamily="34" charset="0"/>
                <a:cs typeface="Arial" panose="020B0604020202020204" pitchFamily="34" charset="0"/>
              </a:rPr>
              <a:t>Circadian rhythm </a:t>
            </a:r>
            <a:r>
              <a:rPr lang="en-US" altLang="en-US" sz="3600" dirty="0" smtClean="0">
                <a:solidFill>
                  <a:prstClr val="black"/>
                </a:solidFill>
                <a:latin typeface="Arial" panose="020B0604020202020204" pitchFamily="34" charset="0"/>
                <a:cs typeface="Arial" panose="020B0604020202020204" pitchFamily="34" charset="0"/>
              </a:rPr>
              <a:t>and age</a:t>
            </a:r>
          </a:p>
        </p:txBody>
      </p:sp>
    </p:spTree>
    <p:extLst>
      <p:ext uri="{BB962C8B-B14F-4D97-AF65-F5344CB8AC3E}">
        <p14:creationId xmlns:p14="http://schemas.microsoft.com/office/powerpoint/2010/main" val="36954666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600" dirty="0">
                <a:solidFill>
                  <a:prstClr val="black"/>
                </a:solidFill>
                <a:latin typeface="Arial" panose="020B0604020202020204" pitchFamily="34" charset="0"/>
                <a:cs typeface="Arial" panose="020B0604020202020204" pitchFamily="34" charset="0"/>
              </a:rPr>
              <a:t>Circadian rhythm </a:t>
            </a:r>
            <a:r>
              <a:rPr lang="en-US" altLang="en-US" sz="3600" dirty="0" smtClean="0">
                <a:solidFill>
                  <a:prstClr val="black"/>
                </a:solidFill>
                <a:latin typeface="Arial" panose="020B0604020202020204" pitchFamily="34" charset="0"/>
                <a:cs typeface="Arial" panose="020B0604020202020204" pitchFamily="34" charset="0"/>
              </a:rPr>
              <a:t>and age</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Typically, teens/young adults are at their peak as the day progress</a:t>
            </a:r>
          </a:p>
        </p:txBody>
      </p:sp>
    </p:spTree>
    <p:extLst>
      <p:ext uri="{BB962C8B-B14F-4D97-AF65-F5344CB8AC3E}">
        <p14:creationId xmlns:p14="http://schemas.microsoft.com/office/powerpoint/2010/main" val="16446069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600" dirty="0">
                <a:solidFill>
                  <a:prstClr val="black"/>
                </a:solidFill>
                <a:latin typeface="Arial" panose="020B0604020202020204" pitchFamily="34" charset="0"/>
                <a:cs typeface="Arial" panose="020B0604020202020204" pitchFamily="34" charset="0"/>
              </a:rPr>
              <a:t>Circadian rhythm </a:t>
            </a:r>
            <a:r>
              <a:rPr lang="en-US" altLang="en-US" sz="3600" dirty="0" smtClean="0">
                <a:solidFill>
                  <a:prstClr val="black"/>
                </a:solidFill>
                <a:latin typeface="Arial" panose="020B0604020202020204" pitchFamily="34" charset="0"/>
                <a:cs typeface="Arial" panose="020B0604020202020204" pitchFamily="34" charset="0"/>
              </a:rPr>
              <a:t>and age</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Typically, teens/young adults are at their peak as the day progress</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Older adults tend to see their performance decline as the day progresses</a:t>
            </a:r>
          </a:p>
        </p:txBody>
      </p:sp>
    </p:spTree>
    <p:extLst>
      <p:ext uri="{BB962C8B-B14F-4D97-AF65-F5344CB8AC3E}">
        <p14:creationId xmlns:p14="http://schemas.microsoft.com/office/powerpoint/2010/main" val="11014556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600" dirty="0">
                <a:solidFill>
                  <a:prstClr val="black"/>
                </a:solidFill>
                <a:latin typeface="Arial" panose="020B0604020202020204" pitchFamily="34" charset="0"/>
                <a:cs typeface="Arial" panose="020B0604020202020204" pitchFamily="34" charset="0"/>
              </a:rPr>
              <a:t>Circadian rhythm </a:t>
            </a:r>
            <a:r>
              <a:rPr lang="en-US" altLang="en-US" sz="3600" dirty="0" smtClean="0">
                <a:solidFill>
                  <a:prstClr val="black"/>
                </a:solidFill>
                <a:latin typeface="Arial" panose="020B0604020202020204" pitchFamily="34" charset="0"/>
                <a:cs typeface="Arial" panose="020B0604020202020204" pitchFamily="34" charset="0"/>
              </a:rPr>
              <a:t>and age</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Typically, teens/young adults are at their peak as the day progress</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Older adults tend to see their performance decline as the day progresses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This shift usually occurs around 20 (slightly sooner for women)</a:t>
            </a:r>
            <a:endParaRPr lang="en-US" alt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82037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Brain Waves</a:t>
            </a:r>
            <a:endParaRPr lang="en-US" altLang="en-US" sz="4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endParaRPr lang="en-US" altLang="en-US" dirty="0" smtClean="0">
              <a:solidFill>
                <a:prstClr val="black"/>
              </a:solidFill>
              <a:latin typeface="Arial" charset="0"/>
              <a:cs typeface="Arial" charset="0"/>
            </a:endParaRPr>
          </a:p>
        </p:txBody>
      </p:sp>
    </p:spTree>
    <p:extLst>
      <p:ext uri="{BB962C8B-B14F-4D97-AF65-F5344CB8AC3E}">
        <p14:creationId xmlns:p14="http://schemas.microsoft.com/office/powerpoint/2010/main" val="19212096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Brain Waves</a:t>
            </a:r>
            <a:endParaRPr lang="en-US" altLang="en-US" sz="4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Alpha Waves-relatively slow brain waves of a relaxed, awake state</a:t>
            </a:r>
          </a:p>
          <a:p>
            <a:pPr fontAlgn="base">
              <a:spcAft>
                <a:spcPct val="0"/>
              </a:spcAft>
              <a:defRPr/>
            </a:pPr>
            <a:endParaRPr lang="en-US" altLang="en-US" dirty="0" smtClean="0">
              <a:solidFill>
                <a:prstClr val="black"/>
              </a:solidFill>
              <a:latin typeface="Arial" charset="0"/>
              <a:cs typeface="Arial" charset="0"/>
            </a:endParaRPr>
          </a:p>
        </p:txBody>
      </p:sp>
    </p:spTree>
    <p:extLst>
      <p:ext uri="{BB962C8B-B14F-4D97-AF65-F5344CB8AC3E}">
        <p14:creationId xmlns:p14="http://schemas.microsoft.com/office/powerpoint/2010/main" val="20251544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Brain Waves</a:t>
            </a:r>
            <a:endParaRPr lang="en-US" altLang="en-US" sz="4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Alpha Waves-relatively slow brain waves of a relaxed, awake state</a:t>
            </a:r>
          </a:p>
          <a:p>
            <a:r>
              <a:rPr lang="en-US" altLang="en-US" dirty="0" smtClean="0">
                <a:solidFill>
                  <a:prstClr val="black"/>
                </a:solidFill>
                <a:latin typeface="Arial" charset="0"/>
                <a:cs typeface="Arial" charset="0"/>
              </a:rPr>
              <a:t>Beta </a:t>
            </a:r>
            <a:r>
              <a:rPr lang="en-US" altLang="en-US" dirty="0" smtClean="0">
                <a:solidFill>
                  <a:prstClr val="black"/>
                </a:solidFill>
                <a:latin typeface="Arial" panose="020B0604020202020204" pitchFamily="34" charset="0"/>
                <a:cs typeface="Arial" panose="020B0604020202020204" pitchFamily="34" charset="0"/>
              </a:rPr>
              <a:t>Waves-</a:t>
            </a:r>
            <a:r>
              <a:rPr lang="en-US" dirty="0" smtClean="0">
                <a:latin typeface="Arial" panose="020B0604020202020204" pitchFamily="34" charset="0"/>
                <a:cs typeface="Arial" panose="020B0604020202020204" pitchFamily="34" charset="0"/>
              </a:rPr>
              <a:t>brain waves during a heightened states </a:t>
            </a:r>
            <a:r>
              <a:rPr lang="en-US" dirty="0">
                <a:latin typeface="Arial" panose="020B0604020202020204" pitchFamily="34" charset="0"/>
                <a:cs typeface="Arial" panose="020B0604020202020204" pitchFamily="34" charset="0"/>
              </a:rPr>
              <a:t>of alertness, logic and critical </a:t>
            </a:r>
            <a:r>
              <a:rPr lang="en-US" dirty="0" smtClean="0">
                <a:latin typeface="Arial" panose="020B0604020202020204" pitchFamily="34" charset="0"/>
                <a:cs typeface="Arial" panose="020B0604020202020204" pitchFamily="34" charset="0"/>
              </a:rPr>
              <a:t>reasoning</a:t>
            </a:r>
          </a:p>
          <a:p>
            <a:pPr lvl="1"/>
            <a:r>
              <a:rPr lang="en-US" dirty="0">
                <a:latin typeface="Arial" panose="020B0604020202020204" pitchFamily="34" charset="0"/>
                <a:cs typeface="Arial" panose="020B0604020202020204" pitchFamily="34" charset="0"/>
              </a:rPr>
              <a:t>can translate into stress, anxiety and </a:t>
            </a:r>
            <a:r>
              <a:rPr lang="en-US" dirty="0" smtClean="0">
                <a:latin typeface="Arial" panose="020B0604020202020204" pitchFamily="34" charset="0"/>
                <a:cs typeface="Arial" panose="020B0604020202020204" pitchFamily="34" charset="0"/>
              </a:rPr>
              <a:t>restlessness</a:t>
            </a:r>
          </a:p>
          <a:p>
            <a:pPr fontAlgn="base">
              <a:spcAft>
                <a:spcPct val="0"/>
              </a:spcAft>
              <a:defRPr/>
            </a:pPr>
            <a:endParaRPr lang="en-US" altLang="en-US" dirty="0" smtClean="0">
              <a:solidFill>
                <a:prstClr val="black"/>
              </a:solidFill>
              <a:latin typeface="Arial" charset="0"/>
              <a:cs typeface="Arial" charset="0"/>
            </a:endParaRPr>
          </a:p>
        </p:txBody>
      </p:sp>
    </p:spTree>
    <p:extLst>
      <p:ext uri="{BB962C8B-B14F-4D97-AF65-F5344CB8AC3E}">
        <p14:creationId xmlns:p14="http://schemas.microsoft.com/office/powerpoint/2010/main" val="4562732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Brain Waves</a:t>
            </a:r>
            <a:endParaRPr lang="en-US" altLang="en-US" sz="4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Alpha Waves-relatively slow brain waves of a relaxed, awake state</a:t>
            </a:r>
          </a:p>
          <a:p>
            <a:r>
              <a:rPr lang="en-US" altLang="en-US" dirty="0" smtClean="0">
                <a:solidFill>
                  <a:prstClr val="black"/>
                </a:solidFill>
                <a:latin typeface="Arial" charset="0"/>
                <a:cs typeface="Arial" charset="0"/>
              </a:rPr>
              <a:t>Beta </a:t>
            </a:r>
            <a:r>
              <a:rPr lang="en-US" altLang="en-US" dirty="0" smtClean="0">
                <a:solidFill>
                  <a:prstClr val="black"/>
                </a:solidFill>
                <a:latin typeface="Arial" panose="020B0604020202020204" pitchFamily="34" charset="0"/>
                <a:cs typeface="Arial" panose="020B0604020202020204" pitchFamily="34" charset="0"/>
              </a:rPr>
              <a:t>Waves-</a:t>
            </a:r>
            <a:r>
              <a:rPr lang="en-US" dirty="0" smtClean="0">
                <a:latin typeface="Arial" panose="020B0604020202020204" pitchFamily="34" charset="0"/>
                <a:cs typeface="Arial" panose="020B0604020202020204" pitchFamily="34" charset="0"/>
              </a:rPr>
              <a:t>brain waves during a heightened states </a:t>
            </a:r>
            <a:r>
              <a:rPr lang="en-US" dirty="0">
                <a:latin typeface="Arial" panose="020B0604020202020204" pitchFamily="34" charset="0"/>
                <a:cs typeface="Arial" panose="020B0604020202020204" pitchFamily="34" charset="0"/>
              </a:rPr>
              <a:t>of alertness, logic and critical </a:t>
            </a:r>
            <a:r>
              <a:rPr lang="en-US" dirty="0" smtClean="0">
                <a:latin typeface="Arial" panose="020B0604020202020204" pitchFamily="34" charset="0"/>
                <a:cs typeface="Arial" panose="020B0604020202020204" pitchFamily="34" charset="0"/>
              </a:rPr>
              <a:t>reasoning</a:t>
            </a:r>
          </a:p>
          <a:p>
            <a:pPr lvl="1"/>
            <a:r>
              <a:rPr lang="en-US" dirty="0">
                <a:latin typeface="Arial" panose="020B0604020202020204" pitchFamily="34" charset="0"/>
                <a:cs typeface="Arial" panose="020B0604020202020204" pitchFamily="34" charset="0"/>
              </a:rPr>
              <a:t>can translate into stress, anxiety and </a:t>
            </a:r>
            <a:r>
              <a:rPr lang="en-US" dirty="0" smtClean="0">
                <a:latin typeface="Arial" panose="020B0604020202020204" pitchFamily="34" charset="0"/>
                <a:cs typeface="Arial" panose="020B0604020202020204" pitchFamily="34" charset="0"/>
              </a:rPr>
              <a:t>restlessness</a:t>
            </a:r>
          </a:p>
          <a:p>
            <a:r>
              <a:rPr lang="en-US" dirty="0" smtClean="0">
                <a:latin typeface="Arial" panose="020B0604020202020204" pitchFamily="34" charset="0"/>
                <a:cs typeface="Arial" panose="020B0604020202020204" pitchFamily="34" charset="0"/>
              </a:rPr>
              <a:t>Delta Waves-</a:t>
            </a:r>
            <a:r>
              <a:rPr lang="en-US" dirty="0">
                <a:latin typeface="Arial" panose="020B0604020202020204" pitchFamily="34" charset="0"/>
                <a:cs typeface="Arial" panose="020B0604020202020204" pitchFamily="34" charset="0"/>
              </a:rPr>
              <a:t>usually associated with the deep stage 3 of NREM sleep</a:t>
            </a:r>
            <a:endParaRPr lang="en-US" dirty="0" smtClean="0">
              <a:latin typeface="Arial" panose="020B0604020202020204" pitchFamily="34" charset="0"/>
              <a:cs typeface="Arial" panose="020B0604020202020204" pitchFamily="34" charset="0"/>
            </a:endParaRPr>
          </a:p>
          <a:p>
            <a:pPr fontAlgn="base">
              <a:spcAft>
                <a:spcPct val="0"/>
              </a:spcAft>
              <a:defRPr/>
            </a:pPr>
            <a:endParaRPr lang="en-US" altLang="en-US" dirty="0" smtClean="0">
              <a:solidFill>
                <a:prstClr val="black"/>
              </a:solidFill>
              <a:latin typeface="Arial" charset="0"/>
              <a:cs typeface="Arial" charset="0"/>
            </a:endParaRPr>
          </a:p>
        </p:txBody>
      </p:sp>
    </p:spTree>
    <p:extLst>
      <p:ext uri="{BB962C8B-B14F-4D97-AF65-F5344CB8AC3E}">
        <p14:creationId xmlns:p14="http://schemas.microsoft.com/office/powerpoint/2010/main" val="3570954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title"/>
          </p:nvPr>
        </p:nvSpPr>
        <p:spPr>
          <a:xfrm>
            <a:off x="1524000" y="-381000"/>
            <a:ext cx="9144000" cy="1630363"/>
          </a:xfrm>
        </p:spPr>
        <p:txBody>
          <a:bodyPr/>
          <a:lstStyle/>
          <a:p>
            <a:pPr eaLnBrk="1" hangingPunct="1"/>
            <a:r>
              <a:rPr lang="en-US" altLang="en-US" sz="4800" b="1">
                <a:latin typeface="Arial" panose="020B0604020202020204" pitchFamily="34" charset="0"/>
                <a:cs typeface="Arial" panose="020B0604020202020204" pitchFamily="34" charset="0"/>
              </a:rPr>
              <a:t>Hypnosis</a:t>
            </a:r>
          </a:p>
        </p:txBody>
      </p:sp>
      <p:sp>
        <p:nvSpPr>
          <p:cNvPr id="18435" name="Content Placeholder 2"/>
          <p:cNvSpPr txBox="1">
            <a:spLocks/>
          </p:cNvSpPr>
          <p:nvPr/>
        </p:nvSpPr>
        <p:spPr bwMode="auto">
          <a:xfrm>
            <a:off x="1524000" y="914400"/>
            <a:ext cx="9144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742950" indent="-3429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Hypnosis</a:t>
            </a:r>
            <a:r>
              <a:rPr lang="en-US" altLang="en-US" dirty="0">
                <a:solidFill>
                  <a:prstClr val="black"/>
                </a:solidFill>
                <a:latin typeface="Arial" panose="020B0604020202020204" pitchFamily="34" charset="0"/>
                <a:cs typeface="Arial" panose="020B0604020202020204" pitchFamily="34" charset="0"/>
              </a:rPr>
              <a:t>-social interaction where 1 person responds to another person’s suggestions that certain feelings/perceptions/behaviors will occur spontaneously</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pic>
        <p:nvPicPr>
          <p:cNvPr id="1843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3219451"/>
            <a:ext cx="5257800" cy="339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5826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Brain Waves</a:t>
            </a:r>
            <a:endParaRPr lang="en-US" altLang="en-US" sz="4800" dirty="0">
              <a:latin typeface="Arial" panose="020B0604020202020204" pitchFamily="34" charset="0"/>
              <a:cs typeface="Arial" panose="020B0604020202020204" pitchFamily="34" charset="0"/>
            </a:endParaRP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Alpha Waves-relatively slow brain waves of a relaxed, awake state</a:t>
            </a:r>
          </a:p>
          <a:p>
            <a:r>
              <a:rPr lang="en-US" altLang="en-US" dirty="0" smtClean="0">
                <a:solidFill>
                  <a:prstClr val="black"/>
                </a:solidFill>
                <a:latin typeface="Arial" charset="0"/>
                <a:cs typeface="Arial" charset="0"/>
              </a:rPr>
              <a:t>Beta </a:t>
            </a:r>
            <a:r>
              <a:rPr lang="en-US" altLang="en-US" dirty="0" smtClean="0">
                <a:solidFill>
                  <a:prstClr val="black"/>
                </a:solidFill>
                <a:latin typeface="Arial" panose="020B0604020202020204" pitchFamily="34" charset="0"/>
                <a:cs typeface="Arial" panose="020B0604020202020204" pitchFamily="34" charset="0"/>
              </a:rPr>
              <a:t>Waves-</a:t>
            </a:r>
            <a:r>
              <a:rPr lang="en-US" dirty="0" smtClean="0">
                <a:latin typeface="Arial" panose="020B0604020202020204" pitchFamily="34" charset="0"/>
                <a:cs typeface="Arial" panose="020B0604020202020204" pitchFamily="34" charset="0"/>
              </a:rPr>
              <a:t>brain waves during a heightened states </a:t>
            </a:r>
            <a:r>
              <a:rPr lang="en-US" dirty="0">
                <a:latin typeface="Arial" panose="020B0604020202020204" pitchFamily="34" charset="0"/>
                <a:cs typeface="Arial" panose="020B0604020202020204" pitchFamily="34" charset="0"/>
              </a:rPr>
              <a:t>of alertness, logic and critical </a:t>
            </a:r>
            <a:r>
              <a:rPr lang="en-US" dirty="0" smtClean="0">
                <a:latin typeface="Arial" panose="020B0604020202020204" pitchFamily="34" charset="0"/>
                <a:cs typeface="Arial" panose="020B0604020202020204" pitchFamily="34" charset="0"/>
              </a:rPr>
              <a:t>reasoning</a:t>
            </a:r>
          </a:p>
          <a:p>
            <a:pPr lvl="1"/>
            <a:r>
              <a:rPr lang="en-US" dirty="0">
                <a:latin typeface="Arial" panose="020B0604020202020204" pitchFamily="34" charset="0"/>
                <a:cs typeface="Arial" panose="020B0604020202020204" pitchFamily="34" charset="0"/>
              </a:rPr>
              <a:t>can translate into stress, anxiety and </a:t>
            </a:r>
            <a:r>
              <a:rPr lang="en-US" dirty="0" smtClean="0">
                <a:latin typeface="Arial" panose="020B0604020202020204" pitchFamily="34" charset="0"/>
                <a:cs typeface="Arial" panose="020B0604020202020204" pitchFamily="34" charset="0"/>
              </a:rPr>
              <a:t>restlessness</a:t>
            </a:r>
          </a:p>
          <a:p>
            <a:r>
              <a:rPr lang="en-US" dirty="0" smtClean="0">
                <a:latin typeface="Arial" panose="020B0604020202020204" pitchFamily="34" charset="0"/>
                <a:cs typeface="Arial" panose="020B0604020202020204" pitchFamily="34" charset="0"/>
              </a:rPr>
              <a:t>Delta Waves-</a:t>
            </a:r>
            <a:r>
              <a:rPr lang="en-US" dirty="0">
                <a:latin typeface="Arial" panose="020B0604020202020204" pitchFamily="34" charset="0"/>
                <a:cs typeface="Arial" panose="020B0604020202020204" pitchFamily="34" charset="0"/>
              </a:rPr>
              <a:t>usually associated with the deep stage 3 of NREM sleep</a:t>
            </a:r>
            <a:endParaRPr lang="en-US" dirty="0" smtClean="0">
              <a:latin typeface="Arial" panose="020B0604020202020204" pitchFamily="34" charset="0"/>
              <a:cs typeface="Arial" panose="020B0604020202020204" pitchFamily="34" charset="0"/>
            </a:endParaRPr>
          </a:p>
          <a:p>
            <a:r>
              <a:rPr lang="en-US" dirty="0" smtClean="0">
                <a:latin typeface="Arial" panose="020B0604020202020204" pitchFamily="34" charset="0"/>
                <a:cs typeface="Arial" panose="020B0604020202020204" pitchFamily="34" charset="0"/>
              </a:rPr>
              <a:t>Theta Waves-</a:t>
            </a:r>
            <a:r>
              <a:rPr lang="en-US" dirty="0">
                <a:latin typeface="Arial" panose="020B0604020202020204" pitchFamily="34" charset="0"/>
                <a:cs typeface="Arial" panose="020B0604020202020204" pitchFamily="34" charset="0"/>
              </a:rPr>
              <a:t>present during deep meditation and light </a:t>
            </a:r>
            <a:r>
              <a:rPr lang="en-US" dirty="0" smtClean="0">
                <a:latin typeface="Arial" panose="020B0604020202020204" pitchFamily="34" charset="0"/>
                <a:cs typeface="Arial" panose="020B0604020202020204" pitchFamily="34" charset="0"/>
              </a:rPr>
              <a:t>sleep</a:t>
            </a:r>
          </a:p>
          <a:p>
            <a:pPr lvl="1"/>
            <a:r>
              <a:rPr lang="en-US" dirty="0" smtClean="0">
                <a:latin typeface="Arial" panose="020B0604020202020204" pitchFamily="34" charset="0"/>
                <a:cs typeface="Arial" panose="020B0604020202020204" pitchFamily="34" charset="0"/>
              </a:rPr>
              <a:t>REM </a:t>
            </a:r>
            <a:r>
              <a:rPr lang="en-US" dirty="0">
                <a:latin typeface="Arial" panose="020B0604020202020204" pitchFamily="34" charset="0"/>
                <a:cs typeface="Arial" panose="020B0604020202020204" pitchFamily="34" charset="0"/>
              </a:rPr>
              <a:t>dream state</a:t>
            </a:r>
            <a:endParaRPr lang="en-US" dirty="0" smtClean="0">
              <a:latin typeface="Arial" panose="020B0604020202020204" pitchFamily="34" charset="0"/>
              <a:cs typeface="Arial" panose="020B0604020202020204" pitchFamily="34" charset="0"/>
            </a:endParaRPr>
          </a:p>
          <a:p>
            <a:pPr fontAlgn="base">
              <a:spcAft>
                <a:spcPct val="0"/>
              </a:spcAft>
              <a:defRPr/>
            </a:pPr>
            <a:endParaRPr lang="en-US" altLang="en-US" dirty="0" smtClean="0">
              <a:solidFill>
                <a:prstClr val="black"/>
              </a:solidFill>
              <a:latin typeface="Arial" charset="0"/>
              <a:cs typeface="Arial" charset="0"/>
            </a:endParaRPr>
          </a:p>
        </p:txBody>
      </p:sp>
    </p:spTree>
    <p:extLst>
      <p:ext uri="{BB962C8B-B14F-4D97-AF65-F5344CB8AC3E}">
        <p14:creationId xmlns:p14="http://schemas.microsoft.com/office/powerpoint/2010/main" val="36783552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p:txBody>
      </p:sp>
    </p:spTree>
    <p:extLst>
      <p:ext uri="{BB962C8B-B14F-4D97-AF65-F5344CB8AC3E}">
        <p14:creationId xmlns:p14="http://schemas.microsoft.com/office/powerpoint/2010/main" val="19663092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p:txBody>
      </p:sp>
    </p:spTree>
    <p:extLst>
      <p:ext uri="{BB962C8B-B14F-4D97-AF65-F5344CB8AC3E}">
        <p14:creationId xmlns:p14="http://schemas.microsoft.com/office/powerpoint/2010/main" val="194917539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36619165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r>
              <a:rPr lang="en-US" altLang="en-US" sz="3000" dirty="0">
                <a:solidFill>
                  <a:prstClr val="black"/>
                </a:solidFill>
                <a:latin typeface="Arial" charset="0"/>
                <a:cs typeface="Arial" charset="0"/>
              </a:rPr>
              <a:t>-</a:t>
            </a:r>
            <a:r>
              <a:rPr lang="en-US" altLang="en-US" sz="3000" dirty="0">
                <a:latin typeface="Arial" panose="020B0604020202020204" pitchFamily="34" charset="0"/>
                <a:cs typeface="Arial" panose="020B0604020202020204" pitchFamily="34" charset="0"/>
              </a:rPr>
              <a:t>rapid eye movement sleep; also known as </a:t>
            </a:r>
            <a:r>
              <a:rPr lang="en-US" altLang="en-US" sz="3000" i="1" dirty="0">
                <a:latin typeface="Arial" panose="020B0604020202020204" pitchFamily="34" charset="0"/>
                <a:cs typeface="Arial" panose="020B0604020202020204" pitchFamily="34" charset="0"/>
              </a:rPr>
              <a:t>paradoxical sleep</a:t>
            </a:r>
            <a:r>
              <a:rPr lang="en-US" altLang="en-US" sz="3000" dirty="0">
                <a:latin typeface="Arial" panose="020B0604020202020204" pitchFamily="34" charset="0"/>
                <a:cs typeface="Arial" panose="020B0604020202020204" pitchFamily="34" charset="0"/>
              </a:rPr>
              <a:t>, because the muscles are relaxed (except for minor twitches) but other body systems are active</a:t>
            </a:r>
          </a:p>
          <a:p>
            <a:pPr lvl="1" fontAlgn="base">
              <a:spcAft>
                <a:spcPct val="0"/>
              </a:spcAft>
              <a:defRPr/>
            </a:pP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33305847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r>
              <a:rPr lang="en-US" altLang="en-US" sz="3000" dirty="0">
                <a:solidFill>
                  <a:prstClr val="black"/>
                </a:solidFill>
                <a:latin typeface="Arial" charset="0"/>
                <a:cs typeface="Arial" charset="0"/>
              </a:rPr>
              <a:t>-</a:t>
            </a:r>
            <a:r>
              <a:rPr lang="en-US" altLang="en-US" sz="3000" dirty="0">
                <a:latin typeface="Arial" panose="020B0604020202020204" pitchFamily="34" charset="0"/>
                <a:cs typeface="Arial" panose="020B0604020202020204" pitchFamily="34" charset="0"/>
              </a:rPr>
              <a:t>rapid eye movement sleep; also known as </a:t>
            </a:r>
            <a:r>
              <a:rPr lang="en-US" altLang="en-US" sz="3000" i="1" dirty="0">
                <a:latin typeface="Arial" panose="020B0604020202020204" pitchFamily="34" charset="0"/>
                <a:cs typeface="Arial" panose="020B0604020202020204" pitchFamily="34" charset="0"/>
              </a:rPr>
              <a:t>paradoxical sleep</a:t>
            </a:r>
            <a:r>
              <a:rPr lang="en-US" altLang="en-US" sz="3000" dirty="0">
                <a:latin typeface="Arial" panose="020B0604020202020204" pitchFamily="34" charset="0"/>
                <a:cs typeface="Arial" panose="020B0604020202020204" pitchFamily="34" charset="0"/>
              </a:rPr>
              <a:t>, because the muscles are relaxed (except for minor twitches) but other body systems are active</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dreams are typical during this stage of sleep</a:t>
            </a:r>
            <a:endParaRPr lang="en-US" altLang="en-US" sz="2800" dirty="0" smtClean="0">
              <a:solidFill>
                <a:prstClr val="black"/>
              </a:solidFill>
              <a:latin typeface="Arial" charset="0"/>
              <a:cs typeface="Arial" charset="0"/>
              <a:hlinkClick r:id="" action="ppaction://noaction"/>
            </a:endParaRPr>
          </a:p>
          <a:p>
            <a:pPr marL="457200" lvl="1" indent="0" fontAlgn="base">
              <a:spcAft>
                <a:spcPct val="0"/>
              </a:spcAft>
              <a:buNone/>
              <a:defRPr/>
            </a:pPr>
            <a:endParaRPr lang="en-US" altLang="en-US" sz="3000" dirty="0">
              <a:solidFill>
                <a:prstClr val="black"/>
              </a:solidFill>
              <a:latin typeface="Arial" charset="0"/>
              <a:cs typeface="Arial" charset="0"/>
              <a:hlinkClick r:id="" action="ppaction://noaction"/>
            </a:endParaRPr>
          </a:p>
          <a:p>
            <a:pPr lvl="1" fontAlgn="base">
              <a:spcAft>
                <a:spcPct val="0"/>
              </a:spcAft>
              <a:defRPr/>
            </a:pP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8742666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r>
              <a:rPr lang="en-US" altLang="en-US" sz="3000" dirty="0">
                <a:solidFill>
                  <a:prstClr val="black"/>
                </a:solidFill>
                <a:latin typeface="Arial" charset="0"/>
                <a:cs typeface="Arial" charset="0"/>
              </a:rPr>
              <a:t>-</a:t>
            </a:r>
            <a:r>
              <a:rPr lang="en-US" altLang="en-US" sz="3000" dirty="0">
                <a:latin typeface="Arial" panose="020B0604020202020204" pitchFamily="34" charset="0"/>
                <a:cs typeface="Arial" panose="020B0604020202020204" pitchFamily="34" charset="0"/>
              </a:rPr>
              <a:t>rapid eye movement sleep; also known as </a:t>
            </a:r>
            <a:r>
              <a:rPr lang="en-US" altLang="en-US" sz="3000" i="1" dirty="0">
                <a:latin typeface="Arial" panose="020B0604020202020204" pitchFamily="34" charset="0"/>
                <a:cs typeface="Arial" panose="020B0604020202020204" pitchFamily="34" charset="0"/>
              </a:rPr>
              <a:t>paradoxical sleep</a:t>
            </a:r>
            <a:r>
              <a:rPr lang="en-US" altLang="en-US" sz="3000" dirty="0">
                <a:latin typeface="Arial" panose="020B0604020202020204" pitchFamily="34" charset="0"/>
                <a:cs typeface="Arial" panose="020B0604020202020204" pitchFamily="34" charset="0"/>
              </a:rPr>
              <a:t>, because the muscles are relaxed (except for minor twitches) but other body systems are active</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dreams are typical during this stage of sleep</a:t>
            </a:r>
            <a:endParaRPr lang="en-US" altLang="en-US" sz="2800" dirty="0" smtClean="0">
              <a:solidFill>
                <a:prstClr val="black"/>
              </a:solidFill>
              <a:latin typeface="Arial" charset="0"/>
              <a:cs typeface="Arial" charset="0"/>
              <a:hlinkClick r:id="" action="ppaction://noaction"/>
            </a:endParaRPr>
          </a:p>
          <a:p>
            <a:pPr marL="457200" lvl="1" indent="0" fontAlgn="base">
              <a:spcAft>
                <a:spcPct val="0"/>
              </a:spcAft>
              <a:buNone/>
              <a:defRPr/>
            </a:pPr>
            <a:endParaRPr lang="en-US" altLang="en-US" sz="3000" dirty="0">
              <a:solidFill>
                <a:prstClr val="black"/>
              </a:solidFill>
              <a:latin typeface="Arial" charset="0"/>
              <a:cs typeface="Arial" charset="0"/>
              <a:hlinkClick r:id="" action="ppaction://noaction"/>
            </a:endParaRPr>
          </a:p>
          <a:p>
            <a:pPr lvl="1" fontAlgn="base">
              <a:spcAft>
                <a:spcPct val="0"/>
              </a:spcAft>
              <a:defRPr/>
            </a:pPr>
            <a:r>
              <a:rPr lang="en-US" altLang="en-US" sz="3000" dirty="0" smtClean="0">
                <a:solidFill>
                  <a:prstClr val="black"/>
                </a:solidFill>
                <a:latin typeface="Arial" charset="0"/>
                <a:cs typeface="Arial" charset="0"/>
                <a:hlinkClick r:id="" action="ppaction://noaction"/>
              </a:rPr>
              <a:t>NREM Sleep</a:t>
            </a: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395926974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r>
              <a:rPr lang="en-US" altLang="en-US" sz="3000" dirty="0">
                <a:solidFill>
                  <a:prstClr val="black"/>
                </a:solidFill>
                <a:latin typeface="Arial" charset="0"/>
                <a:cs typeface="Arial" charset="0"/>
              </a:rPr>
              <a:t>-</a:t>
            </a:r>
            <a:r>
              <a:rPr lang="en-US" altLang="en-US" sz="3000" dirty="0">
                <a:latin typeface="Arial" panose="020B0604020202020204" pitchFamily="34" charset="0"/>
                <a:cs typeface="Arial" panose="020B0604020202020204" pitchFamily="34" charset="0"/>
              </a:rPr>
              <a:t>rapid eye movement sleep; also known as </a:t>
            </a:r>
            <a:r>
              <a:rPr lang="en-US" altLang="en-US" sz="3000" i="1" dirty="0">
                <a:latin typeface="Arial" panose="020B0604020202020204" pitchFamily="34" charset="0"/>
                <a:cs typeface="Arial" panose="020B0604020202020204" pitchFamily="34" charset="0"/>
              </a:rPr>
              <a:t>paradoxical sleep</a:t>
            </a:r>
            <a:r>
              <a:rPr lang="en-US" altLang="en-US" sz="3000" dirty="0">
                <a:latin typeface="Arial" panose="020B0604020202020204" pitchFamily="34" charset="0"/>
                <a:cs typeface="Arial" panose="020B0604020202020204" pitchFamily="34" charset="0"/>
              </a:rPr>
              <a:t>, because the muscles are relaxed (except for minor twitches) but other body systems are active</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dreams are typical during this stage of sleep</a:t>
            </a:r>
            <a:endParaRPr lang="en-US" altLang="en-US" sz="2800" dirty="0" smtClean="0">
              <a:solidFill>
                <a:prstClr val="black"/>
              </a:solidFill>
              <a:latin typeface="Arial" charset="0"/>
              <a:cs typeface="Arial" charset="0"/>
              <a:hlinkClick r:id="" action="ppaction://noaction"/>
            </a:endParaRPr>
          </a:p>
          <a:p>
            <a:pPr marL="457200" lvl="1" indent="0" fontAlgn="base">
              <a:spcAft>
                <a:spcPct val="0"/>
              </a:spcAft>
              <a:buNone/>
              <a:defRPr/>
            </a:pPr>
            <a:endParaRPr lang="en-US" altLang="en-US" sz="3000" dirty="0">
              <a:solidFill>
                <a:prstClr val="black"/>
              </a:solidFill>
              <a:latin typeface="Arial" charset="0"/>
              <a:cs typeface="Arial" charset="0"/>
              <a:hlinkClick r:id="" action="ppaction://noaction"/>
            </a:endParaRPr>
          </a:p>
          <a:p>
            <a:pPr lvl="1" fontAlgn="base">
              <a:spcAft>
                <a:spcPct val="0"/>
              </a:spcAft>
              <a:defRPr/>
            </a:pPr>
            <a:r>
              <a:rPr lang="en-US" altLang="en-US" sz="3000" dirty="0" smtClean="0">
                <a:solidFill>
                  <a:prstClr val="black"/>
                </a:solidFill>
                <a:latin typeface="Arial" charset="0"/>
                <a:cs typeface="Arial" charset="0"/>
                <a:hlinkClick r:id="" action="ppaction://noaction"/>
              </a:rPr>
              <a:t>NREM Sleep</a:t>
            </a:r>
            <a:r>
              <a:rPr lang="en-US" altLang="en-US" dirty="0">
                <a:latin typeface="Arial" panose="020B0604020202020204" pitchFamily="34" charset="0"/>
                <a:cs typeface="Arial" panose="020B0604020202020204" pitchFamily="34" charset="0"/>
              </a:rPr>
              <a:t>-non-rapid eye movement sleep; encompasses all sleep stages except for REM sleep.</a:t>
            </a:r>
          </a:p>
          <a:p>
            <a:pPr lvl="1" fontAlgn="base">
              <a:spcAft>
                <a:spcPct val="0"/>
              </a:spcAft>
              <a:defRPr/>
            </a:pP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35037412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p:txBody>
      </p:sp>
    </p:spTree>
    <p:extLst>
      <p:ext uri="{BB962C8B-B14F-4D97-AF65-F5344CB8AC3E}">
        <p14:creationId xmlns:p14="http://schemas.microsoft.com/office/powerpoint/2010/main" val="387812907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p:txBody>
      </p:sp>
    </p:spTree>
    <p:extLst>
      <p:ext uri="{BB962C8B-B14F-4D97-AF65-F5344CB8AC3E}">
        <p14:creationId xmlns:p14="http://schemas.microsoft.com/office/powerpoint/2010/main" val="922387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a:solidFill>
                  <a:prstClr val="black"/>
                </a:solidFill>
                <a:latin typeface="Arial" panose="020B0604020202020204" pitchFamily="34" charset="0"/>
                <a:cs typeface="Arial" panose="020B0604020202020204" pitchFamily="34" charset="0"/>
              </a:rPr>
              <a:t>Can Anyone Experience Hypnosis?</a:t>
            </a:r>
            <a:endParaRPr lang="en-US" altLang="en-US">
              <a:solidFill>
                <a:prstClr val="black"/>
              </a:solidFill>
              <a:latin typeface="Arial" panose="020B0604020202020204" pitchFamily="34" charset="0"/>
              <a:cs typeface="Arial" panose="020B0604020202020204" pitchFamily="34" charset="0"/>
            </a:endParaRP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Alleviate Pain?</a:t>
            </a:r>
            <a:endParaRPr lang="en-US" altLang="en-US">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88300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825608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p:txBody>
      </p:sp>
    </p:spTree>
    <p:extLst>
      <p:ext uri="{BB962C8B-B14F-4D97-AF65-F5344CB8AC3E}">
        <p14:creationId xmlns:p14="http://schemas.microsoft.com/office/powerpoint/2010/main" val="29113749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marL="914400" lvl="2" indent="0" fontAlgn="base">
              <a:spcAft>
                <a:spcPct val="0"/>
              </a:spcAft>
              <a:buNone/>
              <a:defRPr/>
            </a:pPr>
            <a:endParaRPr lang="en-US" altLang="en-US" sz="2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321548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t>
            </a:r>
            <a:r>
              <a:rPr lang="en-US" sz="2800" dirty="0" smtClean="0">
                <a:latin typeface="Arial" panose="020B0604020202020204" pitchFamily="34" charset="0"/>
                <a:cs typeface="Arial" panose="020B0604020202020204" pitchFamily="34" charset="0"/>
              </a:rPr>
              <a:t>awake</a:t>
            </a:r>
            <a:endParaRPr lang="en-US" altLang="en-US" sz="2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35091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awake</a:t>
            </a:r>
            <a:endParaRPr lang="en-US" altLang="en-US" sz="2800"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NREM2</a:t>
            </a:r>
          </a:p>
        </p:txBody>
      </p:sp>
    </p:spTree>
    <p:extLst>
      <p:ext uri="{BB962C8B-B14F-4D97-AF65-F5344CB8AC3E}">
        <p14:creationId xmlns:p14="http://schemas.microsoft.com/office/powerpoint/2010/main" val="6114564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awake</a:t>
            </a:r>
            <a:endParaRPr lang="en-US" altLang="en-US" sz="2800"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NREM2</a:t>
            </a:r>
          </a:p>
          <a:p>
            <a:pPr lvl="2" fontAlgn="base">
              <a:spcAft>
                <a:spcPct val="0"/>
              </a:spcAft>
              <a:defRPr/>
            </a:pPr>
            <a:r>
              <a:rPr lang="en-US" sz="2800" dirty="0" smtClean="0">
                <a:latin typeface="Arial" panose="020B0604020202020204" pitchFamily="34" charset="0"/>
                <a:cs typeface="Arial" panose="020B0604020202020204" pitchFamily="34" charset="0"/>
              </a:rPr>
              <a:t>no </a:t>
            </a:r>
            <a:r>
              <a:rPr lang="en-US" sz="2800" dirty="0">
                <a:latin typeface="Arial" panose="020B0604020202020204" pitchFamily="34" charset="0"/>
                <a:cs typeface="Arial" panose="020B0604020202020204" pitchFamily="34" charset="0"/>
              </a:rPr>
              <a:t>eye movement </a:t>
            </a:r>
            <a:r>
              <a:rPr lang="en-US" sz="2800" dirty="0" smtClean="0">
                <a:latin typeface="Arial" panose="020B0604020202020204" pitchFamily="34" charset="0"/>
                <a:cs typeface="Arial" panose="020B0604020202020204" pitchFamily="34" charset="0"/>
              </a:rPr>
              <a:t>occurs</a:t>
            </a:r>
          </a:p>
        </p:txBody>
      </p:sp>
    </p:spTree>
    <p:extLst>
      <p:ext uri="{BB962C8B-B14F-4D97-AF65-F5344CB8AC3E}">
        <p14:creationId xmlns:p14="http://schemas.microsoft.com/office/powerpoint/2010/main" val="11328482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awake</a:t>
            </a:r>
            <a:endParaRPr lang="en-US" altLang="en-US" sz="2800"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NREM2</a:t>
            </a:r>
          </a:p>
          <a:p>
            <a:pPr lvl="2" fontAlgn="base">
              <a:spcAft>
                <a:spcPct val="0"/>
              </a:spcAft>
              <a:defRPr/>
            </a:pPr>
            <a:r>
              <a:rPr lang="en-US" sz="2800" dirty="0" smtClean="0">
                <a:latin typeface="Arial" panose="020B0604020202020204" pitchFamily="34" charset="0"/>
                <a:cs typeface="Arial" panose="020B0604020202020204" pitchFamily="34" charset="0"/>
              </a:rPr>
              <a:t>no </a:t>
            </a:r>
            <a:r>
              <a:rPr lang="en-US" sz="2800" dirty="0">
                <a:latin typeface="Arial" panose="020B0604020202020204" pitchFamily="34" charset="0"/>
                <a:cs typeface="Arial" panose="020B0604020202020204" pitchFamily="34" charset="0"/>
              </a:rPr>
              <a:t>eye movement </a:t>
            </a:r>
            <a:r>
              <a:rPr lang="en-US" sz="2800" dirty="0" smtClean="0">
                <a:latin typeface="Arial" panose="020B0604020202020204" pitchFamily="34" charset="0"/>
                <a:cs typeface="Arial" panose="020B0604020202020204" pitchFamily="34" charset="0"/>
              </a:rPr>
              <a:t>occurs</a:t>
            </a:r>
          </a:p>
          <a:p>
            <a:pPr lvl="2" fontAlgn="base">
              <a:spcAft>
                <a:spcPct val="0"/>
              </a:spcAft>
              <a:defRPr/>
            </a:pPr>
            <a:r>
              <a:rPr lang="en-US" sz="2800" dirty="0" smtClean="0">
                <a:latin typeface="Arial" panose="020B0604020202020204" pitchFamily="34" charset="0"/>
                <a:cs typeface="Arial" panose="020B0604020202020204" pitchFamily="34" charset="0"/>
              </a:rPr>
              <a:t>dreaming is very rare </a:t>
            </a:r>
          </a:p>
        </p:txBody>
      </p:sp>
    </p:spTree>
    <p:extLst>
      <p:ext uri="{BB962C8B-B14F-4D97-AF65-F5344CB8AC3E}">
        <p14:creationId xmlns:p14="http://schemas.microsoft.com/office/powerpoint/2010/main" val="278756552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awake</a:t>
            </a:r>
            <a:endParaRPr lang="en-US" altLang="en-US" sz="2800"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NREM2</a:t>
            </a:r>
          </a:p>
          <a:p>
            <a:pPr lvl="2" fontAlgn="base">
              <a:spcAft>
                <a:spcPct val="0"/>
              </a:spcAft>
              <a:defRPr/>
            </a:pPr>
            <a:r>
              <a:rPr lang="en-US" sz="2800" dirty="0" smtClean="0">
                <a:latin typeface="Arial" panose="020B0604020202020204" pitchFamily="34" charset="0"/>
                <a:cs typeface="Arial" panose="020B0604020202020204" pitchFamily="34" charset="0"/>
              </a:rPr>
              <a:t>no </a:t>
            </a:r>
            <a:r>
              <a:rPr lang="en-US" sz="2800" dirty="0">
                <a:latin typeface="Arial" panose="020B0604020202020204" pitchFamily="34" charset="0"/>
                <a:cs typeface="Arial" panose="020B0604020202020204" pitchFamily="34" charset="0"/>
              </a:rPr>
              <a:t>eye movement </a:t>
            </a:r>
            <a:r>
              <a:rPr lang="en-US" sz="2800" dirty="0" smtClean="0">
                <a:latin typeface="Arial" panose="020B0604020202020204" pitchFamily="34" charset="0"/>
                <a:cs typeface="Arial" panose="020B0604020202020204" pitchFamily="34" charset="0"/>
              </a:rPr>
              <a:t>occurs</a:t>
            </a:r>
          </a:p>
          <a:p>
            <a:pPr lvl="2" fontAlgn="base">
              <a:spcAft>
                <a:spcPct val="0"/>
              </a:spcAft>
              <a:defRPr/>
            </a:pPr>
            <a:r>
              <a:rPr lang="en-US" sz="2800" dirty="0" smtClean="0">
                <a:latin typeface="Arial" panose="020B0604020202020204" pitchFamily="34" charset="0"/>
                <a:cs typeface="Arial" panose="020B0604020202020204" pitchFamily="34" charset="0"/>
              </a:rPr>
              <a:t>dreaming </a:t>
            </a:r>
            <a:r>
              <a:rPr lang="en-US" sz="2800" dirty="0">
                <a:latin typeface="Arial" panose="020B0604020202020204" pitchFamily="34" charset="0"/>
                <a:cs typeface="Arial" panose="020B0604020202020204" pitchFamily="34" charset="0"/>
              </a:rPr>
              <a:t>is very </a:t>
            </a:r>
            <a:r>
              <a:rPr lang="en-US" sz="2800" dirty="0" smtClean="0">
                <a:latin typeface="Arial" panose="020B0604020202020204" pitchFamily="34" charset="0"/>
                <a:cs typeface="Arial" panose="020B0604020202020204" pitchFamily="34" charset="0"/>
              </a:rPr>
              <a:t>rare</a:t>
            </a:r>
          </a:p>
          <a:p>
            <a:pPr lvl="2" fontAlgn="base">
              <a:spcAft>
                <a:spcPct val="0"/>
              </a:spcAft>
              <a:defRPr/>
            </a:pPr>
            <a:r>
              <a:rPr lang="en-US" sz="2800" dirty="0" smtClean="0">
                <a:latin typeface="Arial" panose="020B0604020202020204" pitchFamily="34" charset="0"/>
                <a:cs typeface="Arial" panose="020B0604020202020204" pitchFamily="34" charset="0"/>
              </a:rPr>
              <a:t>The sleeper is quite easily awakened</a:t>
            </a:r>
            <a:endParaRPr lang="en-US" altLang="en-US" sz="2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00206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p:txBody>
      </p:sp>
    </p:spTree>
    <p:extLst>
      <p:ext uri="{BB962C8B-B14F-4D97-AF65-F5344CB8AC3E}">
        <p14:creationId xmlns:p14="http://schemas.microsoft.com/office/powerpoint/2010/main" val="216104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p:txBody>
      </p:sp>
    </p:spTree>
    <p:extLst>
      <p:ext uri="{BB962C8B-B14F-4D97-AF65-F5344CB8AC3E}">
        <p14:creationId xmlns:p14="http://schemas.microsoft.com/office/powerpoint/2010/main" val="2758641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Anyone Experience Hypnosis?</a:t>
            </a:r>
            <a:endParaRPr lang="en-US" altLang="en-US" dirty="0">
              <a:solidFill>
                <a:srgbClr val="FFFF00"/>
              </a:solidFill>
              <a:latin typeface="Arial" panose="020B0604020202020204" pitchFamily="34" charset="0"/>
              <a:cs typeface="Arial" panose="020B0604020202020204" pitchFamily="34" charset="0"/>
            </a:endParaRP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dirty="0">
                <a:solidFill>
                  <a:prstClr val="black"/>
                </a:solidFill>
                <a:latin typeface="Arial" panose="020B0604020202020204" pitchFamily="34" charset="0"/>
                <a:cs typeface="Arial" panose="020B0604020202020204" pitchFamily="34" charset="0"/>
              </a:rPr>
              <a:t>Can Hypnosis Alleviate Pain?</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887669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p:txBody>
      </p:sp>
    </p:spTree>
    <p:extLst>
      <p:ext uri="{BB962C8B-B14F-4D97-AF65-F5344CB8AC3E}">
        <p14:creationId xmlns:p14="http://schemas.microsoft.com/office/powerpoint/2010/main" val="374420410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117754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REM</a:t>
            </a:r>
          </a:p>
        </p:txBody>
      </p:sp>
    </p:spTree>
    <p:extLst>
      <p:ext uri="{BB962C8B-B14F-4D97-AF65-F5344CB8AC3E}">
        <p14:creationId xmlns:p14="http://schemas.microsoft.com/office/powerpoint/2010/main" val="25235740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REM</a:t>
            </a:r>
          </a:p>
          <a:p>
            <a:pPr lvl="2" fontAlgn="base">
              <a:spcAft>
                <a:spcPct val="0"/>
              </a:spcAft>
              <a:defRPr/>
            </a:pPr>
            <a:r>
              <a:rPr lang="en-US" altLang="en-US" sz="2800" dirty="0" smtClean="0">
                <a:latin typeface="Arial" panose="020B0604020202020204" pitchFamily="34" charset="0"/>
                <a:cs typeface="Arial" panose="020B0604020202020204" pitchFamily="34" charset="0"/>
              </a:rPr>
              <a:t>rapid </a:t>
            </a:r>
            <a:r>
              <a:rPr lang="en-US" altLang="en-US" sz="2800" dirty="0">
                <a:latin typeface="Arial" panose="020B0604020202020204" pitchFamily="34" charset="0"/>
                <a:cs typeface="Arial" panose="020B0604020202020204" pitchFamily="34" charset="0"/>
              </a:rPr>
              <a:t>eye </a:t>
            </a:r>
            <a:r>
              <a:rPr lang="en-US" altLang="en-US" sz="2800" dirty="0" smtClean="0">
                <a:latin typeface="Arial" panose="020B0604020202020204" pitchFamily="34" charset="0"/>
                <a:cs typeface="Arial" panose="020B0604020202020204" pitchFamily="34" charset="0"/>
              </a:rPr>
              <a:t>movement, increased heart beat, irregular breathing</a:t>
            </a:r>
          </a:p>
        </p:txBody>
      </p:sp>
    </p:spTree>
    <p:extLst>
      <p:ext uri="{BB962C8B-B14F-4D97-AF65-F5344CB8AC3E}">
        <p14:creationId xmlns:p14="http://schemas.microsoft.com/office/powerpoint/2010/main" val="250594418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REM</a:t>
            </a:r>
          </a:p>
          <a:p>
            <a:pPr lvl="2" fontAlgn="base">
              <a:spcAft>
                <a:spcPct val="0"/>
              </a:spcAft>
              <a:defRPr/>
            </a:pPr>
            <a:r>
              <a:rPr lang="en-US" altLang="en-US" sz="2800" dirty="0">
                <a:latin typeface="Arial" panose="020B0604020202020204" pitchFamily="34" charset="0"/>
                <a:cs typeface="Arial" panose="020B0604020202020204" pitchFamily="34" charset="0"/>
              </a:rPr>
              <a:t>rapid eye movement, increased heart beat, irregular breathing</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a:t>
            </a:r>
            <a:r>
              <a:rPr lang="en-US" altLang="en-US" sz="2800" dirty="0">
                <a:latin typeface="Arial" panose="020B0604020202020204" pitchFamily="34" charset="0"/>
                <a:cs typeface="Arial" panose="020B0604020202020204" pitchFamily="34" charset="0"/>
              </a:rPr>
              <a:t>dreams commonly </a:t>
            </a:r>
            <a:r>
              <a:rPr lang="en-US" altLang="en-US" sz="2800" dirty="0" smtClean="0">
                <a:latin typeface="Arial" panose="020B0604020202020204" pitchFamily="34" charset="0"/>
                <a:cs typeface="Arial" panose="020B0604020202020204" pitchFamily="34" charset="0"/>
              </a:rPr>
              <a:t>occur  </a:t>
            </a:r>
          </a:p>
        </p:txBody>
      </p:sp>
    </p:spTree>
    <p:extLst>
      <p:ext uri="{BB962C8B-B14F-4D97-AF65-F5344CB8AC3E}">
        <p14:creationId xmlns:p14="http://schemas.microsoft.com/office/powerpoint/2010/main" val="189644187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REM</a:t>
            </a:r>
          </a:p>
          <a:p>
            <a:pPr lvl="2" fontAlgn="base">
              <a:spcAft>
                <a:spcPct val="0"/>
              </a:spcAft>
              <a:defRPr/>
            </a:pPr>
            <a:r>
              <a:rPr lang="en-US" altLang="en-US" sz="2800" dirty="0">
                <a:latin typeface="Arial" panose="020B0604020202020204" pitchFamily="34" charset="0"/>
                <a:cs typeface="Arial" panose="020B0604020202020204" pitchFamily="34" charset="0"/>
              </a:rPr>
              <a:t>rapid eye movement, increased heart beat, irregular breathing</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a:t>
            </a:r>
            <a:r>
              <a:rPr lang="en-US" altLang="en-US" sz="2800" dirty="0">
                <a:latin typeface="Arial" panose="020B0604020202020204" pitchFamily="34" charset="0"/>
                <a:cs typeface="Arial" panose="020B0604020202020204" pitchFamily="34" charset="0"/>
              </a:rPr>
              <a:t>dreams commonly </a:t>
            </a:r>
            <a:r>
              <a:rPr lang="en-US" altLang="en-US" sz="2800" dirty="0" smtClean="0">
                <a:latin typeface="Arial" panose="020B0604020202020204" pitchFamily="34" charset="0"/>
                <a:cs typeface="Arial" panose="020B0604020202020204" pitchFamily="34" charset="0"/>
              </a:rPr>
              <a:t>occur  </a:t>
            </a:r>
          </a:p>
          <a:p>
            <a:pPr lvl="2" fontAlgn="base">
              <a:spcAft>
                <a:spcPct val="0"/>
              </a:spcAft>
              <a:defRPr/>
            </a:pPr>
            <a:r>
              <a:rPr lang="en-US" altLang="en-US" sz="2800" dirty="0" smtClean="0">
                <a:latin typeface="Arial" panose="020B0604020202020204" pitchFamily="34" charset="0"/>
                <a:cs typeface="Arial" panose="020B0604020202020204" pitchFamily="34" charset="0"/>
              </a:rPr>
              <a:t>Also </a:t>
            </a:r>
            <a:r>
              <a:rPr lang="en-US" altLang="en-US" sz="2800" dirty="0">
                <a:latin typeface="Arial" panose="020B0604020202020204" pitchFamily="34" charset="0"/>
                <a:cs typeface="Arial" panose="020B0604020202020204" pitchFamily="34" charset="0"/>
              </a:rPr>
              <a:t>known as </a:t>
            </a:r>
            <a:r>
              <a:rPr lang="en-US" altLang="en-US" sz="2800" i="1" dirty="0">
                <a:latin typeface="Arial" panose="020B0604020202020204" pitchFamily="34" charset="0"/>
                <a:cs typeface="Arial" panose="020B0604020202020204" pitchFamily="34" charset="0"/>
              </a:rPr>
              <a:t>paradoxical sleep</a:t>
            </a:r>
            <a:r>
              <a:rPr lang="en-US" altLang="en-US" sz="2800" dirty="0">
                <a:latin typeface="Arial" panose="020B0604020202020204" pitchFamily="34" charset="0"/>
                <a:cs typeface="Arial" panose="020B0604020202020204" pitchFamily="34" charset="0"/>
              </a:rPr>
              <a:t>, because the muscles are relaxed (except for minor twitches) but other body systems are </a:t>
            </a:r>
            <a:r>
              <a:rPr lang="en-US" altLang="en-US" sz="2800" dirty="0" smtClean="0">
                <a:latin typeface="Arial" panose="020B0604020202020204" pitchFamily="34" charset="0"/>
                <a:cs typeface="Arial" panose="020B0604020202020204" pitchFamily="34" charset="0"/>
              </a:rPr>
              <a:t>active</a:t>
            </a:r>
            <a:endParaRPr lang="en-US" alt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721571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p:txBody>
      </p:sp>
    </p:spTree>
    <p:extLst>
      <p:ext uri="{BB962C8B-B14F-4D97-AF65-F5344CB8AC3E}">
        <p14:creationId xmlns:p14="http://schemas.microsoft.com/office/powerpoint/2010/main" val="336244596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p:txBody>
      </p:sp>
    </p:spTree>
    <p:extLst>
      <p:ext uri="{BB962C8B-B14F-4D97-AF65-F5344CB8AC3E}">
        <p14:creationId xmlns:p14="http://schemas.microsoft.com/office/powerpoint/2010/main" val="114111266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p:txBody>
      </p:sp>
    </p:spTree>
    <p:extLst>
      <p:ext uri="{BB962C8B-B14F-4D97-AF65-F5344CB8AC3E}">
        <p14:creationId xmlns:p14="http://schemas.microsoft.com/office/powerpoint/2010/main" val="258076725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p:txBody>
      </p:sp>
    </p:spTree>
    <p:extLst>
      <p:ext uri="{BB962C8B-B14F-4D97-AF65-F5344CB8AC3E}">
        <p14:creationId xmlns:p14="http://schemas.microsoft.com/office/powerpoint/2010/main" val="2068022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5603"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Anyone Experience Hypnosis?</a:t>
            </a:r>
            <a:endParaRPr lang="en-US" altLang="en-US" dirty="0">
              <a:solidFill>
                <a:srgbClr val="FFFF00"/>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397523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p:txBody>
      </p:sp>
    </p:spTree>
    <p:extLst>
      <p:ext uri="{BB962C8B-B14F-4D97-AF65-F5344CB8AC3E}">
        <p14:creationId xmlns:p14="http://schemas.microsoft.com/office/powerpoint/2010/main" val="22548720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p:txBody>
      </p:sp>
    </p:spTree>
    <p:extLst>
      <p:ext uri="{BB962C8B-B14F-4D97-AF65-F5344CB8AC3E}">
        <p14:creationId xmlns:p14="http://schemas.microsoft.com/office/powerpoint/2010/main" val="183314790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a:p>
            <a:pPr lvl="1" fontAlgn="base">
              <a:spcAft>
                <a:spcPct val="0"/>
              </a:spcAft>
              <a:defRPr/>
            </a:pPr>
            <a:r>
              <a:rPr lang="en-US" altLang="en-US" dirty="0" smtClean="0">
                <a:solidFill>
                  <a:prstClr val="black"/>
                </a:solidFill>
                <a:latin typeface="Arial" charset="0"/>
                <a:cs typeface="Arial" charset="0"/>
              </a:rPr>
              <a:t>REM</a:t>
            </a:r>
          </a:p>
        </p:txBody>
      </p:sp>
    </p:spTree>
    <p:extLst>
      <p:ext uri="{BB962C8B-B14F-4D97-AF65-F5344CB8AC3E}">
        <p14:creationId xmlns:p14="http://schemas.microsoft.com/office/powerpoint/2010/main" val="82114255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a:p>
            <a:pPr lvl="1" fontAlgn="base">
              <a:spcAft>
                <a:spcPct val="0"/>
              </a:spcAft>
              <a:defRPr/>
            </a:pPr>
            <a:r>
              <a:rPr lang="en-US" altLang="en-US" dirty="0" smtClean="0">
                <a:solidFill>
                  <a:prstClr val="black"/>
                </a:solidFill>
                <a:latin typeface="Arial" charset="0"/>
                <a:cs typeface="Arial" charset="0"/>
              </a:rPr>
              <a:t>REM</a:t>
            </a:r>
          </a:p>
          <a:p>
            <a:pPr fontAlgn="base">
              <a:spcAft>
                <a:spcPct val="0"/>
              </a:spcAft>
              <a:defRPr/>
            </a:pPr>
            <a:r>
              <a:rPr lang="en-US" altLang="en-US" dirty="0" smtClean="0">
                <a:solidFill>
                  <a:prstClr val="black"/>
                </a:solidFill>
                <a:latin typeface="Arial" charset="0"/>
                <a:cs typeface="Arial" charset="0"/>
              </a:rPr>
              <a:t>The cycle repeats every 90 minutes or so</a:t>
            </a:r>
          </a:p>
        </p:txBody>
      </p:sp>
    </p:spTree>
    <p:extLst>
      <p:ext uri="{BB962C8B-B14F-4D97-AF65-F5344CB8AC3E}">
        <p14:creationId xmlns:p14="http://schemas.microsoft.com/office/powerpoint/2010/main" val="389523879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a:p>
            <a:pPr lvl="1" fontAlgn="base">
              <a:spcAft>
                <a:spcPct val="0"/>
              </a:spcAft>
              <a:defRPr/>
            </a:pPr>
            <a:r>
              <a:rPr lang="en-US" altLang="en-US" dirty="0" smtClean="0">
                <a:solidFill>
                  <a:prstClr val="black"/>
                </a:solidFill>
                <a:latin typeface="Arial" charset="0"/>
                <a:cs typeface="Arial" charset="0"/>
              </a:rPr>
              <a:t>REM</a:t>
            </a:r>
          </a:p>
          <a:p>
            <a:pPr fontAlgn="base">
              <a:spcAft>
                <a:spcPct val="0"/>
              </a:spcAft>
              <a:defRPr/>
            </a:pPr>
            <a:r>
              <a:rPr lang="en-US" altLang="en-US" dirty="0" smtClean="0">
                <a:solidFill>
                  <a:prstClr val="black"/>
                </a:solidFill>
                <a:latin typeface="Arial" charset="0"/>
                <a:cs typeface="Arial" charset="0"/>
              </a:rPr>
              <a:t>The cycle repeats every 90 minutes or so</a:t>
            </a:r>
          </a:p>
          <a:p>
            <a:pPr lvl="1" fontAlgn="base">
              <a:spcAft>
                <a:spcPct val="0"/>
              </a:spcAft>
              <a:defRPr/>
            </a:pPr>
            <a:r>
              <a:rPr lang="en-US" altLang="en-US" dirty="0" smtClean="0">
                <a:solidFill>
                  <a:prstClr val="black"/>
                </a:solidFill>
                <a:latin typeface="Arial" charset="0"/>
                <a:cs typeface="Arial" charset="0"/>
              </a:rPr>
              <a:t>As the night goes on, NREM 3 sleep becomes shorter &amp; disappears</a:t>
            </a:r>
          </a:p>
        </p:txBody>
      </p:sp>
    </p:spTree>
    <p:extLst>
      <p:ext uri="{BB962C8B-B14F-4D97-AF65-F5344CB8AC3E}">
        <p14:creationId xmlns:p14="http://schemas.microsoft.com/office/powerpoint/2010/main" val="250562374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a:p>
            <a:pPr lvl="1" fontAlgn="base">
              <a:spcAft>
                <a:spcPct val="0"/>
              </a:spcAft>
              <a:defRPr/>
            </a:pPr>
            <a:r>
              <a:rPr lang="en-US" altLang="en-US" dirty="0" smtClean="0">
                <a:solidFill>
                  <a:prstClr val="black"/>
                </a:solidFill>
                <a:latin typeface="Arial" charset="0"/>
                <a:cs typeface="Arial" charset="0"/>
              </a:rPr>
              <a:t>REM</a:t>
            </a:r>
          </a:p>
          <a:p>
            <a:pPr fontAlgn="base">
              <a:spcAft>
                <a:spcPct val="0"/>
              </a:spcAft>
              <a:defRPr/>
            </a:pPr>
            <a:r>
              <a:rPr lang="en-US" altLang="en-US" dirty="0" smtClean="0">
                <a:solidFill>
                  <a:prstClr val="black"/>
                </a:solidFill>
                <a:latin typeface="Arial" charset="0"/>
                <a:cs typeface="Arial" charset="0"/>
              </a:rPr>
              <a:t>The cycle repeats every 90 minutes or so</a:t>
            </a:r>
          </a:p>
          <a:p>
            <a:pPr lvl="1" fontAlgn="base">
              <a:spcAft>
                <a:spcPct val="0"/>
              </a:spcAft>
              <a:defRPr/>
            </a:pPr>
            <a:r>
              <a:rPr lang="en-US" altLang="en-US" dirty="0" smtClean="0">
                <a:solidFill>
                  <a:prstClr val="black"/>
                </a:solidFill>
                <a:latin typeface="Arial" charset="0"/>
                <a:cs typeface="Arial" charset="0"/>
              </a:rPr>
              <a:t>As the night goes on, NREM 3 sleep becomes shorter &amp; disappears</a:t>
            </a:r>
          </a:p>
          <a:p>
            <a:pPr lvl="1" fontAlgn="base">
              <a:spcAft>
                <a:spcPct val="0"/>
              </a:spcAft>
              <a:defRPr/>
            </a:pPr>
            <a:r>
              <a:rPr lang="en-US" altLang="en-US" dirty="0" smtClean="0">
                <a:solidFill>
                  <a:prstClr val="black"/>
                </a:solidFill>
                <a:latin typeface="Arial" charset="0"/>
                <a:cs typeface="Arial" charset="0"/>
              </a:rPr>
              <a:t>REM &amp; NREM 2 periods get longer</a:t>
            </a:r>
          </a:p>
        </p:txBody>
      </p:sp>
    </p:spTree>
    <p:extLst>
      <p:ext uri="{BB962C8B-B14F-4D97-AF65-F5344CB8AC3E}">
        <p14:creationId xmlns:p14="http://schemas.microsoft.com/office/powerpoint/2010/main" val="112951460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5100"/>
            <a:ext cx="12191999" cy="542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Tree>
    <p:extLst>
      <p:ext uri="{BB962C8B-B14F-4D97-AF65-F5344CB8AC3E}">
        <p14:creationId xmlns:p14="http://schemas.microsoft.com/office/powerpoint/2010/main" val="303863505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35100"/>
            <a:ext cx="12192000" cy="542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Tree>
    <p:extLst>
      <p:ext uri="{BB962C8B-B14F-4D97-AF65-F5344CB8AC3E}">
        <p14:creationId xmlns:p14="http://schemas.microsoft.com/office/powerpoint/2010/main" val="249834380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121920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Tree>
    <p:extLst>
      <p:ext uri="{BB962C8B-B14F-4D97-AF65-F5344CB8AC3E}">
        <p14:creationId xmlns:p14="http://schemas.microsoft.com/office/powerpoint/2010/main" val="297336146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a:xfrm>
            <a:off x="1524000" y="-274319"/>
            <a:ext cx="9144000" cy="1630363"/>
          </a:xfrm>
        </p:spPr>
        <p:txBody>
          <a:bodyPr/>
          <a:lstStyle/>
          <a:p>
            <a:pPr eaLnBrk="1" hangingPunct="1"/>
            <a:r>
              <a:rPr lang="en-US" altLang="en-US" sz="3200" dirty="0">
                <a:latin typeface="Arial" panose="020B0604020202020204" pitchFamily="34" charset="0"/>
                <a:cs typeface="Arial" panose="020B0604020202020204" pitchFamily="34" charset="0"/>
              </a:rPr>
              <a:t/>
            </a:r>
            <a:br>
              <a:rPr lang="en-US" altLang="en-US" sz="3200" dirty="0">
                <a:latin typeface="Arial" panose="020B0604020202020204" pitchFamily="34" charset="0"/>
                <a:cs typeface="Arial" panose="020B0604020202020204" pitchFamily="34" charset="0"/>
              </a:rPr>
            </a:br>
            <a:r>
              <a:rPr lang="en-US" altLang="en-US" sz="4700" dirty="0">
                <a:latin typeface="Arial" panose="020B0604020202020204" pitchFamily="34" charset="0"/>
                <a:cs typeface="Arial" panose="020B0604020202020204" pitchFamily="34" charset="0"/>
              </a:rPr>
              <a:t>What Affects Our Sleep Patterns?</a:t>
            </a:r>
          </a:p>
        </p:txBody>
      </p:sp>
      <p:sp>
        <p:nvSpPr>
          <p:cNvPr id="53251" name="Content Placeholder 2"/>
          <p:cNvSpPr txBox="1">
            <a:spLocks/>
          </p:cNvSpPr>
          <p:nvPr/>
        </p:nvSpPr>
        <p:spPr bwMode="auto">
          <a:xfrm>
            <a:off x="0" y="1166020"/>
            <a:ext cx="121920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err="1">
                <a:solidFill>
                  <a:prstClr val="black"/>
                </a:solidFill>
                <a:latin typeface="Arial" panose="020B0604020202020204" pitchFamily="34" charset="0"/>
                <a:cs typeface="Arial" panose="020B0604020202020204" pitchFamily="34" charset="0"/>
                <a:hlinkClick r:id="" action="ppaction://noaction"/>
              </a:rPr>
              <a:t>Suprachiasmatic</a:t>
            </a:r>
            <a:r>
              <a:rPr lang="en-US" altLang="en-US" dirty="0">
                <a:solidFill>
                  <a:prstClr val="black"/>
                </a:solidFill>
                <a:latin typeface="Arial" panose="020B0604020202020204" pitchFamily="34" charset="0"/>
                <a:cs typeface="Arial" panose="020B0604020202020204" pitchFamily="34" charset="0"/>
                <a:hlinkClick r:id="" action="ppaction://noaction"/>
              </a:rPr>
              <a:t> nucleus (</a:t>
            </a:r>
            <a:r>
              <a:rPr lang="en-US" altLang="en-US" dirty="0" smtClean="0">
                <a:solidFill>
                  <a:prstClr val="black"/>
                </a:solidFill>
                <a:latin typeface="Arial" panose="020B0604020202020204" pitchFamily="34" charset="0"/>
                <a:cs typeface="Arial" panose="020B0604020202020204" pitchFamily="34" charset="0"/>
                <a:hlinkClick r:id="" action="ppaction://noaction"/>
              </a:rPr>
              <a:t>SCN)</a:t>
            </a:r>
            <a:r>
              <a:rPr lang="en-US" altLang="en-US" dirty="0" smtClean="0">
                <a:latin typeface="Arial" panose="020B0604020202020204" pitchFamily="34" charset="0"/>
                <a:cs typeface="Arial" panose="020B0604020202020204" pitchFamily="34" charset="0"/>
              </a:rPr>
              <a:t>-a </a:t>
            </a:r>
            <a:r>
              <a:rPr lang="en-US" altLang="en-US" dirty="0">
                <a:latin typeface="Arial" panose="020B0604020202020204" pitchFamily="34" charset="0"/>
                <a:cs typeface="Arial" panose="020B0604020202020204" pitchFamily="34" charset="0"/>
              </a:rPr>
              <a:t>pair of cell clusters in the hypothalamus that controls circadian rhythm.  In response to light, the SCN causes the pineal gland to adjust melatonin production, thus modifying our feelings of sleepiness</a:t>
            </a:r>
            <a:r>
              <a:rPr lang="en-US" altLang="en-US" dirty="0" smtClean="0">
                <a:latin typeface="Arial" panose="020B0604020202020204" pitchFamily="34" charset="0"/>
                <a:cs typeface="Arial" panose="020B0604020202020204" pitchFamily="34" charset="0"/>
              </a:rPr>
              <a:t>.</a:t>
            </a:r>
            <a:endParaRPr lang="en-US" altLang="en-US" sz="40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000" dirty="0" smtClean="0">
                <a:solidFill>
                  <a:prstClr val="black"/>
                </a:solidFill>
                <a:latin typeface="Arial" panose="020B0604020202020204" pitchFamily="34" charset="0"/>
                <a:cs typeface="Arial" panose="020B0604020202020204" pitchFamily="34" charset="0"/>
              </a:rPr>
              <a:t>Melatonin-hormone that induces sleep</a:t>
            </a:r>
            <a:endParaRPr lang="en-US" altLang="en-US" sz="3000" dirty="0">
              <a:solidFill>
                <a:prstClr val="black"/>
              </a:solidFill>
              <a:latin typeface="Arial" panose="020B0604020202020204" pitchFamily="34" charset="0"/>
              <a:cs typeface="Arial" panose="020B0604020202020204" pitchFamily="34" charset="0"/>
            </a:endParaRPr>
          </a:p>
        </p:txBody>
      </p:sp>
      <p:pic>
        <p:nvPicPr>
          <p:cNvPr id="53252" name="Picture 2" descr="C:\Users\KKorek\Documents\ABCFiles\2013 Myers AP 2e\Images\ImageJPGS_Module23\ImageJPGS_Module23\MyAP2e_fig_23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340" y="3894137"/>
            <a:ext cx="8318500" cy="296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27357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5603"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Anyone Experience Hypnosis?</a:t>
            </a:r>
            <a:endParaRPr lang="en-US" altLang="en-US" dirty="0">
              <a:solidFill>
                <a:srgbClr val="FFFF00"/>
              </a:solidFill>
              <a:latin typeface="Arial" panose="020B0604020202020204" pitchFamily="34" charset="0"/>
              <a:cs typeface="Arial" panose="020B0604020202020204" pitchFamily="34" charset="0"/>
            </a:endParaRPr>
          </a:p>
          <a:p>
            <a:pPr lvl="1" fontAlgn="base">
              <a:spcAft>
                <a:spcPct val="0"/>
              </a:spcAft>
              <a:buFont typeface="Arial" panose="020B0604020202020204" pitchFamily="34" charset="0"/>
              <a:buChar char="•"/>
            </a:pPr>
            <a:r>
              <a:rPr lang="en-US" altLang="en-US" i="1" dirty="0">
                <a:solidFill>
                  <a:prstClr val="black"/>
                </a:solidFill>
                <a:latin typeface="Arial" panose="020B0604020202020204" pitchFamily="34" charset="0"/>
                <a:cs typeface="Arial" panose="020B0604020202020204" pitchFamily="34" charset="0"/>
              </a:rPr>
              <a:t>We are all open to suggestion, some people are more “hypnotizable” than others</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8067972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p:cNvSpPr>
            <a:spLocks noGrp="1"/>
          </p:cNvSpPr>
          <p:nvPr>
            <p:ph type="title"/>
          </p:nvPr>
        </p:nvSpPr>
        <p:spPr>
          <a:xfrm>
            <a:off x="2209800" y="2286001"/>
            <a:ext cx="7696200" cy="1222375"/>
          </a:xfrm>
        </p:spPr>
        <p:txBody>
          <a:bodyPr/>
          <a:lstStyle/>
          <a:p>
            <a:pPr eaLnBrk="1" hangingPunct="1">
              <a:defRPr/>
            </a:pPr>
            <a:r>
              <a:rPr lang="en-US" altLang="en-US" sz="3150" b="1" dirty="0">
                <a:latin typeface="Arial" panose="020B0604020202020204" pitchFamily="34" charset="0"/>
                <a:cs typeface="Arial" panose="020B0604020202020204" pitchFamily="34" charset="0"/>
              </a:rPr>
              <a:t>Unit V: States of Consciousness</a:t>
            </a:r>
            <a:r>
              <a:rPr lang="en-US" altLang="en-US" sz="3600" b="1" dirty="0">
                <a:latin typeface="Arial" panose="020B0604020202020204" pitchFamily="34" charset="0"/>
                <a:cs typeface="Arial" panose="020B0604020202020204" pitchFamily="34" charset="0"/>
              </a:rPr>
              <a:t/>
            </a:r>
            <a:br>
              <a:rPr lang="en-US" altLang="en-US" sz="3600" b="1" dirty="0">
                <a:latin typeface="Arial" panose="020B0604020202020204" pitchFamily="34" charset="0"/>
                <a:cs typeface="Arial" panose="020B0604020202020204" pitchFamily="34" charset="0"/>
              </a:rPr>
            </a:br>
            <a:r>
              <a:rPr lang="en-US" altLang="en-US" sz="2250" i="1" dirty="0">
                <a:latin typeface="Arial" panose="020B0604020202020204" pitchFamily="34" charset="0"/>
                <a:cs typeface="Arial" panose="020B0604020202020204" pitchFamily="34" charset="0"/>
              </a:rPr>
              <a:t>Module 25-Psychoactive Drugs</a:t>
            </a:r>
          </a:p>
        </p:txBody>
      </p:sp>
      <p:sp>
        <p:nvSpPr>
          <p:cNvPr id="2" name="Rectangle 1"/>
          <p:cNvSpPr/>
          <p:nvPr/>
        </p:nvSpPr>
        <p:spPr>
          <a:xfrm>
            <a:off x="4894850" y="3886201"/>
            <a:ext cx="2204001" cy="438582"/>
          </a:xfrm>
          <a:prstGeom prst="rect">
            <a:avLst/>
          </a:prstGeom>
          <a:noFill/>
        </p:spPr>
        <p:txBody>
          <a:bodyPr wrap="none" lIns="68580" tIns="34290" rIns="68580" bIns="34290">
            <a:spAutoFit/>
          </a:bodyPr>
          <a:lstStyle/>
          <a:p>
            <a:pPr algn="ctr" eaLnBrk="0" fontAlgn="base" hangingPunct="0">
              <a:spcBef>
                <a:spcPct val="0"/>
              </a:spcBef>
              <a:spcAft>
                <a:spcPct val="0"/>
              </a:spcAft>
              <a:defRPr/>
            </a:pPr>
            <a:r>
              <a:rPr lang="en-US" sz="2400" dirty="0">
                <a:ln w="9525">
                  <a:solidFill>
                    <a:prstClr val="white"/>
                  </a:solidFill>
                  <a:prstDash val="solid"/>
                </a:ln>
                <a:solidFill>
                  <a:srgbClr val="FF0000"/>
                </a:solidFill>
                <a:effectLst>
                  <a:outerShdw blurRad="12700" dist="38100" dir="2700000" algn="tl" rotWithShape="0">
                    <a:srgbClr val="4BACC6">
                      <a:lumMod val="60000"/>
                      <a:lumOff val="40000"/>
                    </a:srgbClr>
                  </a:outerShdw>
                </a:effectLst>
                <a:latin typeface="Arial" panose="020B0604020202020204" pitchFamily="34" charset="0"/>
              </a:rPr>
              <a:t>AP Psychology</a:t>
            </a:r>
          </a:p>
        </p:txBody>
      </p:sp>
    </p:spTree>
    <p:extLst>
      <p:ext uri="{BB962C8B-B14F-4D97-AF65-F5344CB8AC3E}">
        <p14:creationId xmlns:p14="http://schemas.microsoft.com/office/powerpoint/2010/main" val="270272300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4"/>
          <p:cNvSpPr>
            <a:spLocks noGrp="1"/>
          </p:cNvSpPr>
          <p:nvPr>
            <p:ph type="title"/>
          </p:nvPr>
        </p:nvSpPr>
        <p:spPr>
          <a:xfrm>
            <a:off x="1524000" y="-381000"/>
            <a:ext cx="9144000" cy="1630363"/>
          </a:xfrm>
        </p:spPr>
        <p:txBody>
          <a:bodyPr/>
          <a:lstStyle/>
          <a:p>
            <a:pPr eaLnBrk="1" hangingPunct="1"/>
            <a:r>
              <a:rPr lang="en-US" altLang="en-US" sz="3600" b="1">
                <a:latin typeface="Arial" panose="020B0604020202020204" pitchFamily="34" charset="0"/>
                <a:cs typeface="Arial" panose="020B0604020202020204" pitchFamily="34" charset="0"/>
              </a:rPr>
              <a:t>Tolerance and Addiction</a:t>
            </a:r>
          </a:p>
        </p:txBody>
      </p:sp>
      <p:sp>
        <p:nvSpPr>
          <p:cNvPr id="9219" name="Content Placeholder 2"/>
          <p:cNvSpPr txBox="1">
            <a:spLocks/>
          </p:cNvSpPr>
          <p:nvPr/>
        </p:nvSpPr>
        <p:spPr bwMode="auto">
          <a:xfrm>
            <a:off x="1524000" y="762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Psychoactive </a:t>
            </a:r>
            <a:r>
              <a:rPr lang="en-US" altLang="en-US" sz="2800" dirty="0">
                <a:solidFill>
                  <a:prstClr val="black"/>
                </a:solidFill>
                <a:latin typeface="Arial" panose="020B0604020202020204" pitchFamily="34" charset="0"/>
                <a:cs typeface="Arial" panose="020B0604020202020204" pitchFamily="34" charset="0"/>
                <a:hlinkClick r:id="" action="ppaction://noaction"/>
              </a:rPr>
              <a:t>Drugs</a:t>
            </a:r>
            <a:r>
              <a:rPr lang="en-US" altLang="en-US" sz="2800" dirty="0">
                <a:solidFill>
                  <a:prstClr val="black"/>
                </a:solidFill>
                <a:latin typeface="Arial" panose="020B0604020202020204" pitchFamily="34" charset="0"/>
                <a:cs typeface="Arial" panose="020B0604020202020204" pitchFamily="34" charset="0"/>
              </a:rPr>
              <a:t>-chemical that alters your perceptions and/or mood</a:t>
            </a:r>
          </a:p>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Tolerance</a:t>
            </a:r>
            <a:r>
              <a:rPr lang="en-US" altLang="en-US" sz="2800" dirty="0">
                <a:solidFill>
                  <a:prstClr val="black"/>
                </a:solidFill>
                <a:latin typeface="Arial" panose="020B0604020202020204" pitchFamily="34" charset="0"/>
                <a:cs typeface="Arial" panose="020B0604020202020204" pitchFamily="34" charset="0"/>
              </a:rPr>
              <a:t>-diminishing                                                     effect of a drug at a given                                               dose, thus requiring larger                                          doses to experience its’                                             effect</a:t>
            </a:r>
          </a:p>
          <a:p>
            <a:pPr fontAlgn="base">
              <a:spcAft>
                <a:spcPct val="0"/>
              </a:spcAft>
            </a:pPr>
            <a:r>
              <a:rPr lang="en-US" altLang="en-US" u="sng" dirty="0">
                <a:solidFill>
                  <a:srgbClr val="7030A0"/>
                </a:solidFill>
                <a:latin typeface="Arial" panose="020B0604020202020204" pitchFamily="34" charset="0"/>
                <a:cs typeface="Arial" panose="020B0604020202020204" pitchFamily="34" charset="0"/>
              </a:rPr>
              <a:t>Addiction</a:t>
            </a:r>
            <a:r>
              <a:rPr lang="en-US" altLang="en-US" sz="2800" dirty="0">
                <a:solidFill>
                  <a:prstClr val="black"/>
                </a:solidFill>
                <a:latin typeface="Arial" panose="020B0604020202020204" pitchFamily="34" charset="0"/>
                <a:cs typeface="Arial" panose="020B0604020202020204" pitchFamily="34" charset="0"/>
              </a:rPr>
              <a:t>-a compulsive                                          craving of a drug or                                                   substance (or certain                                      behaviors) despite known adverse effects</a:t>
            </a:r>
          </a:p>
          <a:p>
            <a:pPr fontAlgn="base">
              <a:spcAft>
                <a:spcPct val="0"/>
              </a:spcAft>
            </a:pPr>
            <a:r>
              <a:rPr lang="en-US" altLang="en-US" u="sng" dirty="0">
                <a:solidFill>
                  <a:srgbClr val="7030A0"/>
                </a:solidFill>
                <a:latin typeface="Arial" panose="020B0604020202020204" pitchFamily="34" charset="0"/>
                <a:cs typeface="Arial" panose="020B0604020202020204" pitchFamily="34" charset="0"/>
              </a:rPr>
              <a:t>Withdrawal</a:t>
            </a:r>
            <a:r>
              <a:rPr lang="en-US" altLang="en-US" sz="2800" dirty="0">
                <a:solidFill>
                  <a:prstClr val="black"/>
                </a:solidFill>
                <a:latin typeface="Arial" panose="020B0604020202020204" pitchFamily="34" charset="0"/>
                <a:cs typeface="Arial" panose="020B0604020202020204" pitchFamily="34" charset="0"/>
              </a:rPr>
              <a:t>-discomfort &amp; distress that follows discontinuing an addictive drug/substance or behavior.</a:t>
            </a:r>
          </a:p>
          <a:p>
            <a:pPr fontAlgn="base">
              <a:spcAft>
                <a:spcPct val="0"/>
              </a:spcAft>
            </a:pPr>
            <a:endParaRPr lang="en-US" altLang="en-US" sz="2800" dirty="0">
              <a:solidFill>
                <a:prstClr val="black"/>
              </a:solidFill>
              <a:latin typeface="Arial" panose="020B0604020202020204" pitchFamily="34" charset="0"/>
              <a:cs typeface="Arial" panose="020B0604020202020204" pitchFamily="34" charset="0"/>
            </a:endParaRPr>
          </a:p>
        </p:txBody>
      </p:sp>
      <p:pic>
        <p:nvPicPr>
          <p:cNvPr id="9220" name="Picture 3" descr="MyAP1e_fig_5_1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81726" y="1366838"/>
            <a:ext cx="4479925" cy="380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986490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4"/>
          <p:cNvSpPr>
            <a:spLocks noGrp="1"/>
          </p:cNvSpPr>
          <p:nvPr>
            <p:ph type="title"/>
          </p:nvPr>
        </p:nvSpPr>
        <p:spPr>
          <a:xfrm>
            <a:off x="1524000" y="-381000"/>
            <a:ext cx="9144000" cy="1630363"/>
          </a:xfrm>
        </p:spPr>
        <p:txBody>
          <a:bodyPr/>
          <a:lstStyle/>
          <a:p>
            <a:pPr eaLnBrk="1" hangingPunct="1"/>
            <a:r>
              <a:rPr lang="en-US" altLang="en-US" sz="3600" b="1">
                <a:latin typeface="Arial" panose="020B0604020202020204" pitchFamily="34" charset="0"/>
                <a:cs typeface="Arial" panose="020B0604020202020204" pitchFamily="34" charset="0"/>
              </a:rPr>
              <a:t>Substance abuse disorder</a:t>
            </a:r>
          </a:p>
        </p:txBody>
      </p:sp>
      <p:sp>
        <p:nvSpPr>
          <p:cNvPr id="22531" name="Content Placeholder 2"/>
          <p:cNvSpPr txBox="1">
            <a:spLocks/>
          </p:cNvSpPr>
          <p:nvPr/>
        </p:nvSpPr>
        <p:spPr bwMode="auto">
          <a:xfrm>
            <a:off x="1524000" y="762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sz="2800">
                <a:solidFill>
                  <a:prstClr val="black"/>
                </a:solidFill>
                <a:latin typeface="Arial" panose="020B0604020202020204" pitchFamily="34" charset="0"/>
                <a:cs typeface="Arial" panose="020B0604020202020204" pitchFamily="34" charset="0"/>
              </a:rPr>
              <a:t>Craving a particular substance, even though it may disrupt your life, or pose risks to you health</a:t>
            </a:r>
          </a:p>
        </p:txBody>
      </p:sp>
      <p:pic>
        <p:nvPicPr>
          <p:cNvPr id="2253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676401"/>
            <a:ext cx="9144000" cy="5154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4572000" y="2743200"/>
            <a:ext cx="5562600" cy="0"/>
          </a:xfrm>
          <a:prstGeom prst="line">
            <a:avLst/>
          </a:prstGeom>
          <a:ln w="146050" cap="rnd">
            <a:solidFill>
              <a:srgbClr val="FFFF00">
                <a:alpha val="50000"/>
              </a:srgb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752600" y="2971800"/>
            <a:ext cx="8229600" cy="0"/>
          </a:xfrm>
          <a:prstGeom prst="line">
            <a:avLst/>
          </a:prstGeom>
          <a:ln w="146050" cap="rnd">
            <a:solidFill>
              <a:srgbClr val="FFFF00">
                <a:alpha val="50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752600" y="2514600"/>
            <a:ext cx="1219200" cy="0"/>
          </a:xfrm>
          <a:prstGeom prst="line">
            <a:avLst/>
          </a:prstGeom>
          <a:ln w="165100" cap="rnd">
            <a:solidFill>
              <a:srgbClr val="FFFF00">
                <a:alpha val="5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968172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4"/>
          <p:cNvSpPr>
            <a:spLocks noGrp="1"/>
          </p:cNvSpPr>
          <p:nvPr>
            <p:ph type="title"/>
          </p:nvPr>
        </p:nvSpPr>
        <p:spPr>
          <a:xfrm>
            <a:off x="1524000" y="-381000"/>
            <a:ext cx="9144000" cy="1630363"/>
          </a:xfrm>
        </p:spPr>
        <p:txBody>
          <a:bodyPr/>
          <a:lstStyle/>
          <a:p>
            <a:pPr eaLnBrk="1" hangingPunct="1"/>
            <a:r>
              <a:rPr lang="en-US" altLang="en-US" sz="3600" b="1">
                <a:latin typeface="Arial" panose="020B0604020202020204" pitchFamily="34" charset="0"/>
                <a:cs typeface="Arial" panose="020B0604020202020204" pitchFamily="34" charset="0"/>
              </a:rPr>
              <a:t>Types of Psychoactive Drugs</a:t>
            </a:r>
          </a:p>
        </p:txBody>
      </p:sp>
      <p:sp>
        <p:nvSpPr>
          <p:cNvPr id="28675" name="Content Placeholder 2"/>
          <p:cNvSpPr txBox="1">
            <a:spLocks/>
          </p:cNvSpPr>
          <p:nvPr/>
        </p:nvSpPr>
        <p:spPr bwMode="auto">
          <a:xfrm>
            <a:off x="1524000" y="762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a:solidFill>
                  <a:prstClr val="black"/>
                </a:solidFill>
                <a:latin typeface="Arial" panose="020B0604020202020204" pitchFamily="34" charset="0"/>
                <a:cs typeface="Arial" panose="020B0604020202020204" pitchFamily="34" charset="0"/>
              </a:rPr>
              <a:t>Three types of psychoactive drugs</a:t>
            </a:r>
          </a:p>
          <a:p>
            <a:pPr lvl="1" fontAlgn="base">
              <a:spcAft>
                <a:spcPct val="0"/>
              </a:spcAft>
            </a:pPr>
            <a:r>
              <a:rPr lang="en-US" altLang="en-US">
                <a:solidFill>
                  <a:prstClr val="black"/>
                </a:solidFill>
                <a:latin typeface="Arial" panose="020B0604020202020204" pitchFamily="34" charset="0"/>
                <a:cs typeface="Arial" panose="020B0604020202020204" pitchFamily="34" charset="0"/>
                <a:hlinkClick r:id="" action="ppaction://noaction"/>
              </a:rPr>
              <a:t>Depressants</a:t>
            </a:r>
            <a:r>
              <a:rPr lang="en-US" altLang="en-US">
                <a:solidFill>
                  <a:prstClr val="black"/>
                </a:solidFill>
                <a:latin typeface="Arial" panose="020B0604020202020204" pitchFamily="34" charset="0"/>
                <a:cs typeface="Arial" panose="020B0604020202020204" pitchFamily="34" charset="0"/>
              </a:rPr>
              <a:t>-Drugs that reduce neural activity and slow body functions</a:t>
            </a:r>
          </a:p>
          <a:p>
            <a:pPr lvl="1" fontAlgn="base">
              <a:spcAft>
                <a:spcPct val="0"/>
              </a:spcAft>
            </a:pPr>
            <a:r>
              <a:rPr lang="en-US" altLang="en-US">
                <a:solidFill>
                  <a:prstClr val="black"/>
                </a:solidFill>
                <a:latin typeface="Arial" panose="020B0604020202020204" pitchFamily="34" charset="0"/>
                <a:cs typeface="Arial" panose="020B0604020202020204" pitchFamily="34" charset="0"/>
                <a:hlinkClick r:id="" action="ppaction://noaction"/>
              </a:rPr>
              <a:t>Stimulants</a:t>
            </a:r>
            <a:r>
              <a:rPr lang="en-US" altLang="en-US">
                <a:solidFill>
                  <a:prstClr val="black"/>
                </a:solidFill>
                <a:latin typeface="Arial" panose="020B0604020202020204" pitchFamily="34" charset="0"/>
                <a:cs typeface="Arial" panose="020B0604020202020204" pitchFamily="34" charset="0"/>
              </a:rPr>
              <a:t>-Drugs that excite neural activity and speed up body functions</a:t>
            </a:r>
          </a:p>
          <a:p>
            <a:pPr lvl="1" fontAlgn="base">
              <a:spcAft>
                <a:spcPct val="0"/>
              </a:spcAft>
            </a:pPr>
            <a:r>
              <a:rPr lang="en-US" altLang="en-US">
                <a:solidFill>
                  <a:prstClr val="black"/>
                </a:solidFill>
                <a:latin typeface="Arial" panose="020B0604020202020204" pitchFamily="34" charset="0"/>
                <a:cs typeface="Arial" panose="020B0604020202020204" pitchFamily="34" charset="0"/>
                <a:hlinkClick r:id="" action="ppaction://noaction"/>
              </a:rPr>
              <a:t>Hallucinogens</a:t>
            </a:r>
            <a:r>
              <a:rPr lang="en-US" altLang="en-US">
                <a:solidFill>
                  <a:prstClr val="black"/>
                </a:solidFill>
                <a:latin typeface="Arial" panose="020B0604020202020204" pitchFamily="34" charset="0"/>
                <a:cs typeface="Arial" panose="020B0604020202020204" pitchFamily="34" charset="0"/>
              </a:rPr>
              <a:t>-drugs that distort perceptions and evoke sensory images in the absence of sensory input</a:t>
            </a:r>
          </a:p>
          <a:p>
            <a:pPr lvl="2" fontAlgn="base">
              <a:spcAft>
                <a:spcPct val="0"/>
              </a:spcAft>
            </a:pPr>
            <a:r>
              <a:rPr lang="en-US" altLang="en-US">
                <a:solidFill>
                  <a:prstClr val="black"/>
                </a:solidFill>
                <a:latin typeface="Arial" panose="020B0604020202020204" pitchFamily="34" charset="0"/>
                <a:cs typeface="Arial" panose="020B0604020202020204" pitchFamily="34" charset="0"/>
              </a:rPr>
              <a:t>Psychedelic; “mind-manifesting” </a:t>
            </a:r>
          </a:p>
        </p:txBody>
      </p:sp>
    </p:spTree>
    <p:extLst>
      <p:ext uri="{BB962C8B-B14F-4D97-AF65-F5344CB8AC3E}">
        <p14:creationId xmlns:p14="http://schemas.microsoft.com/office/powerpoint/2010/main" val="66147708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4"/>
          <p:cNvSpPr>
            <a:spLocks noGrp="1"/>
          </p:cNvSpPr>
          <p:nvPr>
            <p:ph type="title"/>
          </p:nvPr>
        </p:nvSpPr>
        <p:spPr>
          <a:xfrm>
            <a:off x="1524000" y="-76200"/>
            <a:ext cx="9144000" cy="1630363"/>
          </a:xfrm>
        </p:spPr>
        <p:txBody>
          <a:bodyPr/>
          <a:lstStyle/>
          <a:p>
            <a:pPr eaLnBrk="1" hangingPunct="1"/>
            <a:r>
              <a:rPr lang="en-US" altLang="en-US" sz="3600">
                <a:latin typeface="Arial" panose="020B0604020202020204" pitchFamily="34" charset="0"/>
                <a:cs typeface="Arial" panose="020B0604020202020204" pitchFamily="34" charset="0"/>
              </a:rPr>
              <a:t>Depressants</a:t>
            </a:r>
          </a:p>
        </p:txBody>
      </p:sp>
      <p:sp>
        <p:nvSpPr>
          <p:cNvPr id="37891" name="Content Placeholder 2"/>
          <p:cNvSpPr txBox="1">
            <a:spLocks/>
          </p:cNvSpPr>
          <p:nvPr/>
        </p:nvSpPr>
        <p:spPr bwMode="auto">
          <a:xfrm>
            <a:off x="1524000" y="9906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sz="2600">
                <a:solidFill>
                  <a:prstClr val="black"/>
                </a:solidFill>
                <a:latin typeface="Arial" panose="020B0604020202020204" pitchFamily="34" charset="0"/>
                <a:cs typeface="Arial" panose="020B0604020202020204" pitchFamily="34" charset="0"/>
              </a:rPr>
              <a:t>Alcohol</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Disinhibition</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Slowed neural processing</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Memory disruption</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Reduced self-awareness and self-control</a:t>
            </a:r>
          </a:p>
          <a:p>
            <a:pPr lvl="1" fontAlgn="base">
              <a:spcAft>
                <a:spcPct val="0"/>
              </a:spcAft>
            </a:pPr>
            <a:r>
              <a:rPr lang="en-US" altLang="en-US">
                <a:solidFill>
                  <a:prstClr val="black"/>
                </a:solidFill>
                <a:latin typeface="Arial" panose="020B0604020202020204" pitchFamily="34" charset="0"/>
                <a:cs typeface="Arial" panose="020B0604020202020204" pitchFamily="34" charset="0"/>
              </a:rPr>
              <a:t>Barbiturates </a:t>
            </a:r>
            <a:r>
              <a:rPr lang="en-US" altLang="en-US" i="1">
                <a:solidFill>
                  <a:prstClr val="black"/>
                </a:solidFill>
                <a:latin typeface="Arial" panose="020B0604020202020204" pitchFamily="34" charset="0"/>
                <a:cs typeface="Arial" panose="020B0604020202020204" pitchFamily="34" charset="0"/>
              </a:rPr>
              <a:t>(tranquilizers)</a:t>
            </a:r>
          </a:p>
          <a:p>
            <a:pPr lvl="1" fontAlgn="base">
              <a:spcAft>
                <a:spcPct val="0"/>
              </a:spcAft>
            </a:pPr>
            <a:r>
              <a:rPr lang="en-US" altLang="en-US">
                <a:solidFill>
                  <a:prstClr val="black"/>
                </a:solidFill>
                <a:latin typeface="Arial" panose="020B0604020202020204" pitchFamily="34" charset="0"/>
                <a:cs typeface="Arial" panose="020B0604020202020204" pitchFamily="34" charset="0"/>
              </a:rPr>
              <a:t>Opiates</a:t>
            </a:r>
          </a:p>
        </p:txBody>
      </p:sp>
      <p:pic>
        <p:nvPicPr>
          <p:cNvPr id="37892" name="Picture 2" descr="C:\Users\KKorek\Documents\ABCFiles\2013 Myers AP 2e\Images\ImageJPGS_Module25\ImageJPGS_Module25\MyAP2e_fig_25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4495800"/>
            <a:ext cx="57150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119477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4"/>
          <p:cNvSpPr>
            <a:spLocks noGrp="1"/>
          </p:cNvSpPr>
          <p:nvPr>
            <p:ph type="title"/>
          </p:nvPr>
        </p:nvSpPr>
        <p:spPr>
          <a:xfrm>
            <a:off x="1524000" y="-390525"/>
            <a:ext cx="9144000" cy="1630363"/>
          </a:xfrm>
        </p:spPr>
        <p:txBody>
          <a:bodyPr/>
          <a:lstStyle/>
          <a:p>
            <a:pPr eaLnBrk="1" hangingPunct="1"/>
            <a:r>
              <a:rPr lang="en-US" altLang="en-US" sz="3600">
                <a:latin typeface="Arial" panose="020B0604020202020204" pitchFamily="34" charset="0"/>
                <a:cs typeface="Arial" panose="020B0604020202020204" pitchFamily="34" charset="0"/>
              </a:rPr>
              <a:t>Stimulants</a:t>
            </a:r>
          </a:p>
        </p:txBody>
      </p:sp>
      <p:sp>
        <p:nvSpPr>
          <p:cNvPr id="46083" name="Content Placeholder 2"/>
          <p:cNvSpPr txBox="1">
            <a:spLocks/>
          </p:cNvSpPr>
          <p:nvPr/>
        </p:nvSpPr>
        <p:spPr bwMode="auto">
          <a:xfrm>
            <a:off x="1524000" y="685801"/>
            <a:ext cx="8686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a:solidFill>
                  <a:prstClr val="black"/>
                </a:solidFill>
                <a:latin typeface="Arial" panose="020B0604020202020204" pitchFamily="34" charset="0"/>
                <a:cs typeface="Arial" panose="020B0604020202020204" pitchFamily="34" charset="0"/>
              </a:rPr>
              <a:t>Caffeine</a:t>
            </a:r>
          </a:p>
          <a:p>
            <a:pPr fontAlgn="base">
              <a:spcAft>
                <a:spcPct val="0"/>
              </a:spcAft>
            </a:pPr>
            <a:r>
              <a:rPr lang="en-US" altLang="en-US">
                <a:solidFill>
                  <a:prstClr val="black"/>
                </a:solidFill>
                <a:latin typeface="Arial" panose="020B0604020202020204" pitchFamily="34" charset="0"/>
                <a:cs typeface="Arial" panose="020B0604020202020204" pitchFamily="34" charset="0"/>
              </a:rPr>
              <a:t>Nicotine</a:t>
            </a:r>
          </a:p>
          <a:p>
            <a:pPr fontAlgn="base">
              <a:spcAft>
                <a:spcPct val="0"/>
              </a:spcAft>
            </a:pPr>
            <a:r>
              <a:rPr lang="en-US" altLang="en-US">
                <a:solidFill>
                  <a:prstClr val="black"/>
                </a:solidFill>
                <a:latin typeface="Arial" panose="020B0604020202020204" pitchFamily="34" charset="0"/>
                <a:cs typeface="Arial" panose="020B0604020202020204" pitchFamily="34" charset="0"/>
              </a:rPr>
              <a:t>Amphetamines</a:t>
            </a:r>
          </a:p>
          <a:p>
            <a:pPr fontAlgn="base">
              <a:spcAft>
                <a:spcPct val="0"/>
              </a:spcAft>
            </a:pPr>
            <a:r>
              <a:rPr lang="en-US" altLang="en-US">
                <a:solidFill>
                  <a:prstClr val="black"/>
                </a:solidFill>
                <a:latin typeface="Arial" panose="020B0604020202020204" pitchFamily="34" charset="0"/>
                <a:cs typeface="Arial" panose="020B0604020202020204" pitchFamily="34" charset="0"/>
              </a:rPr>
              <a:t>Cocaine-crack</a:t>
            </a:r>
          </a:p>
          <a:p>
            <a:pPr fontAlgn="base">
              <a:spcAft>
                <a:spcPct val="0"/>
              </a:spcAft>
            </a:pPr>
            <a:r>
              <a:rPr lang="en-US" altLang="en-US">
                <a:solidFill>
                  <a:prstClr val="black"/>
                </a:solidFill>
                <a:latin typeface="Arial" panose="020B0604020202020204" pitchFamily="34" charset="0"/>
                <a:cs typeface="Arial" panose="020B0604020202020204" pitchFamily="34" charset="0"/>
              </a:rPr>
              <a:t>Methamphetamine</a:t>
            </a:r>
          </a:p>
          <a:p>
            <a:pPr fontAlgn="base">
              <a:spcAft>
                <a:spcPct val="0"/>
              </a:spcAft>
            </a:pPr>
            <a:r>
              <a:rPr lang="en-US" altLang="en-US">
                <a:solidFill>
                  <a:prstClr val="black"/>
                </a:solidFill>
                <a:latin typeface="Arial" panose="020B0604020202020204" pitchFamily="34" charset="0"/>
                <a:cs typeface="Arial" panose="020B0604020202020204" pitchFamily="34" charset="0"/>
              </a:rPr>
              <a:t>Ecstasy (MDMA)</a:t>
            </a:r>
          </a:p>
        </p:txBody>
      </p:sp>
      <p:pic>
        <p:nvPicPr>
          <p:cNvPr id="46084" name="Picture 3" descr="C:\Users\KKorek\Documents\ABCFiles\2013 Myers AP 2e\Images\ImageJPGS_Module25\ImageJPGS_Module25\MyAP2e_25UN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1566864"/>
            <a:ext cx="3314700" cy="491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833950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4" descr="12673_MyersPsy8e_fig"/>
          <p:cNvPicPr>
            <a:picLocks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655764" y="1676400"/>
            <a:ext cx="8859837" cy="4953000"/>
          </a:xfrm>
          <a:noFill/>
        </p:spPr>
      </p:pic>
      <p:sp>
        <p:nvSpPr>
          <p:cNvPr id="72707" name="Title 1"/>
          <p:cNvSpPr>
            <a:spLocks noGrp="1"/>
          </p:cNvSpPr>
          <p:nvPr>
            <p:ph type="title"/>
          </p:nvPr>
        </p:nvSpPr>
        <p:spPr/>
        <p:txBody>
          <a:bodyPr/>
          <a:lstStyle/>
          <a:p>
            <a:endParaRPr lang="en-US" altLang="en-US" smtClean="0"/>
          </a:p>
        </p:txBody>
      </p:sp>
      <p:sp>
        <p:nvSpPr>
          <p:cNvPr id="72708" name="Rectangle 2"/>
          <p:cNvSpPr txBox="1">
            <a:spLocks noChangeArrowheads="1"/>
          </p:cNvSpPr>
          <p:nvPr/>
        </p:nvSpPr>
        <p:spPr bwMode="auto">
          <a:xfrm>
            <a:off x="1524000" y="-31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fontAlgn="base">
              <a:spcBef>
                <a:spcPct val="0"/>
              </a:spcBef>
              <a:spcAft>
                <a:spcPct val="0"/>
              </a:spcAft>
              <a:buFontTx/>
              <a:buNone/>
            </a:pPr>
            <a:r>
              <a:rPr lang="en-US" altLang="en-US" sz="3400">
                <a:solidFill>
                  <a:prstClr val="black"/>
                </a:solidFill>
              </a:rPr>
              <a:t>Biopsychosocial approach to psychoactive drug use</a:t>
            </a:r>
          </a:p>
        </p:txBody>
      </p:sp>
    </p:spTree>
    <p:extLst>
      <p:ext uri="{BB962C8B-B14F-4D97-AF65-F5344CB8AC3E}">
        <p14:creationId xmlns:p14="http://schemas.microsoft.com/office/powerpoint/2010/main" val="3129086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5603"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Anyone Experience Hypnosis?</a:t>
            </a:r>
            <a:endParaRPr lang="en-US" altLang="en-US" dirty="0">
              <a:solidFill>
                <a:srgbClr val="FFFF00"/>
              </a:solidFill>
              <a:latin typeface="Arial" panose="020B0604020202020204" pitchFamily="34" charset="0"/>
              <a:cs typeface="Arial" panose="020B0604020202020204" pitchFamily="34" charset="0"/>
            </a:endParaRPr>
          </a:p>
          <a:p>
            <a:pPr lvl="1" fontAlgn="base">
              <a:spcAft>
                <a:spcPct val="0"/>
              </a:spcAft>
              <a:buFont typeface="Arial" panose="020B0604020202020204" pitchFamily="34" charset="0"/>
              <a:buChar char="•"/>
            </a:pPr>
            <a:r>
              <a:rPr lang="en-US" altLang="en-US" i="1" dirty="0">
                <a:solidFill>
                  <a:prstClr val="black"/>
                </a:solidFill>
                <a:latin typeface="Arial" panose="020B0604020202020204" pitchFamily="34" charset="0"/>
                <a:cs typeface="Arial" panose="020B0604020202020204" pitchFamily="34" charset="0"/>
              </a:rPr>
              <a:t>We are all open to suggestion, some people are more “hypnotizable” than others</a:t>
            </a:r>
          </a:p>
          <a:p>
            <a:pPr lvl="2" fontAlgn="base">
              <a:spcAft>
                <a:spcPct val="0"/>
              </a:spcAft>
            </a:pPr>
            <a:r>
              <a:rPr lang="en-US" altLang="en-US" sz="2600" i="1" dirty="0">
                <a:solidFill>
                  <a:prstClr val="black"/>
                </a:solidFill>
                <a:latin typeface="Arial" panose="020B0604020202020204" pitchFamily="34" charset="0"/>
                <a:cs typeface="Arial" panose="020B0604020202020204" pitchFamily="34" charset="0"/>
              </a:rPr>
              <a:t>Measured by SHSS (Stanford Hypnotic Susceptibility Scale)</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6581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80008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80008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TotalTime>
  <Words>2495</Words>
  <Application>Microsoft Office PowerPoint</Application>
  <PresentationFormat>Widescreen</PresentationFormat>
  <Paragraphs>428</Paragraphs>
  <Slides>86</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86</vt:i4>
      </vt:variant>
    </vt:vector>
  </HeadingPairs>
  <TitlesOfParts>
    <vt:vector size="90" baseType="lpstr">
      <vt:lpstr>Arial</vt:lpstr>
      <vt:lpstr>Calibri</vt:lpstr>
      <vt:lpstr>1_Office Theme</vt:lpstr>
      <vt:lpstr>Office Theme</vt:lpstr>
      <vt:lpstr>Unit V: States of Consciousness Modules 22 &amp; 23-Consciousness, Hypnosis, Sleep Patterns &amp; Sleep Theories</vt:lpstr>
      <vt:lpstr>Consciousness</vt:lpstr>
      <vt:lpstr>Consciousness</vt:lpstr>
      <vt:lpstr>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Circadian Rhythm</vt:lpstr>
      <vt:lpstr> Circadian Rhythm</vt:lpstr>
      <vt:lpstr> Circadian Rhythm</vt:lpstr>
      <vt:lpstr> Circadian Rhythm</vt:lpstr>
      <vt:lpstr> Circadian Rhythm</vt:lpstr>
      <vt:lpstr> Circadian Rhythm</vt:lpstr>
      <vt:lpstr> Circadian Rhythm</vt:lpstr>
      <vt:lpstr> Circadian Rhythm</vt:lpstr>
      <vt:lpstr> Circadian Rhythm</vt:lpstr>
      <vt:lpstr>Brain Waves</vt:lpstr>
      <vt:lpstr>Brain Waves</vt:lpstr>
      <vt:lpstr>Brain Waves</vt:lpstr>
      <vt:lpstr>Brain Waves</vt:lpstr>
      <vt:lpstr>Brain Waves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Sleep Stages</vt:lpstr>
      <vt:lpstr> What Affects Our Sleep Patterns?</vt:lpstr>
      <vt:lpstr>Unit V: States of Consciousness Module 25-Psychoactive Drugs</vt:lpstr>
      <vt:lpstr>Tolerance and Addiction</vt:lpstr>
      <vt:lpstr>Substance abuse disorder</vt:lpstr>
      <vt:lpstr>Types of Psychoactive Drugs</vt:lpstr>
      <vt:lpstr>Depressants</vt:lpstr>
      <vt:lpstr>Stimulants</vt:lpstr>
      <vt:lpstr>PowerPoint Presentation</vt:lpstr>
    </vt:vector>
  </TitlesOfParts>
  <Company>McKeesport Area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V: States of Consciousness Module 23-Sleep Patterns &amp; Sleep Theories</dc:title>
  <dc:creator>Debes John</dc:creator>
  <cp:lastModifiedBy>Debes John</cp:lastModifiedBy>
  <cp:revision>21</cp:revision>
  <dcterms:created xsi:type="dcterms:W3CDTF">2015-12-08T19:39:33Z</dcterms:created>
  <dcterms:modified xsi:type="dcterms:W3CDTF">2017-11-16T11:12:19Z</dcterms:modified>
</cp:coreProperties>
</file>