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3" r:id="rId1"/>
    <p:sldMasterId id="2147483654" r:id="rId2"/>
  </p:sldMasterIdLst>
  <p:notesMasterIdLst>
    <p:notesMasterId r:id="rId18"/>
  </p:notesMasterIdLst>
  <p:sldIdLst>
    <p:sldId id="256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</p:sldIdLst>
  <p:sldSz cx="10160000" cy="7620000"/>
  <p:notesSz cx="7620000" cy="10160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270250" y="762000"/>
            <a:ext cx="508025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9774635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17804948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0" y="762000"/>
            <a:ext cx="5080000" cy="3810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fld id="{FD2F1235-AAAE-49E2-8031-78055145AA94}" type="slidenum">
              <a:rPr lang="en-US" altLang="en-US" smtClean="0">
                <a:solidFill>
                  <a:prstClr val="black"/>
                </a:solidFill>
              </a:rPr>
              <a:pPr/>
              <a:t>11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347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0" y="762000"/>
            <a:ext cx="5080000" cy="3810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fld id="{13EA4567-335F-43AA-A2EE-2889219C665D}" type="slidenum">
              <a:rPr lang="en-US" altLang="en-US" smtClean="0">
                <a:solidFill>
                  <a:prstClr val="black"/>
                </a:solidFill>
              </a:rPr>
              <a:pPr/>
              <a:t>12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47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0" y="762000"/>
            <a:ext cx="5080000" cy="3810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fld id="{5923FABA-7F61-4BA6-89C8-8961384663AC}" type="slidenum">
              <a:rPr lang="en-US" altLang="en-US" smtClean="0">
                <a:solidFill>
                  <a:prstClr val="black"/>
                </a:solidFill>
              </a:rPr>
              <a:pPr/>
              <a:t>13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18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0" y="762000"/>
            <a:ext cx="5080000" cy="3810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fld id="{20B6C57A-5723-4C54-9A6F-D807CD8347E5}" type="slidenum">
              <a:rPr lang="en-US" altLang="en-US" smtClean="0">
                <a:solidFill>
                  <a:prstClr val="black"/>
                </a:solidFill>
              </a:rPr>
              <a:pPr/>
              <a:t>15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473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Shape 394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4111154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Shape 411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2" name="Shape 412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814508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428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Shape 429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563462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6" name="Shape 44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565139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Shape 46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2698304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Shape 46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3945610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Shape 465"/>
          <p:cNvSpPr>
            <a:spLocks noGrp="1" noRot="1" noChangeAspect="1"/>
          </p:cNvSpPr>
          <p:nvPr>
            <p:ph type="sldImg" idx="2"/>
          </p:nvPr>
        </p:nvSpPr>
        <p:spPr>
          <a:xfrm>
            <a:off x="1270000" y="762000"/>
            <a:ext cx="5080000" cy="3810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6" name="Shape 466"/>
          <p:cNvSpPr txBox="1">
            <a:spLocks noGrp="1"/>
          </p:cNvSpPr>
          <p:nvPr>
            <p:ph type="body" idx="1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66"/>
          </a:p>
        </p:txBody>
      </p:sp>
    </p:spTree>
    <p:extLst>
      <p:ext uri="{BB962C8B-B14F-4D97-AF65-F5344CB8AC3E}">
        <p14:creationId xmlns:p14="http://schemas.microsoft.com/office/powerpoint/2010/main" val="22122664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270000" y="762000"/>
            <a:ext cx="5080000" cy="3810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nstantia" panose="02030602050306030303" pitchFamily="18" charset="0"/>
                <a:cs typeface="Arial" panose="020B0604020202020204" pitchFamily="34" charset="0"/>
              </a:defRPr>
            </a:lvl9pPr>
          </a:lstStyle>
          <a:p>
            <a:fld id="{292FF169-449A-4D8F-971A-25347581CFD7}" type="slidenum">
              <a:rPr lang="en-US" altLang="en-US" smtClean="0">
                <a:solidFill>
                  <a:prstClr val="black"/>
                </a:solidFill>
              </a:rPr>
              <a:pPr/>
              <a:t>10</a:t>
            </a:fld>
            <a:endParaRPr lang="en-US" altLang="en-US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656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8001000" cy="165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600255"/>
            <a:ext cx="3706489" cy="915458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667" b="0" baseline="0">
                <a:solidFill>
                  <a:schemeClr val="tx2"/>
                </a:solidFill>
              </a:defRPr>
            </a:lvl1pPr>
            <a:lvl2pPr marL="380996" indent="0">
              <a:buNone/>
              <a:defRPr sz="1667" b="1"/>
            </a:lvl2pPr>
            <a:lvl3pPr marL="761992" indent="0">
              <a:buNone/>
              <a:defRPr sz="1500" b="1"/>
            </a:lvl3pPr>
            <a:lvl4pPr marL="1142989" indent="0">
              <a:buNone/>
              <a:defRPr sz="1333" b="1"/>
            </a:lvl4pPr>
            <a:lvl5pPr marL="1523985" indent="0">
              <a:buNone/>
              <a:defRPr sz="1333" b="1"/>
            </a:lvl5pPr>
            <a:lvl6pPr marL="1904981" indent="0">
              <a:buNone/>
              <a:defRPr sz="1333" b="1"/>
            </a:lvl6pPr>
            <a:lvl7pPr marL="2285977" indent="0">
              <a:buNone/>
              <a:defRPr sz="1333" b="1"/>
            </a:lvl7pPr>
            <a:lvl8pPr marL="2666973" indent="0">
              <a:buNone/>
              <a:defRPr sz="1333" b="1"/>
            </a:lvl8pPr>
            <a:lvl9pPr marL="3047970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3672454"/>
            <a:ext cx="3706488" cy="284688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7511" y="2610838"/>
            <a:ext cx="3706489" cy="915458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667" b="0" baseline="0">
                <a:solidFill>
                  <a:schemeClr val="tx2"/>
                </a:solidFill>
              </a:defRPr>
            </a:lvl1pPr>
            <a:lvl2pPr marL="380996" indent="0">
              <a:buNone/>
              <a:defRPr sz="1667" b="1"/>
            </a:lvl2pPr>
            <a:lvl3pPr marL="761992" indent="0">
              <a:buNone/>
              <a:defRPr sz="1500" b="1"/>
            </a:lvl3pPr>
            <a:lvl4pPr marL="1142989" indent="0">
              <a:buNone/>
              <a:defRPr sz="1333" b="1"/>
            </a:lvl4pPr>
            <a:lvl5pPr marL="1523985" indent="0">
              <a:buNone/>
              <a:defRPr sz="1333" b="1"/>
            </a:lvl5pPr>
            <a:lvl6pPr marL="1904981" indent="0">
              <a:buNone/>
              <a:defRPr sz="1333" b="1"/>
            </a:lvl6pPr>
            <a:lvl7pPr marL="2285977" indent="0">
              <a:buNone/>
              <a:defRPr sz="1333" b="1"/>
            </a:lvl7pPr>
            <a:lvl8pPr marL="2666973" indent="0">
              <a:buNone/>
              <a:defRPr sz="1333" b="1"/>
            </a:lvl8pPr>
            <a:lvl9pPr marL="3047970" indent="0">
              <a:buNone/>
              <a:defRPr sz="13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7511" y="3672454"/>
            <a:ext cx="3706489" cy="284688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7D2ED-766A-4389-9C24-D4A85458C37D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599B8-963F-465B-B998-4D59B717C662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85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4CA9C-5CF2-4072-A185-A5C95BEA03C8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8CC73-27E7-4DB8-96FD-06DA5375E98A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2163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A77DF-8C94-4CD0-8796-8E3AA07B84B1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08A10-4325-4DDC-A39B-D1F7F8F11397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071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title="Background Shape"/>
          <p:cNvSpPr/>
          <p:nvPr/>
        </p:nvSpPr>
        <p:spPr>
          <a:xfrm>
            <a:off x="0" y="0"/>
            <a:ext cx="4420306" cy="76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4420306" y="0"/>
            <a:ext cx="190500" cy="76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 title="Divider Bar"/>
          <p:cNvSpPr/>
          <p:nvPr/>
        </p:nvSpPr>
        <p:spPr>
          <a:xfrm>
            <a:off x="4420306" y="0"/>
            <a:ext cx="190500" cy="76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0" y="762000"/>
            <a:ext cx="3213100" cy="2397649"/>
          </a:xfrm>
        </p:spPr>
        <p:txBody>
          <a:bodyPr>
            <a:noAutofit/>
          </a:bodyPr>
          <a:lstStyle>
            <a:lvl1pPr>
              <a:lnSpc>
                <a:spcPct val="84000"/>
              </a:lnSpc>
              <a:defRPr sz="4889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13350" y="762001"/>
            <a:ext cx="4343400" cy="5750278"/>
          </a:xfrm>
        </p:spPr>
        <p:txBody>
          <a:bodyPr/>
          <a:lstStyle>
            <a:lvl1pPr>
              <a:defRPr sz="1667"/>
            </a:lvl1pPr>
            <a:lvl2pPr>
              <a:defRPr sz="1667"/>
            </a:lvl2pPr>
            <a:lvl3pPr>
              <a:defRPr sz="1500"/>
            </a:lvl3pPr>
            <a:lvl4pPr>
              <a:defRPr sz="1500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250" y="3173715"/>
            <a:ext cx="3213100" cy="3345618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667"/>
              </a:spcAft>
              <a:buNone/>
              <a:defRPr sz="1778"/>
            </a:lvl1pPr>
            <a:lvl2pPr marL="380996" indent="0">
              <a:buNone/>
              <a:defRPr sz="1167"/>
            </a:lvl2pPr>
            <a:lvl3pPr marL="761992" indent="0">
              <a:buNone/>
              <a:defRPr sz="1000"/>
            </a:lvl3pPr>
            <a:lvl4pPr marL="1142989" indent="0">
              <a:buNone/>
              <a:defRPr sz="833"/>
            </a:lvl4pPr>
            <a:lvl5pPr marL="1523985" indent="0">
              <a:buNone/>
              <a:defRPr sz="833"/>
            </a:lvl5pPr>
            <a:lvl6pPr marL="1904981" indent="0">
              <a:buNone/>
              <a:defRPr sz="833"/>
            </a:lvl6pPr>
            <a:lvl7pPr marL="2285977" indent="0">
              <a:buNone/>
              <a:defRPr sz="833"/>
            </a:lvl7pPr>
            <a:lvl8pPr marL="2666973" indent="0">
              <a:buNone/>
              <a:defRPr sz="833"/>
            </a:lvl8pPr>
            <a:lvl9pPr marL="3047970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03250" y="7170209"/>
            <a:ext cx="1003653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3B8C0CC-3430-46B6-A111-55B514004179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37973" y="7170209"/>
            <a:ext cx="1979083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35598" y="7170209"/>
            <a:ext cx="1329972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D65273C-7289-47C6-A939-1E9358380940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5809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 title="Background Shape"/>
          <p:cNvSpPr/>
          <p:nvPr/>
        </p:nvSpPr>
        <p:spPr>
          <a:xfrm>
            <a:off x="0" y="0"/>
            <a:ext cx="4420306" cy="762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4420306" y="0"/>
            <a:ext cx="190500" cy="76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 title="Divider Bar"/>
          <p:cNvSpPr/>
          <p:nvPr/>
        </p:nvSpPr>
        <p:spPr>
          <a:xfrm>
            <a:off x="4420306" y="0"/>
            <a:ext cx="190500" cy="76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250" y="762000"/>
            <a:ext cx="3213100" cy="2397649"/>
          </a:xfrm>
        </p:spPr>
        <p:txBody>
          <a:bodyPr>
            <a:normAutofit/>
          </a:bodyPr>
          <a:lstStyle>
            <a:lvl1pPr>
              <a:lnSpc>
                <a:spcPct val="84000"/>
              </a:lnSpc>
              <a:defRPr sz="4889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10100" y="2"/>
            <a:ext cx="5549900" cy="7619999"/>
          </a:xfrm>
        </p:spPr>
        <p:txBody>
          <a:bodyPr rtlCol="0">
            <a:normAutofit/>
          </a:bodyPr>
          <a:lstStyle>
            <a:lvl1pPr marL="0" indent="0">
              <a:buNone/>
              <a:defRPr sz="1667"/>
            </a:lvl1pPr>
            <a:lvl2pPr marL="380996" indent="0">
              <a:buNone/>
              <a:defRPr sz="1667"/>
            </a:lvl2pPr>
            <a:lvl3pPr marL="761992" indent="0">
              <a:buNone/>
              <a:defRPr sz="1667"/>
            </a:lvl3pPr>
            <a:lvl4pPr marL="1142989" indent="0">
              <a:buNone/>
              <a:defRPr sz="1667"/>
            </a:lvl4pPr>
            <a:lvl5pPr marL="1523985" indent="0">
              <a:buNone/>
              <a:defRPr sz="1667"/>
            </a:lvl5pPr>
            <a:lvl6pPr marL="1904981" indent="0">
              <a:buNone/>
              <a:defRPr sz="1667"/>
            </a:lvl6pPr>
            <a:lvl7pPr marL="2285977" indent="0">
              <a:buNone/>
              <a:defRPr sz="1667"/>
            </a:lvl7pPr>
            <a:lvl8pPr marL="2666973" indent="0">
              <a:buNone/>
              <a:defRPr sz="1667"/>
            </a:lvl8pPr>
            <a:lvl9pPr marL="3047970" indent="0">
              <a:buNone/>
              <a:defRPr sz="1667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3250" y="3173298"/>
            <a:ext cx="3213100" cy="334603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667"/>
              </a:spcAft>
              <a:buNone/>
              <a:defRPr sz="1778"/>
            </a:lvl1pPr>
            <a:lvl2pPr marL="380996" indent="0">
              <a:buNone/>
              <a:defRPr sz="1167"/>
            </a:lvl2pPr>
            <a:lvl3pPr marL="761992" indent="0">
              <a:buNone/>
              <a:defRPr sz="1000"/>
            </a:lvl3pPr>
            <a:lvl4pPr marL="1142989" indent="0">
              <a:buNone/>
              <a:defRPr sz="833"/>
            </a:lvl4pPr>
            <a:lvl5pPr marL="1523985" indent="0">
              <a:buNone/>
              <a:defRPr sz="833"/>
            </a:lvl5pPr>
            <a:lvl6pPr marL="1904981" indent="0">
              <a:buNone/>
              <a:defRPr sz="833"/>
            </a:lvl6pPr>
            <a:lvl7pPr marL="2285977" indent="0">
              <a:buNone/>
              <a:defRPr sz="833"/>
            </a:lvl7pPr>
            <a:lvl8pPr marL="2666973" indent="0">
              <a:buNone/>
              <a:defRPr sz="833"/>
            </a:lvl8pPr>
            <a:lvl9pPr marL="3047970" indent="0">
              <a:buNone/>
              <a:defRPr sz="8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03250" y="7170209"/>
            <a:ext cx="1003653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50975E5-4FC4-470D-963A-7659DC3C18F1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37973" y="7170209"/>
            <a:ext cx="1979083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35598" y="7170209"/>
            <a:ext cx="1329972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BA946AA-5079-4021-9E4C-F7C8DFE75C2F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511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550585"/>
            <a:ext cx="8001000" cy="39687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D6889-E131-47B6-B9B5-C0869C7DB333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D3569-1D73-4FC8-B440-08D1F5887EA1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6229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45330" y="693507"/>
            <a:ext cx="1656611" cy="58258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1" y="693507"/>
            <a:ext cx="6360583" cy="58258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F3F6E-FEE7-408C-A405-3554EADA8801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B933A-A3E2-4D8E-ADCF-17A605470172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19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rder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3302000" y="1892653"/>
            <a:ext cx="20320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1200" dirty="0">
                <a:solidFill>
                  <a:srgbClr val="69A1AB">
                    <a:lumMod val="50000"/>
                  </a:srgbClr>
                </a:solidFill>
              </a:rPr>
              <a:t>Pre-Convention Efforts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5418667" y="1862667"/>
            <a:ext cx="4318000" cy="35048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1200" dirty="0">
                <a:solidFill>
                  <a:srgbClr val="69A1AB">
                    <a:lumMod val="50000"/>
                  </a:srgbClr>
                </a:solidFill>
              </a:rPr>
              <a:t>Both 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418667" y="5503334"/>
            <a:ext cx="4318000" cy="1693333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1200" dirty="0">
                <a:solidFill>
                  <a:srgbClr val="69A1AB">
                    <a:lumMod val="50000"/>
                  </a:srgbClr>
                </a:solidFill>
              </a:rPr>
              <a:t>National Campaign Efforts</a:t>
            </a:r>
          </a:p>
        </p:txBody>
      </p:sp>
    </p:spTree>
    <p:extLst>
      <p:ext uri="{BB962C8B-B14F-4D97-AF65-F5344CB8AC3E}">
        <p14:creationId xmlns:p14="http://schemas.microsoft.com/office/powerpoint/2010/main" val="3354717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914400" y="3048000"/>
            <a:ext cx="83312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828800" y="4572000"/>
            <a:ext cx="6502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1pPr>
            <a:lvl2pPr lvl="1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2pPr>
            <a:lvl3pPr lvl="2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3pPr>
            <a:lvl4pPr lvl="3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4pPr>
            <a:lvl5pPr lvl="4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5pPr>
            <a:lvl6pPr lvl="5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6pPr>
            <a:lvl7pPr lvl="6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7pPr>
            <a:lvl8pPr lvl="7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8pPr>
            <a:lvl9pPr lvl="8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95504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marL="914400" lvl="1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marL="1371600" lvl="2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marL="1828800" lvl="3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marL="2286000" lvl="4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marL="2743200" lvl="5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marL="3200400" lvl="6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marL="3657600" lvl="7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marL="4114800" lvl="8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1pPr>
            <a:lvl2pPr lvl="1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2pPr>
            <a:lvl3pPr lvl="2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3pPr>
            <a:lvl4pPr lvl="3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4pPr>
            <a:lvl5pPr lvl="4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5pPr>
            <a:lvl6pPr lvl="5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6pPr>
            <a:lvl7pPr lvl="6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7pPr>
            <a:lvl8pPr lvl="7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8pPr>
            <a:lvl9pPr lvl="8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304800" y="1828800"/>
            <a:ext cx="44704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marL="914400" lvl="1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marL="1371600" lvl="2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marL="1828800" lvl="3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marL="2286000" lvl="4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marL="2743200" lvl="5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marL="3200400" lvl="6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marL="3657600" lvl="7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marL="4114800" lvl="8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body" idx="2"/>
          </p:nvPr>
        </p:nvSpPr>
        <p:spPr>
          <a:xfrm>
            <a:off x="5384800" y="1828800"/>
            <a:ext cx="44704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marL="914400" lvl="1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marL="1371600" lvl="2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marL="1828800" lvl="3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marL="2286000" lvl="4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marL="2743200" lvl="5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marL="3200400" lvl="6" indent="-397933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marL="3657600" lvl="7" indent="-397933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marL="4114800" lvl="8" indent="-397933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04800" y="6705600"/>
            <a:ext cx="95504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4318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marL="914400" lvl="1" indent="-4318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marL="1371600" lvl="2" indent="-4318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marL="1828800" lvl="3" indent="-4318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marL="2286000" lvl="4" indent="-4318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marL="2743200" lvl="5" indent="-4318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marL="3200400" lvl="6" indent="-4318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marL="3657600" lvl="7" indent="-4318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marL="4114800" lvl="8" indent="-4318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627945" y="827265"/>
            <a:ext cx="8895292" cy="5944306"/>
            <a:chOff x="564643" y="744469"/>
            <a:chExt cx="8005589" cy="5349671"/>
          </a:xfrm>
        </p:grpSpPr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>
                <a:gd name="T0" fmla="*/ 2147483646 w 10000"/>
                <a:gd name="T1" fmla="*/ 0 h 10000"/>
                <a:gd name="T2" fmla="*/ 2147483646 w 10000"/>
                <a:gd name="T3" fmla="*/ 0 h 10000"/>
                <a:gd name="T4" fmla="*/ 2147483646 w 10000"/>
                <a:gd name="T5" fmla="*/ 2147483646 h 10000"/>
                <a:gd name="T6" fmla="*/ 0 w 10000"/>
                <a:gd name="T7" fmla="*/ 2147483646 h 10000"/>
                <a:gd name="T8" fmla="*/ 0 w 10000"/>
                <a:gd name="T9" fmla="*/ 2147483646 h 10000"/>
                <a:gd name="T10" fmla="*/ 2147483646 w 10000"/>
                <a:gd name="T11" fmla="*/ 2147483646 h 10000"/>
                <a:gd name="T12" fmla="*/ 2147483646 w 10000"/>
                <a:gd name="T13" fmla="*/ 0 h 1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 kern="1200" smtClean="0">
                <a:solidFill>
                  <a:prstClr val="black"/>
                </a:solidFill>
                <a:latin typeface="Constantia" panose="020306020503060303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>
                <a:gd name="T0" fmla="*/ 2147483646 w 10001"/>
                <a:gd name="T1" fmla="*/ 0 h 10000"/>
                <a:gd name="T2" fmla="*/ 2147483646 w 10001"/>
                <a:gd name="T3" fmla="*/ 0 h 10000"/>
                <a:gd name="T4" fmla="*/ 2147483646 w 10001"/>
                <a:gd name="T5" fmla="*/ 2147483646 h 10000"/>
                <a:gd name="T6" fmla="*/ 14841702 w 10001"/>
                <a:gd name="T7" fmla="*/ 2147483646 h 10000"/>
                <a:gd name="T8" fmla="*/ 14841702 w 10001"/>
                <a:gd name="T9" fmla="*/ 2147483646 h 10000"/>
                <a:gd name="T10" fmla="*/ 2147483646 w 10001"/>
                <a:gd name="T11" fmla="*/ 2147483646 h 10000"/>
                <a:gd name="T12" fmla="*/ 2147483646 w 10001"/>
                <a:gd name="T13" fmla="*/ 0 h 100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000" kern="1200" smtClean="0">
                <a:solidFill>
                  <a:prstClr val="black"/>
                </a:solidFill>
                <a:latin typeface="Constantia" panose="020306020503060303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940" y="1987171"/>
            <a:ext cx="6967691" cy="2331362"/>
          </a:xfrm>
        </p:spPr>
        <p:txBody>
          <a:bodyPr anchor="b">
            <a:noAutofit/>
          </a:bodyPr>
          <a:lstStyle>
            <a:lvl1pPr algn="ctr">
              <a:defRPr sz="6667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33256" y="4395867"/>
            <a:ext cx="5693061" cy="1206930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bg2"/>
                </a:solidFill>
              </a:defRPr>
            </a:lvl1pPr>
            <a:lvl2pPr marL="380996" indent="0" algn="ctr">
              <a:buNone/>
              <a:defRPr sz="1667"/>
            </a:lvl2pPr>
            <a:lvl3pPr marL="761992" indent="0" algn="ctr">
              <a:buNone/>
              <a:defRPr sz="1500"/>
            </a:lvl3pPr>
            <a:lvl4pPr marL="1142989" indent="0" algn="ctr">
              <a:buNone/>
              <a:defRPr sz="1333"/>
            </a:lvl4pPr>
            <a:lvl5pPr marL="1523985" indent="0" algn="ctr">
              <a:buNone/>
              <a:defRPr sz="1333"/>
            </a:lvl5pPr>
            <a:lvl6pPr marL="1904981" indent="0" algn="ctr">
              <a:buNone/>
              <a:defRPr sz="1333"/>
            </a:lvl6pPr>
            <a:lvl7pPr marL="2285977" indent="0" algn="ctr">
              <a:buNone/>
              <a:defRPr sz="1333"/>
            </a:lvl7pPr>
            <a:lvl8pPr marL="2666973" indent="0" algn="ctr">
              <a:buNone/>
              <a:defRPr sz="1333"/>
            </a:lvl8pPr>
            <a:lvl9pPr marL="3047970" indent="0" algn="ctr">
              <a:buNone/>
              <a:defRPr sz="13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7945" y="7170209"/>
            <a:ext cx="1338792" cy="44979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F3E6558F-6BBE-4B31-84A7-03D8D49E2685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53710" y="7170209"/>
            <a:ext cx="5852583" cy="449791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91500" y="7170209"/>
            <a:ext cx="1331737" cy="44979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4BDB01A-049F-4C84-91DB-3A6228B01235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6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9414E-AD19-40EB-AE5F-27D143DF3C60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C1DB4-B880-4FB2-B9DC-25E32994E635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99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9"/>
          <p:cNvSpPr>
            <a:spLocks/>
          </p:cNvSpPr>
          <p:nvPr/>
        </p:nvSpPr>
        <p:spPr bwMode="auto">
          <a:xfrm>
            <a:off x="6792737" y="1873250"/>
            <a:ext cx="2730500" cy="4898320"/>
          </a:xfrm>
          <a:custGeom>
            <a:avLst/>
            <a:gdLst>
              <a:gd name="T0" fmla="*/ 2147483646 w 4125"/>
              <a:gd name="T1" fmla="*/ 0 h 5554"/>
              <a:gd name="T2" fmla="*/ 2147483646 w 4125"/>
              <a:gd name="T3" fmla="*/ 0 h 5554"/>
              <a:gd name="T4" fmla="*/ 2147483646 w 4125"/>
              <a:gd name="T5" fmla="*/ 2147483646 h 5554"/>
              <a:gd name="T6" fmla="*/ 0 w 4125"/>
              <a:gd name="T7" fmla="*/ 2147483646 h 5554"/>
              <a:gd name="T8" fmla="*/ 0 w 4125"/>
              <a:gd name="T9" fmla="*/ 2147483646 h 5554"/>
              <a:gd name="T10" fmla="*/ 2147483646 w 4125"/>
              <a:gd name="T11" fmla="*/ 2147483646 h 5554"/>
              <a:gd name="T12" fmla="*/ 2147483646 w 4125"/>
              <a:gd name="T13" fmla="*/ 0 h 55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kern="1200" smtClean="0">
              <a:solidFill>
                <a:prstClr val="white"/>
              </a:solidFill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reeform 4" title="Crop Mark"/>
          <p:cNvSpPr/>
          <p:nvPr/>
        </p:nvSpPr>
        <p:spPr bwMode="auto">
          <a:xfrm>
            <a:off x="6792737" y="1873250"/>
            <a:ext cx="2730500" cy="4898320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521" y="1445957"/>
            <a:ext cx="8010809" cy="3169708"/>
          </a:xfrm>
        </p:spPr>
        <p:txBody>
          <a:bodyPr anchor="b">
            <a:normAutofit/>
          </a:bodyPr>
          <a:lstStyle>
            <a:lvl1pPr algn="r">
              <a:defRPr sz="6667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521" y="4684809"/>
            <a:ext cx="8010809" cy="1270360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1pPr>
            <a:lvl2pPr marL="380996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2pPr>
            <a:lvl3pPr marL="7619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14298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4pPr>
            <a:lvl5pPr marL="1523985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5pPr>
            <a:lvl6pPr marL="1904981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6pPr>
            <a:lvl7pPr marL="2285977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7pPr>
            <a:lvl8pPr marL="2666973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8pPr>
            <a:lvl9pPr marL="304797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15598" y="7170209"/>
            <a:ext cx="1352902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DD25CA3-7CBF-44C1-B3AD-1B8BC84C7FDD}" type="datetimeFigureOut">
              <a:rPr lang="en-US">
                <a:solidFill>
                  <a:srgbClr val="EBE7DD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EBE7DD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53710" y="7170209"/>
            <a:ext cx="5852583" cy="449791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EBE7DD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91500" y="7170209"/>
            <a:ext cx="1331737" cy="44979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701EDAD-C956-4A21-90F0-9EA821D81BA6}" type="slidenum">
              <a:rPr lang="en-US" altLang="en-US">
                <a:solidFill>
                  <a:srgbClr val="EBE7DD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EBE7D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338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540001"/>
            <a:ext cx="3706489" cy="397933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37836" y="2540001"/>
            <a:ext cx="3706489" cy="397933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BC474-755F-4699-9A85-7DEF0191C700}" type="datetimeFigureOut">
              <a:rPr lang="en-US">
                <a:solidFill>
                  <a:srgbClr val="1A2E40"/>
                </a:solidFill>
              </a:rPr>
              <a:pPr>
                <a:defRPr/>
              </a:pPr>
              <a:t>1/29/2018</a:t>
            </a:fld>
            <a:endParaRPr lang="en-US">
              <a:solidFill>
                <a:srgbClr val="1A2E40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1A2E40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5B218-67E8-41AE-B158-761130E33D98}" type="slidenum">
              <a:rPr lang="en-US" altLang="en-US">
                <a:solidFill>
                  <a:srgbClr val="1A2E40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819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1143000" y="762000"/>
            <a:ext cx="80010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2540000"/>
            <a:ext cx="8001000" cy="3979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58876" y="7170209"/>
            <a:ext cx="1003652" cy="449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11" baseline="0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1587C7D-F751-4E84-87AD-0EEAAB31723D}" type="datetimeFigureOut">
              <a:rPr lang="en-US" kern="1200">
                <a:solidFill>
                  <a:srgbClr val="1A2E40"/>
                </a:solidFill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1/29/2018</a:t>
            </a:fld>
            <a:endParaRPr lang="en-US" kern="1200">
              <a:solidFill>
                <a:srgbClr val="1A2E40"/>
              </a:solidFill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11237" y="7170209"/>
            <a:ext cx="5233458" cy="449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11" baseline="0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solidFill>
                <a:srgbClr val="1A2E40"/>
              </a:solidFill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3404" y="7170209"/>
            <a:ext cx="1329972" cy="4497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11" baseline="0">
                <a:solidFill>
                  <a:schemeClr val="tx2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C82463F-EC23-410C-8B99-38C29C3F0BEC}" type="slidenum">
              <a:rPr lang="en-US" altLang="en-US" kern="1200">
                <a:solidFill>
                  <a:srgbClr val="1A2E40"/>
                </a:solidFill>
                <a:latin typeface="Constantia" panose="02030602050306030303" pitchFamily="18" charset="0"/>
                <a:ea typeface="+mn-ea"/>
                <a:cs typeface="Arial" panose="020B0604020202020204" pitchFamily="34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kern="1200">
              <a:solidFill>
                <a:srgbClr val="1A2E40"/>
              </a:solidFill>
              <a:latin typeface="Constantia" panose="02030602050306030303" pitchFamily="18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8639" y="0"/>
            <a:ext cx="190500" cy="76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98639" y="0"/>
            <a:ext cx="190500" cy="7620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8667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xStyles>
    <p:titleStyle>
      <a:lvl1pPr algn="l" defTabSz="761992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889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761992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2pPr>
      <a:lvl3pPr algn="l" defTabSz="761992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3pPr>
      <a:lvl4pPr algn="l" defTabSz="761992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4pPr>
      <a:lvl5pPr algn="l" defTabSz="761992" rtl="0" eaLnBrk="0" fontAlgn="base" hangingPunct="0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5pPr>
      <a:lvl6pPr marL="507995" algn="l" defTabSz="761992" rtl="0" fontAlgn="base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6pPr>
      <a:lvl7pPr marL="1015990" algn="l" defTabSz="761992" rtl="0" fontAlgn="base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7pPr>
      <a:lvl8pPr marL="1523985" algn="l" defTabSz="761992" rtl="0" fontAlgn="base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8pPr>
      <a:lvl9pPr marL="2031980" algn="l" defTabSz="761992" rtl="0" fontAlgn="base">
        <a:lnSpc>
          <a:spcPct val="89000"/>
        </a:lnSpc>
        <a:spcBef>
          <a:spcPct val="0"/>
        </a:spcBef>
        <a:spcAft>
          <a:spcPct val="0"/>
        </a:spcAft>
        <a:defRPr sz="4889">
          <a:solidFill>
            <a:schemeClr val="tx2"/>
          </a:solidFill>
          <a:latin typeface="Franklin Gothic Book" panose="020B0503020102020204" pitchFamily="34" charset="0"/>
        </a:defRPr>
      </a:lvl9pPr>
    </p:titleStyle>
    <p:bodyStyle>
      <a:lvl1pPr marL="425094" indent="-425094" algn="l" defTabSz="761992" rtl="0" eaLnBrk="0" fontAlgn="base" hangingPunct="0">
        <a:lnSpc>
          <a:spcPct val="94000"/>
        </a:lnSpc>
        <a:spcBef>
          <a:spcPts val="1111"/>
        </a:spcBef>
        <a:spcAft>
          <a:spcPts val="222"/>
        </a:spcAft>
        <a:buFont typeface="Franklin Gothic Book" panose="020B0503020102020204" pitchFamily="34" charset="0"/>
        <a:buChar char="■"/>
        <a:defRPr sz="2222" kern="1200">
          <a:solidFill>
            <a:schemeClr val="tx2"/>
          </a:solidFill>
          <a:latin typeface="+mn-lt"/>
          <a:ea typeface="+mn-ea"/>
          <a:cs typeface="+mn-cs"/>
        </a:defRPr>
      </a:lvl1pPr>
      <a:lvl2pPr marL="1015990" indent="-425094" algn="l" defTabSz="761992" rtl="0" eaLnBrk="0" fontAlgn="base" hangingPunct="0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–"/>
        <a:defRPr sz="2222" i="1" kern="1200">
          <a:solidFill>
            <a:schemeClr val="tx2"/>
          </a:solidFill>
          <a:latin typeface="+mn-lt"/>
          <a:ea typeface="+mn-ea"/>
          <a:cs typeface="+mn-cs"/>
        </a:defRPr>
      </a:lvl2pPr>
      <a:lvl3pPr marL="1523985" indent="-425094" algn="l" defTabSz="761992" rtl="0" eaLnBrk="0" fontAlgn="base" hangingPunct="0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■"/>
        <a:defRPr kern="1200">
          <a:solidFill>
            <a:schemeClr val="tx2"/>
          </a:solidFill>
          <a:latin typeface="+mn-lt"/>
          <a:ea typeface="+mn-ea"/>
          <a:cs typeface="+mn-cs"/>
        </a:defRPr>
      </a:lvl3pPr>
      <a:lvl4pPr marL="2031980" indent="-425094" algn="l" defTabSz="761992" rtl="0" eaLnBrk="0" fontAlgn="base" hangingPunct="0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–"/>
        <a:defRPr i="1" kern="1200">
          <a:solidFill>
            <a:schemeClr val="tx2"/>
          </a:solidFill>
          <a:latin typeface="+mn-lt"/>
          <a:ea typeface="+mn-ea"/>
          <a:cs typeface="+mn-cs"/>
        </a:defRPr>
      </a:lvl4pPr>
      <a:lvl5pPr marL="2539975" indent="-425094" algn="l" defTabSz="761992" rtl="0" eaLnBrk="0" fontAlgn="base" hangingPunct="0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■"/>
        <a:defRPr sz="1778" kern="1200">
          <a:solidFill>
            <a:schemeClr val="tx2"/>
          </a:solidFill>
          <a:latin typeface="+mn-lt"/>
          <a:ea typeface="+mn-ea"/>
          <a:cs typeface="+mn-cs"/>
        </a:defRPr>
      </a:lvl5pPr>
      <a:lvl6pPr marL="3047970" indent="-426716" algn="l" defTabSz="761992" rtl="0" eaLnBrk="1" latinLnBrk="0" hangingPunct="1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–"/>
        <a:defRPr sz="1778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555964" indent="-426716" algn="l" defTabSz="761992" rtl="0" eaLnBrk="1" latinLnBrk="0" hangingPunct="1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■"/>
        <a:defRPr sz="1556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4063959" indent="-426716" algn="l" defTabSz="761992" rtl="0" eaLnBrk="1" latinLnBrk="0" hangingPunct="1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–"/>
        <a:defRPr sz="1556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571954" indent="-426716" algn="l" defTabSz="761992" rtl="0" eaLnBrk="1" latinLnBrk="0" hangingPunct="1">
        <a:lnSpc>
          <a:spcPct val="94000"/>
        </a:lnSpc>
        <a:spcBef>
          <a:spcPts val="556"/>
        </a:spcBef>
        <a:spcAft>
          <a:spcPts val="222"/>
        </a:spcAft>
        <a:buFont typeface="Franklin Gothic Book" panose="020B0503020102020204" pitchFamily="34" charset="0"/>
        <a:buChar char="■"/>
        <a:defRPr sz="1556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96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92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89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85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81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77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973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970" algn="l" defTabSz="761992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ctrTitle"/>
          </p:nvPr>
        </p:nvSpPr>
        <p:spPr>
          <a:xfrm>
            <a:off x="1033625" y="1405800"/>
            <a:ext cx="8253575" cy="1921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208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333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Magruder’s</a:t>
            </a:r>
            <a:br>
              <a:rPr lang="en-US" sz="5333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5333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American Government</a:t>
            </a:r>
            <a:endParaRPr sz="5333" b="1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subTitle" idx="1"/>
          </p:nvPr>
        </p:nvSpPr>
        <p:spPr>
          <a:xfrm>
            <a:off x="1033625" y="3437800"/>
            <a:ext cx="8253575" cy="90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 i="1" u="sng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C H A P T E R </a:t>
            </a:r>
            <a:r>
              <a:rPr lang="en-US" sz="3555" i="1" u="sng" dirty="0" smtClean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>13.4</a:t>
            </a:r>
            <a:r>
              <a:rPr lang="en-US" sz="3555" i="1" u="sng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3555" i="1" u="sng" dirty="0">
                <a:solidFill>
                  <a:srgbClr val="00006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3555" i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3555" i="1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Road to the Presidency</a:t>
            </a:r>
            <a:endParaRPr sz="3555" i="1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34" y="127000"/>
            <a:ext cx="9182806" cy="165805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>
                <a:solidFill>
                  <a:schemeClr val="accent4">
                    <a:lumMod val="75000"/>
                  </a:schemeClr>
                </a:solidFill>
                <a:latin typeface="Segoe Print" panose="02000600000000000000" pitchFamily="2" charset="0"/>
              </a:rPr>
              <a:t>Necessary ingredients of a successful Presidential campaign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sz="half" idx="1"/>
          </p:nvPr>
        </p:nvSpPr>
        <p:spPr>
          <a:xfrm>
            <a:off x="592667" y="1608667"/>
            <a:ext cx="9567333" cy="6011333"/>
          </a:xfrm>
        </p:spPr>
        <p:txBody>
          <a:bodyPr/>
          <a:lstStyle/>
          <a:p>
            <a:pPr eaLnBrk="1" hangingPunct="1"/>
            <a:r>
              <a:rPr lang="en-US" altLang="en-US" sz="3556" dirty="0" smtClean="0">
                <a:latin typeface="Tahoma" panose="020B0604030504040204" pitchFamily="34" charset="0"/>
                <a:cs typeface="Tahoma" panose="020B0604030504040204" pitchFamily="34" charset="0"/>
              </a:rPr>
              <a:t>BE AFFILITATED WITH ONE </a:t>
            </a:r>
            <a:r>
              <a:rPr lang="en-US" altLang="en-US" sz="3556" dirty="0">
                <a:latin typeface="Tahoma" panose="020B0604030504040204" pitchFamily="34" charset="0"/>
                <a:cs typeface="Tahoma" panose="020B0604030504040204" pitchFamily="34" charset="0"/>
              </a:rPr>
              <a:t>OF THE 2 MAJOR PARTIES</a:t>
            </a:r>
          </a:p>
          <a:p>
            <a:pPr eaLnBrk="1" hangingPunct="1"/>
            <a:endParaRPr lang="en-US" altLang="en-US" sz="3556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3556" dirty="0">
                <a:latin typeface="Tahoma" panose="020B0604030504040204" pitchFamily="34" charset="0"/>
                <a:cs typeface="Tahoma" panose="020B0604030504040204" pitchFamily="34" charset="0"/>
              </a:rPr>
              <a:t>MONEY</a:t>
            </a:r>
          </a:p>
          <a:p>
            <a:pPr eaLnBrk="1" hangingPunct="1"/>
            <a:endParaRPr lang="en-US" altLang="en-US" sz="3556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3556" dirty="0">
                <a:latin typeface="Tahoma" panose="020B0604030504040204" pitchFamily="34" charset="0"/>
                <a:cs typeface="Tahoma" panose="020B0604030504040204" pitchFamily="34" charset="0"/>
              </a:rPr>
              <a:t>DATA</a:t>
            </a:r>
          </a:p>
          <a:p>
            <a:pPr eaLnBrk="1" hangingPunct="1"/>
            <a:endParaRPr lang="en-US" altLang="en-US" sz="3556" dirty="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/>
            <a:r>
              <a:rPr lang="en-US" altLang="en-US" sz="3556" dirty="0">
                <a:latin typeface="Tahoma" panose="020B0604030504040204" pitchFamily="34" charset="0"/>
                <a:cs typeface="Tahoma" panose="020B0604030504040204" pitchFamily="34" charset="0"/>
              </a:rPr>
              <a:t>VISIBILITY</a:t>
            </a:r>
          </a:p>
        </p:txBody>
      </p:sp>
    </p:spTree>
    <p:extLst>
      <p:ext uri="{BB962C8B-B14F-4D97-AF65-F5344CB8AC3E}">
        <p14:creationId xmlns:p14="http://schemas.microsoft.com/office/powerpoint/2010/main" val="324250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737" y="846667"/>
            <a:ext cx="6011333" cy="6011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834" y="-70556"/>
            <a:ext cx="9182806" cy="1658056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Segoe Print" panose="02000600000000000000" pitchFamily="2" charset="0"/>
              </a:rPr>
              <a:t>Money makes campaigns go ‘round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2667" y="1608667"/>
            <a:ext cx="4741333" cy="4859514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buNone/>
              <a:defRPr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do candidates need money to run for office?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Getting the word out about you and your campaign costs a lot of money.  </a:t>
            </a:r>
          </a:p>
          <a:p>
            <a:pPr lvl="1">
              <a:defRPr/>
            </a:pPr>
            <a:r>
              <a:rPr lang="en-US" dirty="0" smtClean="0"/>
              <a:t>1992-the </a:t>
            </a:r>
            <a:r>
              <a:rPr lang="en-US" dirty="0"/>
              <a:t>combined </a:t>
            </a:r>
            <a:r>
              <a:rPr lang="en-US" dirty="0" smtClean="0"/>
              <a:t>campaign spending was $190 million</a:t>
            </a:r>
          </a:p>
          <a:p>
            <a:pPr lvl="1">
              <a:defRPr/>
            </a:pPr>
            <a:r>
              <a:rPr lang="en-US" dirty="0" smtClean="0"/>
              <a:t>2000-a little less than $400 million</a:t>
            </a:r>
          </a:p>
          <a:p>
            <a:pPr lvl="1">
              <a:defRPr/>
            </a:pPr>
            <a:r>
              <a:rPr lang="en-US" dirty="0" smtClean="0"/>
              <a:t>2008-$1.06 billion</a:t>
            </a:r>
          </a:p>
          <a:p>
            <a:pPr lvl="1">
              <a:defRPr/>
            </a:pPr>
            <a:r>
              <a:rPr lang="en-US" dirty="0" smtClean="0"/>
              <a:t>2016-$1.2 billion 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Campaigns have volunteers that work for free, but they rely on a paid staff too.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03333" y="1617487"/>
            <a:ext cx="4656667" cy="5960180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buNone/>
              <a:defRPr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are some sources of campaign funding?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Individual donors 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Political </a:t>
            </a:r>
            <a:r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Action </a:t>
            </a:r>
            <a:r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Committees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(PACs)</a:t>
            </a:r>
          </a:p>
          <a:p>
            <a:pPr marL="1017612" lvl="1" indent="-426716" eaLnBrk="1" fontAlgn="auto" hangingPunct="1">
              <a:defRPr/>
            </a:pPr>
            <a:r>
              <a:rPr lang="en-US" dirty="0" smtClean="0"/>
              <a:t>organization </a:t>
            </a:r>
            <a:r>
              <a:rPr lang="en-US" dirty="0"/>
              <a:t>that pools campaign contributions from members </a:t>
            </a:r>
            <a:r>
              <a:rPr lang="en-US" dirty="0" smtClean="0"/>
              <a:t>&amp; donates </a:t>
            </a:r>
            <a:r>
              <a:rPr lang="en-US" dirty="0"/>
              <a:t>those funds to campaign for or against </a:t>
            </a:r>
            <a:r>
              <a:rPr lang="en-US" dirty="0" smtClean="0"/>
              <a:t>candidates; limits on how much can be donated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26716" indent="-426716" eaLnBrk="1" fontAlgn="auto" hangingPunct="1">
              <a:defRPr/>
            </a:pP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SuperPACs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1017612" lvl="1" indent="-426716" eaLnBrk="1" fontAlgn="auto" hangingPunct="1">
              <a:defRPr/>
            </a:pPr>
            <a:r>
              <a:rPr lang="en-US" dirty="0"/>
              <a:t>independent </a:t>
            </a:r>
            <a:r>
              <a:rPr lang="en-US" dirty="0" smtClean="0"/>
              <a:t>PAC which </a:t>
            </a:r>
            <a:r>
              <a:rPr lang="en-US" dirty="0"/>
              <a:t>may raise unlimited sums of money </a:t>
            </a:r>
            <a:r>
              <a:rPr lang="en-US" dirty="0" smtClean="0"/>
              <a:t>but </a:t>
            </a:r>
            <a:r>
              <a:rPr lang="en-US" dirty="0"/>
              <a:t>is not permitted to contribute to or coordinate directly with parties or candidates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Once a candidate gets the nomination, the political party will assist with fundraising.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391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237" y="6970889"/>
            <a:ext cx="903111" cy="6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125" y="6977944"/>
            <a:ext cx="1213556" cy="6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820" y="6970889"/>
            <a:ext cx="592667" cy="60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47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112" y="1016000"/>
            <a:ext cx="5459237" cy="545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71222" y="0"/>
            <a:ext cx="8001000" cy="1651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Segoe Print" panose="02000600000000000000" pitchFamily="2" charset="0"/>
              </a:rPr>
              <a:t>Polls, data, and pie charts, oh my!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16387" name="Text Placeholder 4"/>
          <p:cNvSpPr>
            <a:spLocks noGrp="1"/>
          </p:cNvSpPr>
          <p:nvPr>
            <p:ph sz="half" idx="1"/>
          </p:nvPr>
        </p:nvSpPr>
        <p:spPr>
          <a:xfrm>
            <a:off x="663223" y="1506362"/>
            <a:ext cx="4279194" cy="4478514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None/>
              <a:defRPr/>
            </a:pPr>
            <a:r>
              <a:rPr lang="en-US" alt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do candidates need data?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Shows </a:t>
            </a: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people believe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Determines how they feel about something or someone</a:t>
            </a:r>
          </a:p>
          <a:p>
            <a:pPr marL="426716" indent="-426716" eaLnBrk="1" fontAlgn="auto" hangingPunct="1">
              <a:defRPr/>
            </a:pP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Predicts how people may vote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Helps focus messaging </a:t>
            </a:r>
          </a:p>
          <a:p>
            <a:pPr marL="426716" indent="-426716" eaLnBrk="1" fontAlgn="auto" hangingPunct="1">
              <a:defRPr/>
            </a:pP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Informs campaign direction 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Shows impact of efforts</a:t>
            </a:r>
          </a:p>
          <a:p>
            <a:pPr marL="426716" indent="-426716" eaLnBrk="1" fontAlgn="auto" hangingPunct="1">
              <a:defRPr/>
            </a:pPr>
            <a:endParaRPr lang="en-US" dirty="0" smtClean="0"/>
          </a:p>
          <a:p>
            <a:pPr marL="0" indent="0" eaLnBrk="1" fontAlgn="auto" hangingPunct="1">
              <a:buNone/>
              <a:defRPr/>
            </a:pPr>
            <a:endParaRPr lang="en-US" dirty="0" smtClean="0"/>
          </a:p>
          <a:p>
            <a:pPr marL="0" indent="0" eaLnBrk="1" fontAlgn="auto" hangingPunct="1">
              <a:buNone/>
              <a:defRPr/>
            </a:pPr>
            <a:endParaRPr lang="en-US" dirty="0" smtClean="0"/>
          </a:p>
          <a:p>
            <a:pPr marL="0" indent="0" eaLnBrk="1" fontAlgn="auto" hangingPunct="1">
              <a:buNone/>
              <a:defRPr/>
            </a:pPr>
            <a:endParaRPr lang="en-US" altLang="en-US" b="1" dirty="0" smtClean="0"/>
          </a:p>
        </p:txBody>
      </p:sp>
      <p:sp>
        <p:nvSpPr>
          <p:cNvPr id="16388" name="Content Placeholder 1"/>
          <p:cNvSpPr>
            <a:spLocks noGrp="1"/>
          </p:cNvSpPr>
          <p:nvPr>
            <p:ph sz="half" idx="2"/>
          </p:nvPr>
        </p:nvSpPr>
        <p:spPr>
          <a:xfrm>
            <a:off x="5672667" y="1506362"/>
            <a:ext cx="4363861" cy="4478514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buNone/>
              <a:defRPr/>
            </a:pPr>
            <a:r>
              <a:rPr lang="en-US" alt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does data come from?</a:t>
            </a:r>
          </a:p>
          <a:p>
            <a:pPr marL="426716" indent="-426716" eaLnBrk="1" fontAlgn="auto" hangingPunct="1">
              <a:defRPr/>
            </a:pPr>
            <a:r>
              <a:rPr lang="en-US" alt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Polls and surveys conducted by a candidate’s campaign</a:t>
            </a:r>
          </a:p>
          <a:p>
            <a:pPr marL="426716" indent="-426716" eaLnBrk="1" fontAlgn="auto" hangingPunct="1">
              <a:defRPr/>
            </a:pPr>
            <a:r>
              <a:rPr lang="en-US" alt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Independent polls and surveys </a:t>
            </a: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(by colleges, newspapers, etc.)</a:t>
            </a:r>
            <a:endParaRPr lang="en-US" alt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6716" indent="-426716" eaLnBrk="1" fontAlgn="auto" hangingPunct="1">
              <a:defRPr/>
            </a:pPr>
            <a:r>
              <a:rPr lang="en-US" alt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Exit polls at voting places</a:t>
            </a:r>
          </a:p>
          <a:p>
            <a:pPr marL="426716" indent="-426716" eaLnBrk="1" fontAlgn="auto" hangingPunct="1">
              <a:defRPr/>
            </a:pP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Larger data collections like the US Census and historical research</a:t>
            </a:r>
          </a:p>
          <a:p>
            <a:pPr marL="426716" indent="-426716" eaLnBrk="1" fontAlgn="auto" hangingPunct="1">
              <a:defRPr/>
            </a:pP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Social media</a:t>
            </a:r>
          </a:p>
        </p:txBody>
      </p:sp>
      <p:pic>
        <p:nvPicPr>
          <p:cNvPr id="18439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76" y="6230056"/>
            <a:ext cx="1202972" cy="120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1556" y="6152445"/>
            <a:ext cx="1278820" cy="1280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096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70" y="1871487"/>
            <a:ext cx="4563180" cy="456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598" y="1862667"/>
            <a:ext cx="4572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171222" y="-37042"/>
            <a:ext cx="8001000" cy="1651001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Segoe Print" panose="02000600000000000000" pitchFamily="2" charset="0"/>
              </a:rPr>
              <a:t>Lights, Camera, Appearance!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Segoe Print" panose="02000600000000000000" pitchFamily="2" charset="0"/>
            </a:endParaRPr>
          </a:p>
        </p:txBody>
      </p:sp>
      <p:sp>
        <p:nvSpPr>
          <p:cNvPr id="16387" name="Text Placeholder 4"/>
          <p:cNvSpPr>
            <a:spLocks noGrp="1"/>
          </p:cNvSpPr>
          <p:nvPr>
            <p:ph sz="half" idx="1"/>
          </p:nvPr>
        </p:nvSpPr>
        <p:spPr>
          <a:xfrm>
            <a:off x="635001" y="1398765"/>
            <a:ext cx="4540250" cy="5035902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buNone/>
              <a:defRPr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Political Campaign Ads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be found on TV, radio, the internet, and in print</a:t>
            </a:r>
          </a:p>
          <a:p>
            <a:pPr marL="426716" indent="-426716" eaLnBrk="1" fontAlgn="auto" hangingPunct="1">
              <a:defRPr/>
            </a:pP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Helps spread a candidate’s message over a wide area, but can be expensive</a:t>
            </a:r>
          </a:p>
          <a:p>
            <a:pPr marL="426716" indent="-426716" eaLnBrk="1" fontAlgn="auto" hangingPunct="1"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message may be </a:t>
            </a: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positive focusing on the candidate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or be </a:t>
            </a:r>
            <a:r>
              <a:rPr 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negative attacking the candidate’s opponent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426716" indent="-426716" eaLnBrk="1" fontAlgn="auto" hangingPunct="1">
              <a:defRPr/>
            </a:pPr>
            <a:endParaRPr lang="en-US" dirty="0" smtClean="0"/>
          </a:p>
          <a:p>
            <a:pPr marL="0" indent="0" eaLnBrk="1" fontAlgn="auto" hangingPunct="1">
              <a:buNone/>
              <a:defRPr/>
            </a:pPr>
            <a:endParaRPr lang="en-US" dirty="0" smtClean="0"/>
          </a:p>
          <a:p>
            <a:pPr marL="0" indent="0" eaLnBrk="1" fontAlgn="auto" hangingPunct="1">
              <a:buNone/>
              <a:defRPr/>
            </a:pPr>
            <a:endParaRPr lang="en-US" dirty="0" smtClean="0"/>
          </a:p>
          <a:p>
            <a:pPr marL="0" indent="0" eaLnBrk="1" fontAlgn="auto" hangingPunct="1">
              <a:buNone/>
              <a:defRPr/>
            </a:pPr>
            <a:endParaRPr lang="en-US" altLang="en-US" b="1" dirty="0" smtClean="0"/>
          </a:p>
        </p:txBody>
      </p:sp>
      <p:sp>
        <p:nvSpPr>
          <p:cNvPr id="16388" name="Content Placeholder 1"/>
          <p:cNvSpPr>
            <a:spLocks noGrp="1"/>
          </p:cNvSpPr>
          <p:nvPr>
            <p:ph sz="half" idx="2"/>
          </p:nvPr>
        </p:nvSpPr>
        <p:spPr>
          <a:xfrm>
            <a:off x="5649737" y="1398765"/>
            <a:ext cx="4363861" cy="4415013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buNone/>
              <a:defRPr/>
            </a:pPr>
            <a:r>
              <a:rPr lang="en-US" alt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Personal Appearances</a:t>
            </a:r>
          </a:p>
          <a:p>
            <a:pPr marL="426716" indent="-426716" eaLnBrk="1" fontAlgn="auto" hangingPunct="1">
              <a:defRPr/>
            </a:pPr>
            <a:r>
              <a:rPr lang="en-US" alt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Allows for face-to-face meetings with voters</a:t>
            </a: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426716" indent="-426716" eaLnBrk="1" fontAlgn="auto" hangingPunct="1">
              <a:defRPr/>
            </a:pP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be in a small town hall setting, or in an arena of thousands. </a:t>
            </a:r>
          </a:p>
          <a:p>
            <a:pPr marL="426716" indent="-426716" eaLnBrk="1" fontAlgn="auto" hangingPunct="1">
              <a:defRPr/>
            </a:pP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Requires a lot of travel, which </a:t>
            </a:r>
            <a:r>
              <a:rPr lang="en-US" altLang="en-US" u="sng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 be expensive and exhausting</a:t>
            </a: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pPr marL="426716" indent="-426716" eaLnBrk="1" fontAlgn="auto" hangingPunct="1">
              <a:defRPr/>
            </a:pPr>
            <a:r>
              <a:rPr lang="en-US" alt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 not always go as planned if the crowd isn’t friendly. </a:t>
            </a:r>
          </a:p>
        </p:txBody>
      </p:sp>
      <p:pic>
        <p:nvPicPr>
          <p:cNvPr id="20488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015" y="6409972"/>
            <a:ext cx="4404430" cy="1573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720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1524000" y="1608667"/>
            <a:ext cx="7535333" cy="2878667"/>
          </a:xfrm>
        </p:spPr>
        <p:txBody>
          <a:bodyPr/>
          <a:lstStyle/>
          <a:p>
            <a:pPr eaLnBrk="1" hangingPunct="1"/>
            <a:r>
              <a:rPr lang="en-US" altLang="en-US" sz="8000" cap="none">
                <a:solidFill>
                  <a:schemeClr val="tx1"/>
                </a:solidFill>
                <a:latin typeface="Segoe Print" panose="02000600000000000000" pitchFamily="2" charset="0"/>
              </a:rPr>
              <a:t>Candidates do what? When?</a:t>
            </a:r>
          </a:p>
        </p:txBody>
      </p:sp>
      <p:sp>
        <p:nvSpPr>
          <p:cNvPr id="22531" name="Text Placeholder 2"/>
          <p:cNvSpPr>
            <a:spLocks noGrp="1"/>
          </p:cNvSpPr>
          <p:nvPr>
            <p:ph type="body" idx="1"/>
          </p:nvPr>
        </p:nvSpPr>
        <p:spPr>
          <a:xfrm>
            <a:off x="3679472" y="4487333"/>
            <a:ext cx="5418667" cy="109361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ingdings 2" panose="05020102010507070707" pitchFamily="18" charset="2"/>
              <a:buNone/>
            </a:pPr>
            <a:endParaRPr lang="en-US" altLang="en-US" sz="3111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8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5503334" y="1942042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Fundraise, fundraise, fundraise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6858000" y="4220987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Campaign in person across the country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8212667" y="3120320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 savvy campaign ads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5503334" y="3120320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 an eye on your opponent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556000" y="2019653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Pick a political party and jump in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8233834" y="1942042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Take a stand on the issues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3575404" y="4826000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Win delegates at primaries &amp; caucuses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556000" y="3150305"/>
            <a:ext cx="1439333" cy="1100667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Earn your party’s nomination 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1" y="166567"/>
            <a:ext cx="9228667" cy="72272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4200" kern="1200" spc="-10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rgbClr val="F9F9F9"/>
                </a:solidFill>
                <a:latin typeface="Constantia" panose="02030602050306030303" pitchFamily="18" charset="0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sz="4889">
                <a:ln w="3200">
                  <a:solidFill>
                    <a:srgbClr val="EBE7DD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  <a:latin typeface="Segoe Print" pitchFamily="2" charset="0"/>
              </a:rPr>
              <a:t>Candidates do what? When?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858001" y="6498167"/>
            <a:ext cx="1783292" cy="677333"/>
          </a:xfrm>
          <a:prstGeom prst="roundRec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556" kern="1200" dirty="0">
                <a:solidFill>
                  <a:srgbClr val="4A845E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Win over 270 Electoral Votes</a:t>
            </a:r>
          </a:p>
        </p:txBody>
      </p:sp>
    </p:spTree>
    <p:extLst>
      <p:ext uri="{BB962C8B-B14F-4D97-AF65-F5344CB8AC3E}">
        <p14:creationId xmlns:p14="http://schemas.microsoft.com/office/powerpoint/2010/main" val="2762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Shape 407"/>
          <p:cNvSpPr txBox="1">
            <a:spLocks noGrp="1"/>
          </p:cNvSpPr>
          <p:nvPr>
            <p:ph type="title"/>
          </p:nvPr>
        </p:nvSpPr>
        <p:spPr>
          <a:xfrm>
            <a:off x="440950" y="51150"/>
            <a:ext cx="91849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The Role of Conventions</a:t>
            </a:r>
            <a:endParaRPr sz="3555" b="1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Shape 408"/>
          <p:cNvSpPr txBox="1">
            <a:spLocks noGrp="1"/>
          </p:cNvSpPr>
          <p:nvPr>
            <p:ph type="body" idx="1"/>
          </p:nvPr>
        </p:nvSpPr>
        <p:spPr>
          <a:xfrm>
            <a:off x="0" y="906184"/>
            <a:ext cx="4570575" cy="471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48355" algn="ctr">
              <a:lnSpc>
                <a:spcPct val="120089"/>
              </a:lnSpc>
              <a:spcBef>
                <a:spcPts val="0"/>
              </a:spcBef>
              <a:spcAft>
                <a:spcPts val="0"/>
              </a:spcAft>
              <a:buClr>
                <a:srgbClr val="003300"/>
              </a:buClr>
              <a:buSzPts val="3111"/>
              <a:buChar char="●"/>
            </a:pPr>
            <a:r>
              <a:rPr lang="en-US" sz="3111" b="1" dirty="0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Convention Arrangements</a:t>
            </a:r>
            <a:endParaRPr sz="3111" b="1" dirty="0">
              <a:solidFill>
                <a:srgbClr val="0033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317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convention system has been mainly built by the two major parties in American politics.</a:t>
            </a:r>
            <a:endParaRPr sz="2666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317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 dirty="0"/>
              <a:t>N</a:t>
            </a:r>
            <a:r>
              <a:rPr lang="en-US" sz="2666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ational </a:t>
            </a:r>
            <a:r>
              <a:rPr lang="en-US" sz="2666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committees </a:t>
            </a:r>
            <a:r>
              <a:rPr lang="en-US" sz="2666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from each political party arrange </a:t>
            </a:r>
            <a:r>
              <a:rPr lang="en-US" sz="2666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time and place for their party’s nominating convention.</a:t>
            </a:r>
            <a:endParaRPr sz="2666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9" name="Shape 409"/>
          <p:cNvSpPr txBox="1">
            <a:spLocks noGrp="1"/>
          </p:cNvSpPr>
          <p:nvPr>
            <p:ph type="body" idx="2"/>
          </p:nvPr>
        </p:nvSpPr>
        <p:spPr>
          <a:xfrm>
            <a:off x="4662028" y="906183"/>
            <a:ext cx="5088147" cy="471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48355" algn="ctr">
              <a:lnSpc>
                <a:spcPct val="120089"/>
              </a:lnSpc>
              <a:spcBef>
                <a:spcPts val="0"/>
              </a:spcBef>
              <a:spcAft>
                <a:spcPts val="0"/>
              </a:spcAft>
              <a:buClr>
                <a:srgbClr val="3333CC"/>
              </a:buClr>
              <a:buSzPts val="3111"/>
              <a:buChar char="●"/>
            </a:pPr>
            <a:r>
              <a:rPr lang="en-US" sz="3111" b="1" dirty="0">
                <a:solidFill>
                  <a:srgbClr val="3333CC"/>
                </a:solidFill>
                <a:latin typeface="Arial"/>
                <a:ea typeface="Arial"/>
                <a:cs typeface="Arial"/>
                <a:sym typeface="Arial"/>
              </a:rPr>
              <a:t>The Apportionment and Selection of Delegates</a:t>
            </a:r>
            <a:endParaRPr sz="3111" b="1" dirty="0">
              <a:solidFill>
                <a:srgbClr val="3333CC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317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Parties apportion the number of delegates each State will receive based on electoral votes and other factors.</a:t>
            </a:r>
            <a:endParaRPr sz="2666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317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Delegates are selected through both presidential primaries and the caucus-convention process.</a:t>
            </a:r>
            <a:r>
              <a:rPr lang="en-US" sz="2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Shape 414"/>
          <p:cNvSpPr txBox="1">
            <a:spLocks noGrp="1"/>
          </p:cNvSpPr>
          <p:nvPr>
            <p:ph type="title"/>
          </p:nvPr>
        </p:nvSpPr>
        <p:spPr>
          <a:xfrm>
            <a:off x="440950" y="51150"/>
            <a:ext cx="91849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Presidential Primaries</a:t>
            </a:r>
            <a:endParaRPr sz="3555" b="1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5" name="Shape 415"/>
          <p:cNvSpPr txBox="1">
            <a:spLocks noGrp="1"/>
          </p:cNvSpPr>
          <p:nvPr>
            <p:ph type="body" idx="1"/>
          </p:nvPr>
        </p:nvSpPr>
        <p:spPr>
          <a:xfrm>
            <a:off x="398625" y="1010700"/>
            <a:ext cx="9361300" cy="50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20133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Depending on the State, a </a:t>
            </a:r>
            <a:r>
              <a:rPr lang="en-US" sz="2666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presidential primary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is an election in which a party’s voters</a:t>
            </a: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311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62000" marR="0" lvl="1" indent="-50800" algn="l">
              <a:lnSpc>
                <a:spcPct val="1081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22"/>
              <a:buNone/>
            </a:pPr>
            <a:r>
              <a:rPr lang="en-US" sz="222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(1) choose some or all of a State’s party organization’s delegates to their party’s national convention, and/or</a:t>
            </a:r>
            <a:endParaRPr sz="222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62000" marR="0" lvl="1" indent="-50800" algn="l">
              <a:lnSpc>
                <a:spcPct val="10812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22"/>
              <a:buNone/>
            </a:pPr>
            <a:r>
              <a:rPr lang="en-US" sz="2222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(2) express a preference among various contenders for their party’s presidential nomination.</a:t>
            </a:r>
            <a:endParaRPr sz="2222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Many States use a </a:t>
            </a:r>
            <a:r>
              <a:rPr lang="en-US" sz="2666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proportional representation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rule to select delegates. In this system, a proportion of a State’s delegates are chosen to match voter preferences in the primary.</a:t>
            </a:r>
            <a:endParaRPr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20133" algn="l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Char char="●"/>
            </a:pP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More than half of the States hold preference primaries where voters choose their preference for a candidate. Delegates are selected later to match voter preferences.</a:t>
            </a:r>
            <a:endParaRPr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>
            <a:spLocks noGrp="1"/>
          </p:cNvSpPr>
          <p:nvPr>
            <p:ph type="title"/>
          </p:nvPr>
        </p:nvSpPr>
        <p:spPr>
          <a:xfrm>
            <a:off x="440950" y="51150"/>
            <a:ext cx="91849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The Caucus-Convention Process</a:t>
            </a:r>
            <a:endParaRPr sz="3555" b="1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2" name="Shape 432"/>
          <p:cNvSpPr txBox="1">
            <a:spLocks noGrp="1"/>
          </p:cNvSpPr>
          <p:nvPr>
            <p:ph type="body" idx="1"/>
          </p:nvPr>
        </p:nvSpPr>
        <p:spPr>
          <a:xfrm>
            <a:off x="440950" y="1151800"/>
            <a:ext cx="9438900" cy="471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48355" algn="l">
              <a:lnSpc>
                <a:spcPct val="10803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11"/>
              <a:buChar char="●"/>
            </a:pP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 those States that do not hold presidential primaries, delegates to the national conventions are chosen in a system of caucuses and conventions.</a:t>
            </a:r>
            <a:endParaRPr sz="311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48355" algn="l">
              <a:lnSpc>
                <a:spcPct val="10803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11"/>
              <a:buChar char="●"/>
            </a:pP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party’s voters meet in local caucuses where they choose delegates to a local or district convention, where delegates to the State convention are picked. </a:t>
            </a:r>
            <a:endParaRPr sz="311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48355" algn="l">
              <a:lnSpc>
                <a:spcPct val="108035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11"/>
              <a:buChar char="●"/>
            </a:pPr>
            <a:r>
              <a:rPr lang="en-US" sz="311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At the State level, and sometimes in the district conventions, delegates to the national convention are chosen.</a:t>
            </a:r>
            <a:endParaRPr sz="3111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Shape 448"/>
          <p:cNvSpPr txBox="1">
            <a:spLocks noGrp="1"/>
          </p:cNvSpPr>
          <p:nvPr>
            <p:ph type="title"/>
          </p:nvPr>
        </p:nvSpPr>
        <p:spPr>
          <a:xfrm>
            <a:off x="440950" y="51150"/>
            <a:ext cx="91849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The National Convention</a:t>
            </a:r>
            <a:endParaRPr sz="3555" b="1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Shape 449"/>
          <p:cNvSpPr txBox="1">
            <a:spLocks noGrp="1"/>
          </p:cNvSpPr>
          <p:nvPr>
            <p:ph type="body" idx="1"/>
          </p:nvPr>
        </p:nvSpPr>
        <p:spPr>
          <a:xfrm>
            <a:off x="402150" y="4019900"/>
            <a:ext cx="9438900" cy="1411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(2)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bring the various factions and the leading personalities in the party together in one place for a common purpose, and </a:t>
            </a:r>
            <a:endParaRPr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1" name="Shape 461"/>
          <p:cNvSpPr txBox="1"/>
          <p:nvPr/>
        </p:nvSpPr>
        <p:spPr>
          <a:xfrm>
            <a:off x="403925" y="1019525"/>
            <a:ext cx="9438900" cy="1411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ctr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88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party’s </a:t>
            </a:r>
            <a:r>
              <a:rPr lang="en-US" sz="2888" b="1" dirty="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national convention</a:t>
            </a:r>
            <a:r>
              <a:rPr lang="en-US" sz="2888" b="1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888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 the meeting at which delegates vote to pick their presidential and vice-presidential candidates. Party conventions accomplish three main goals:</a:t>
            </a:r>
            <a:endParaRPr sz="2888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2" name="Shape 462"/>
          <p:cNvSpPr txBox="1"/>
          <p:nvPr/>
        </p:nvSpPr>
        <p:spPr>
          <a:xfrm>
            <a:off x="402150" y="2966850"/>
            <a:ext cx="9438900" cy="1411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>
                <a:solidFill>
                  <a:srgbClr val="000099"/>
                </a:solidFill>
                <a:latin typeface="Arial"/>
                <a:ea typeface="Arial"/>
                <a:cs typeface="Arial"/>
                <a:sym typeface="Arial"/>
              </a:rPr>
              <a:t>(1)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officially name the party’s presidential and vice-presidential candidates,</a:t>
            </a:r>
            <a:endParaRPr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3" name="Shape 463"/>
          <p:cNvSpPr txBox="1"/>
          <p:nvPr/>
        </p:nvSpPr>
        <p:spPr>
          <a:xfrm>
            <a:off x="402150" y="5438050"/>
            <a:ext cx="9438900" cy="1411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0" marR="0" lvl="0" indent="0" algn="l">
              <a:lnSpc>
                <a:spcPct val="11979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66" b="1">
                <a:solidFill>
                  <a:srgbClr val="003300"/>
                </a:solidFill>
                <a:latin typeface="Arial"/>
                <a:ea typeface="Arial"/>
                <a:cs typeface="Arial"/>
                <a:sym typeface="Arial"/>
              </a:rPr>
              <a:t>(3)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to adopt the party’s </a:t>
            </a:r>
            <a:r>
              <a:rPr lang="en-US" sz="2666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platform</a:t>
            </a:r>
            <a:r>
              <a:rPr lang="en-US" sz="2666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—its formal statement of basic principles, stands on major policy matters, and objectives for the campaign and beyond.</a:t>
            </a:r>
            <a:endParaRPr sz="2666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title"/>
          </p:nvPr>
        </p:nvSpPr>
        <p:spPr>
          <a:xfrm>
            <a:off x="440950" y="51150"/>
            <a:ext cx="91849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55" b="1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Who Is Nominated?</a:t>
            </a:r>
            <a:endParaRPr sz="3555" b="1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Shape 469"/>
          <p:cNvSpPr txBox="1">
            <a:spLocks noGrp="1"/>
          </p:cNvSpPr>
          <p:nvPr>
            <p:ph type="body" idx="1"/>
          </p:nvPr>
        </p:nvSpPr>
        <p:spPr>
          <a:xfrm>
            <a:off x="440950" y="1151800"/>
            <a:ext cx="9438900" cy="471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If an incumbent President wants to seek reelection, his or her nomination is almost guaranteed.</a:t>
            </a:r>
            <a:endParaRPr sz="2888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Political experience factors into the nomination process. </a:t>
            </a:r>
            <a:endParaRPr lang="en-US" sz="2888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6756" lvl="4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888" dirty="0" smtClean="0"/>
              <a:t>	</a:t>
            </a:r>
            <a:r>
              <a:rPr lang="en-US" sz="2400" dirty="0" smtClean="0"/>
              <a:t>&gt;</a:t>
            </a:r>
            <a:r>
              <a:rPr lang="en-US" sz="2400" dirty="0" smtClean="0">
                <a:solidFill>
                  <a:srgbClr val="000000"/>
                </a:solidFill>
                <a:sym typeface="Arial"/>
              </a:rPr>
              <a:t>State 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governors, the executive officers on the </a:t>
            </a:r>
            <a:endParaRPr lang="en-US" sz="2400" dirty="0" smtClean="0">
              <a:solidFill>
                <a:srgbClr val="000000"/>
              </a:solidFill>
              <a:sym typeface="Arial"/>
            </a:endParaRPr>
          </a:p>
          <a:p>
            <a:pPr marL="146756" lvl="4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400" dirty="0"/>
              <a:t>	</a:t>
            </a:r>
            <a:r>
              <a:rPr lang="en-US" sz="2400" dirty="0" smtClean="0"/>
              <a:t>  </a:t>
            </a:r>
            <a:r>
              <a:rPr lang="en-US" sz="2400" dirty="0" smtClean="0">
                <a:solidFill>
                  <a:srgbClr val="000000"/>
                </a:solidFill>
                <a:sym typeface="Arial"/>
              </a:rPr>
              <a:t>State 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level, have historically been favored for </a:t>
            </a:r>
            <a:r>
              <a:rPr lang="en-US" sz="2400" dirty="0" smtClean="0">
                <a:solidFill>
                  <a:srgbClr val="000000"/>
                </a:solidFill>
                <a:sym typeface="Arial"/>
              </a:rPr>
              <a:t>	  	  	 	  nomination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. U.S. senators also have fared well.</a:t>
            </a:r>
            <a:endParaRPr sz="2400" dirty="0">
              <a:solidFill>
                <a:srgbClr val="000000"/>
              </a:solidFill>
              <a:sym typeface="Arial"/>
            </a:endParaRPr>
          </a:p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Many candidates come from key larger states. </a:t>
            </a:r>
            <a:endParaRPr lang="en-US" sz="2888" dirty="0" smtClea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46756" marR="0" lvl="0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</a:pPr>
            <a:r>
              <a:rPr lang="en-US" sz="2888" dirty="0"/>
              <a:t>	</a:t>
            </a:r>
            <a:r>
              <a:rPr lang="en-US" sz="2400" dirty="0" smtClean="0"/>
              <a:t>&gt;</a:t>
            </a:r>
            <a:r>
              <a:rPr lang="en-US" sz="2400" dirty="0" smtClean="0">
                <a:solidFill>
                  <a:srgbClr val="000000"/>
                </a:solidFill>
                <a:sym typeface="Arial"/>
              </a:rPr>
              <a:t>Candidates 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from larger states, such as California, New York, </a:t>
            </a:r>
            <a:r>
              <a:rPr lang="en-US" sz="2400" dirty="0" smtClean="0">
                <a:solidFill>
                  <a:srgbClr val="000000"/>
                </a:solidFill>
                <a:sym typeface="Arial"/>
              </a:rPr>
              <a:t>	  and 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Ohio, have usually been seen as more electable than </a:t>
            </a:r>
            <a:r>
              <a:rPr lang="en-US" sz="2400" dirty="0" smtClean="0">
                <a:solidFill>
                  <a:srgbClr val="000000"/>
                </a:solidFill>
                <a:sym typeface="Arial"/>
              </a:rPr>
              <a:t>	  	  candidates </a:t>
            </a:r>
            <a:r>
              <a:rPr lang="en-US" sz="2400" dirty="0">
                <a:solidFill>
                  <a:srgbClr val="000000"/>
                </a:solidFill>
                <a:sym typeface="Arial"/>
              </a:rPr>
              <a:t>from smaller states.</a:t>
            </a:r>
            <a:endParaRPr sz="2400" dirty="0">
              <a:solidFill>
                <a:srgbClr val="000000"/>
              </a:solidFill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title" idx="4294967295"/>
          </p:nvPr>
        </p:nvSpPr>
        <p:spPr>
          <a:xfrm>
            <a:off x="0" y="51150"/>
            <a:ext cx="101600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Who Is 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Nominated-other typical characteristics</a:t>
            </a:r>
            <a:endParaRPr sz="3200" b="1" dirty="0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Shape 469"/>
          <p:cNvSpPr txBox="1">
            <a:spLocks noGrp="1"/>
          </p:cNvSpPr>
          <p:nvPr>
            <p:ph type="body" idx="4294967295"/>
          </p:nvPr>
        </p:nvSpPr>
        <p:spPr>
          <a:xfrm>
            <a:off x="-1" y="1151800"/>
            <a:ext cx="10233061" cy="471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Most nominees from the 2 major political parties have been Protestants.</a:t>
            </a:r>
          </a:p>
          <a:p>
            <a:pPr marL="146756" lvl="1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888" dirty="0" smtClean="0"/>
              <a:t>	</a:t>
            </a:r>
            <a:r>
              <a:rPr lang="en-US" sz="2400" dirty="0" smtClean="0"/>
              <a:t>&gt;Presidents who weren’t Protestant</a:t>
            </a:r>
          </a:p>
          <a:p>
            <a:pPr marL="146756" lvl="1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888" dirty="0"/>
              <a:t>	</a:t>
            </a:r>
            <a:r>
              <a:rPr lang="en-US" sz="2888" dirty="0" smtClean="0"/>
              <a:t>	-</a:t>
            </a:r>
            <a:r>
              <a:rPr lang="en-US" sz="2200" dirty="0" smtClean="0"/>
              <a:t>Abraham Lincoln never acknowledged being a Christian; Thomas 		Jefferson believed in a god, but not one particular 					religion; JFK was a Catholic </a:t>
            </a:r>
            <a:endParaRPr sz="2200" dirty="0">
              <a:solidFill>
                <a:srgbClr val="000000"/>
              </a:solidFill>
              <a:sym typeface="Arial"/>
            </a:endParaRPr>
          </a:p>
          <a:p>
            <a:pPr marL="146756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888" dirty="0" smtClean="0"/>
              <a:t>	</a:t>
            </a:r>
            <a:r>
              <a:rPr lang="en-US" sz="2400" dirty="0" smtClean="0"/>
              <a:t>&gt;Major candidates </a:t>
            </a:r>
            <a:r>
              <a:rPr lang="en-US" sz="2400" dirty="0"/>
              <a:t>who weren’t Protestant</a:t>
            </a:r>
          </a:p>
          <a:p>
            <a:pPr marL="146756" lvl="2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888" dirty="0" smtClean="0"/>
              <a:t>		</a:t>
            </a:r>
            <a:r>
              <a:rPr lang="en-US" sz="2000" dirty="0" smtClean="0"/>
              <a:t>-John Kerry (2008, D) was a Catholic, Mitt Romney (2012, D) was a 			Mormon</a:t>
            </a:r>
          </a:p>
          <a:p>
            <a:pPr marL="146756" lvl="2">
              <a:lnSpc>
                <a:spcPct val="120192"/>
              </a:lnSpc>
              <a:buClr>
                <a:srgbClr val="000000"/>
              </a:buClr>
              <a:buSzPts val="2889"/>
            </a:pPr>
            <a:endParaRPr lang="en-US" sz="2000" dirty="0"/>
          </a:p>
          <a:p>
            <a:pPr marL="146756" lvl="2">
              <a:lnSpc>
                <a:spcPct val="120192"/>
              </a:lnSpc>
              <a:buClr>
                <a:srgbClr val="000000"/>
              </a:buClr>
              <a:buSzPts val="2889"/>
            </a:pPr>
            <a:endParaRPr lang="en-US" sz="2000" dirty="0" smtClean="0">
              <a:solidFill>
                <a:srgbClr val="00000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3163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Shape 468"/>
          <p:cNvSpPr txBox="1">
            <a:spLocks noGrp="1"/>
          </p:cNvSpPr>
          <p:nvPr>
            <p:ph type="title" idx="4294967295"/>
          </p:nvPr>
        </p:nvSpPr>
        <p:spPr>
          <a:xfrm>
            <a:off x="0" y="51150"/>
            <a:ext cx="10160000" cy="9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ctr">
              <a:lnSpc>
                <a:spcPct val="10195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Who Is </a:t>
            </a:r>
            <a:r>
              <a:rPr lang="en-US" sz="3200" b="1" dirty="0" smtClean="0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Nominated-other typical characteristics</a:t>
            </a:r>
            <a:endParaRPr sz="3200" b="1" dirty="0">
              <a:solidFill>
                <a:srgbClr val="8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9" name="Shape 469"/>
          <p:cNvSpPr txBox="1">
            <a:spLocks noGrp="1"/>
          </p:cNvSpPr>
          <p:nvPr>
            <p:ph type="body" idx="4294967295"/>
          </p:nvPr>
        </p:nvSpPr>
        <p:spPr>
          <a:xfrm>
            <a:off x="0" y="969106"/>
            <a:ext cx="10233061" cy="4715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noAutofit/>
          </a:bodyPr>
          <a:lstStyle/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Nominees are usually attractive/healthy looking</a:t>
            </a:r>
          </a:p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 smtClean="0"/>
              <a:t>Nominees are usually married</a:t>
            </a:r>
          </a:p>
          <a:p>
            <a:pPr marL="146756" lvl="1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888" dirty="0" smtClean="0"/>
              <a:t>	</a:t>
            </a:r>
            <a:r>
              <a:rPr lang="en-US" sz="2400" dirty="0" smtClean="0"/>
              <a:t>&gt;Only 6 have ever been divorced prior to being elected (only 1 has 	had multiple divorces prior to election)</a:t>
            </a:r>
          </a:p>
          <a:p>
            <a:pPr marL="146756" lvl="1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400" dirty="0"/>
              <a:t>	</a:t>
            </a:r>
            <a:r>
              <a:rPr lang="en-US" sz="2400" dirty="0" smtClean="0"/>
              <a:t>&gt;Only 2 had never been married when elected (1 got married while 	in office)</a:t>
            </a:r>
          </a:p>
          <a:p>
            <a:pPr marL="146756" lvl="1">
              <a:lnSpc>
                <a:spcPct val="120192"/>
              </a:lnSpc>
              <a:buClr>
                <a:srgbClr val="000000"/>
              </a:buClr>
              <a:buSzPts val="2889"/>
            </a:pPr>
            <a:r>
              <a:rPr lang="en-US" sz="2400" dirty="0"/>
              <a:t>	</a:t>
            </a:r>
            <a:r>
              <a:rPr lang="en-US" sz="2400" dirty="0" smtClean="0"/>
              <a:t>&gt;Only 1 man has been President &amp; never married (before, during, or 	after being POTUS)</a:t>
            </a:r>
          </a:p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Well-developed speaking ability (especially on TV, since that medium became so important in the 1960’s)</a:t>
            </a:r>
          </a:p>
          <a:p>
            <a:pPr marL="381000" marR="0" lvl="0" indent="-234244" algn="l">
              <a:lnSpc>
                <a:spcPct val="12019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89"/>
              <a:buChar char="●"/>
            </a:pPr>
            <a:r>
              <a:rPr lang="en-US" sz="2888" dirty="0" smtClean="0"/>
              <a:t>Male (2012-first major female candidate)</a:t>
            </a:r>
          </a:p>
          <a:p>
            <a:pPr marL="381000" lvl="0" indent="-234244">
              <a:lnSpc>
                <a:spcPct val="120192"/>
              </a:lnSpc>
              <a:buClr>
                <a:srgbClr val="000000"/>
              </a:buClr>
              <a:buSzPts val="2889"/>
              <a:buChar char="●"/>
            </a:pPr>
            <a:r>
              <a:rPr lang="en-US" sz="2888" dirty="0"/>
              <a:t>White (2008-first major African-American </a:t>
            </a:r>
            <a:r>
              <a:rPr lang="en-US" sz="2888" dirty="0" smtClean="0"/>
              <a:t>candidate/winner) 	</a:t>
            </a:r>
            <a:endParaRPr lang="en-US" sz="2000" dirty="0" smtClean="0">
              <a:solidFill>
                <a:srgbClr val="000000"/>
              </a:solidFill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95250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0"/>
                <a:lumOff val="100000"/>
              </a:schemeClr>
            </a:gs>
            <a:gs pos="35000">
              <a:schemeClr val="accent6">
                <a:lumMod val="0"/>
                <a:lumOff val="100000"/>
              </a:schemeClr>
            </a:gs>
            <a:gs pos="100000">
              <a:schemeClr val="accent6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7334" y="1670403"/>
            <a:ext cx="7154333" cy="287866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8000" cap="none" dirty="0">
                <a:solidFill>
                  <a:schemeClr val="tx1"/>
                </a:solidFill>
                <a:latin typeface="Segoe Print" pitchFamily="2" charset="0"/>
              </a:rPr>
              <a:t>Ingredients of a Campaign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>
          <a:xfrm>
            <a:off x="3683000" y="4549070"/>
            <a:ext cx="5418667" cy="1093611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Wingdings 2" panose="05020102010507070707" pitchFamily="18" charset="2"/>
              <a:buNone/>
            </a:pPr>
            <a:endParaRPr lang="en-US" altLang="en-US" sz="3111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8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77A1AB"/>
      </a:hlink>
      <a:folHlink>
        <a:srgbClr val="9A5D78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3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rop">
    <a:dk1>
      <a:sysClr val="windowText" lastClr="000000"/>
    </a:dk1>
    <a:lt1>
      <a:sysClr val="window" lastClr="FFFFFF"/>
    </a:lt1>
    <a:dk2>
      <a:srgbClr val="1A2E40"/>
    </a:dk2>
    <a:lt2>
      <a:srgbClr val="EBE7DD"/>
    </a:lt2>
    <a:accent1>
      <a:srgbClr val="69A1AB"/>
    </a:accent1>
    <a:accent2>
      <a:srgbClr val="F2C418"/>
    </a:accent2>
    <a:accent3>
      <a:srgbClr val="87492C"/>
    </a:accent3>
    <a:accent4>
      <a:srgbClr val="4A845E"/>
    </a:accent4>
    <a:accent5>
      <a:srgbClr val="DC9528"/>
    </a:accent5>
    <a:accent6>
      <a:srgbClr val="9A5D78"/>
    </a:accent6>
    <a:hlink>
      <a:srgbClr val="77A1AB"/>
    </a:hlink>
    <a:folHlink>
      <a:srgbClr val="9A5D7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818</Words>
  <Application>Microsoft Office PowerPoint</Application>
  <PresentationFormat>Custom</PresentationFormat>
  <Paragraphs>114</Paragraphs>
  <Slides>15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Constantia</vt:lpstr>
      <vt:lpstr>Franklin Gothic Book</vt:lpstr>
      <vt:lpstr>Segoe Print</vt:lpstr>
      <vt:lpstr>Tahoma</vt:lpstr>
      <vt:lpstr>Wingdings 2</vt:lpstr>
      <vt:lpstr>Custom</vt:lpstr>
      <vt:lpstr>Crop</vt:lpstr>
      <vt:lpstr>Magruder’s American Government</vt:lpstr>
      <vt:lpstr>The Role of Conventions</vt:lpstr>
      <vt:lpstr>Presidential Primaries</vt:lpstr>
      <vt:lpstr>The Caucus-Convention Process</vt:lpstr>
      <vt:lpstr>The National Convention</vt:lpstr>
      <vt:lpstr>Who Is Nominated?</vt:lpstr>
      <vt:lpstr>Who Is Nominated-other typical characteristics</vt:lpstr>
      <vt:lpstr>Who Is Nominated-other typical characteristics</vt:lpstr>
      <vt:lpstr>Ingredients of a Campaign</vt:lpstr>
      <vt:lpstr>Necessary ingredients of a successful Presidential campaign</vt:lpstr>
      <vt:lpstr>Money makes campaigns go ‘round</vt:lpstr>
      <vt:lpstr>Polls, data, and pie charts, oh my!</vt:lpstr>
      <vt:lpstr>Lights, Camera, Appearance!</vt:lpstr>
      <vt:lpstr>Candidates do what? When?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Magruder’s American Government</dc:title>
  <dc:creator>Debes John</dc:creator>
  <cp:lastModifiedBy>John</cp:lastModifiedBy>
  <cp:revision>6</cp:revision>
  <dcterms:modified xsi:type="dcterms:W3CDTF">2018-01-29T14:40:50Z</dcterms:modified>
</cp:coreProperties>
</file>