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58" r:id="rId12"/>
    <p:sldId id="274" r:id="rId13"/>
    <p:sldId id="259" r:id="rId14"/>
    <p:sldId id="260" r:id="rId15"/>
    <p:sldId id="275" r:id="rId16"/>
    <p:sldId id="262" r:id="rId17"/>
    <p:sldId id="263" r:id="rId18"/>
    <p:sldId id="264" r:id="rId19"/>
    <p:sldId id="265" r:id="rId20"/>
    <p:sldId id="266" r:id="rId2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8" y="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94B6C44-330C-4894-9998-09A781A5FAD1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B450894-D1A4-4769-89C1-100E50AB8E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14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E393963-DFB4-4CD2-9F5E-ABC244A08E18}" type="datetimeFigureOut">
              <a:rPr lang="en-US" smtClean="0"/>
              <a:t>11/17/2015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8A41F1-D240-4F98-BB7A-C6D335D00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94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70DD07-AEE9-47B4-BF3F-BA16AC65E8F3}" type="slidenum">
              <a:rPr lang="en-US" altLang="en-US"/>
              <a:pPr/>
              <a:t>6</a:t>
            </a:fld>
            <a:endParaRPr lang="en-US" altLang="en-U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7486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F62772-C4BA-494A-8A54-65FD00D1EAD0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57432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87923A-938F-43AD-8308-5DDBF02D5F14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4919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2EDC12-5809-41A0-B18B-12B01417DB81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7291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F25664-98B5-49FC-8720-132F70EF4CC8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973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rushmore_tit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</p:spPr>
      </p:pic>
      <p:sp>
        <p:nvSpPr>
          <p:cNvPr id="768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66800" y="0"/>
            <a:ext cx="7086600" cy="3022600"/>
          </a:xfrm>
          <a:effectLst>
            <a:outerShdw dist="38100" algn="ctr" rotWithShape="0">
              <a:srgbClr val="000066"/>
            </a:outerShdw>
          </a:effectLst>
        </p:spPr>
        <p:txBody>
          <a:bodyPr anchor="b"/>
          <a:lstStyle>
            <a:lvl1pPr>
              <a:lnSpc>
                <a:spcPct val="95000"/>
              </a:lnSpc>
              <a:defRPr sz="6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682750" y="4076700"/>
            <a:ext cx="5861050" cy="1257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ACF551B-1BDC-45DD-9130-4C0B9FD91C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B1DAB0-6064-493E-9350-43A0C93AD2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600200"/>
            <a:ext cx="1943100" cy="4495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600200"/>
            <a:ext cx="5676900" cy="4495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DC294-1EC6-4357-B4D5-591D0BB58D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895600"/>
            <a:ext cx="381000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895600"/>
            <a:ext cx="381000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685800" y="4572000"/>
            <a:ext cx="777240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06E40A3-03A8-4C3C-AA6C-956D5D0719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895600"/>
            <a:ext cx="777240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4572000"/>
            <a:ext cx="777240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19F69CA-FC68-4AD0-AE6D-2B367D562A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895600"/>
            <a:ext cx="38100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38100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CA07AB-F853-4E88-A0E2-0362687011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895600"/>
            <a:ext cx="3810000" cy="3200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2895600"/>
            <a:ext cx="381000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572000"/>
            <a:ext cx="3810000" cy="1524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FE91842-9B5C-44BC-97D4-F2194046C5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5CEDD8-0295-491C-B87E-56D7C6CDBB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9E702-E408-43CD-BCA9-0B467CE928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895600"/>
            <a:ext cx="3810000" cy="320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3810000" cy="3200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16C1C-6B8B-489D-9A3F-AA840C342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4EE2D-7985-4B1E-8F99-145551C18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B5E0D7-EF8B-4D36-9861-F28890235B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16E22A-CDC1-478C-A478-35D1609681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5A034-EF68-446E-B1CB-23235A09E4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5A060D-C456-4A4F-9717-5370686191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00200"/>
            <a:ext cx="7772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895600"/>
            <a:ext cx="7772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F83378-0D12-4B19-84E2-981BE720AD0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5783" name="FormatShape" descr="SKIING" hidden="1"/>
          <p:cNvSpPr>
            <a:spLocks noChangeArrowheads="1"/>
          </p:cNvSpPr>
          <p:nvPr/>
        </p:nvSpPr>
        <p:spPr bwMode="auto">
          <a:xfrm>
            <a:off x="-1333500" y="1701800"/>
            <a:ext cx="1181100" cy="825500"/>
          </a:xfrm>
          <a:prstGeom prst="rect">
            <a:avLst/>
          </a:prstGeom>
          <a:noFill/>
          <a:ln w="101600" cmpd="thinThick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-914400"/>
            <a:ext cx="8229600" cy="2895600"/>
          </a:xfrm>
        </p:spPr>
        <p:txBody>
          <a:bodyPr/>
          <a:lstStyle/>
          <a:p>
            <a:r>
              <a:rPr lang="en-US" sz="6000" dirty="0" smtClean="0"/>
              <a:t>The</a:t>
            </a:r>
            <a:r>
              <a:rPr lang="en-US" sz="6000" dirty="0"/>
              <a:t> </a:t>
            </a:r>
            <a:r>
              <a:rPr lang="en-US" sz="6000" dirty="0" smtClean="0"/>
              <a:t>Bill </a:t>
            </a:r>
            <a:r>
              <a:rPr lang="en-US" sz="6000" dirty="0"/>
              <a:t>of Rights</a:t>
            </a:r>
            <a:br>
              <a:rPr lang="en-US" sz="6000" dirty="0"/>
            </a:br>
            <a:endParaRPr lang="en-US" sz="6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105400"/>
            <a:ext cx="5861050" cy="12573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952625"/>
            <a:ext cx="7772400" cy="1066800"/>
          </a:xfrm>
        </p:spPr>
        <p:txBody>
          <a:bodyPr/>
          <a:lstStyle/>
          <a:p>
            <a:pPr algn="l"/>
            <a:r>
              <a:rPr lang="en-US" altLang="en-US" sz="2800" dirty="0" smtClean="0"/>
              <a:t>_________________ </a:t>
            </a:r>
            <a:r>
              <a:rPr lang="en-US" altLang="en-US" sz="2800" dirty="0"/>
              <a:t>the government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895600"/>
            <a:ext cx="8229600" cy="3200400"/>
          </a:xfrm>
        </p:spPr>
        <p:txBody>
          <a:bodyPr/>
          <a:lstStyle/>
          <a:p>
            <a:r>
              <a:rPr lang="en-US" altLang="en-US" sz="2600" dirty="0"/>
              <a:t>You may </a:t>
            </a:r>
            <a:r>
              <a:rPr lang="en-US" altLang="en-US" sz="2600" dirty="0" smtClean="0"/>
              <a:t>___________ </a:t>
            </a:r>
            <a:r>
              <a:rPr lang="en-US" altLang="en-US" sz="2600" dirty="0"/>
              <a:t>the government for wrongs.</a:t>
            </a:r>
          </a:p>
          <a:p>
            <a:r>
              <a:rPr lang="en-US" altLang="en-US" sz="2600" dirty="0"/>
              <a:t>You cannot be </a:t>
            </a:r>
            <a:r>
              <a:rPr lang="en-US" altLang="en-US" sz="2600" dirty="0" smtClean="0"/>
              <a:t>________________________ </a:t>
            </a:r>
            <a:r>
              <a:rPr lang="en-US" altLang="en-US" sz="2600" dirty="0"/>
              <a:t>for exposing wrongs by the government.</a:t>
            </a:r>
          </a:p>
          <a:p>
            <a:r>
              <a:rPr lang="en-US" altLang="en-US" sz="2600" dirty="0"/>
              <a:t>The </a:t>
            </a:r>
            <a:r>
              <a:rPr lang="en-US" altLang="en-US" sz="2600" dirty="0" smtClean="0"/>
              <a:t>__________________ </a:t>
            </a:r>
            <a:r>
              <a:rPr lang="en-US" altLang="en-US" sz="2600" dirty="0"/>
              <a:t>decide the wrongs.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1447800"/>
            <a:ext cx="85344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 lnSpcReduction="1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kern="0" dirty="0" smtClean="0"/>
              <a:t>First Amendment</a:t>
            </a:r>
            <a:br>
              <a:rPr lang="en-US" altLang="en-US" kern="0" dirty="0" smtClean="0"/>
            </a:br>
            <a:r>
              <a:rPr lang="en-US" altLang="en-US" kern="0" dirty="0" smtClean="0"/>
              <a:t>	</a:t>
            </a:r>
            <a:endParaRPr lang="en-US" altLang="en-US" u="sng" kern="0" dirty="0"/>
          </a:p>
        </p:txBody>
      </p:sp>
    </p:spTree>
    <p:extLst>
      <p:ext uri="{BB962C8B-B14F-4D97-AF65-F5344CB8AC3E}">
        <p14:creationId xmlns:p14="http://schemas.microsoft.com/office/powerpoint/2010/main" val="74470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1371600"/>
            <a:ext cx="7772400" cy="1066800"/>
          </a:xfrm>
        </p:spPr>
        <p:txBody>
          <a:bodyPr/>
          <a:lstStyle/>
          <a:p>
            <a:r>
              <a:rPr lang="en-US" dirty="0"/>
              <a:t>Second Amendment</a:t>
            </a:r>
          </a:p>
        </p:txBody>
      </p:sp>
      <p:pic>
        <p:nvPicPr>
          <p:cNvPr id="4101" name="Picture 5" descr="MCj02899920000[1]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70075" y="2895600"/>
            <a:ext cx="1439863" cy="1524000"/>
          </a:xfrm>
        </p:spPr>
      </p:pic>
      <p:sp>
        <p:nvSpPr>
          <p:cNvPr id="409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76200" y="4572000"/>
            <a:ext cx="8839200" cy="1524000"/>
          </a:xfrm>
        </p:spPr>
        <p:txBody>
          <a:bodyPr/>
          <a:lstStyle/>
          <a:p>
            <a:r>
              <a:rPr lang="en-US" sz="2800" dirty="0"/>
              <a:t>Guarantees the right to </a:t>
            </a:r>
            <a:r>
              <a:rPr lang="en-US" sz="2800" dirty="0" smtClean="0"/>
              <a:t>_______________ &amp; ________________ arms</a:t>
            </a:r>
            <a:endParaRPr lang="en-US" sz="2800" dirty="0"/>
          </a:p>
          <a:p>
            <a:r>
              <a:rPr lang="en-US" sz="2800" dirty="0"/>
              <a:t>Needed for well-equipped citizen army for its own </a:t>
            </a:r>
            <a:r>
              <a:rPr lang="en-US" sz="2800" dirty="0" smtClean="0"/>
              <a:t>_______________________</a:t>
            </a:r>
            <a:endParaRPr lang="en-US" sz="2800" dirty="0"/>
          </a:p>
          <a:p>
            <a:endParaRPr lang="en-US" sz="2400" dirty="0"/>
          </a:p>
        </p:txBody>
      </p:sp>
      <p:pic>
        <p:nvPicPr>
          <p:cNvPr id="4102" name="Picture 6" descr="MCj0294987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32463" y="2895600"/>
            <a:ext cx="1641475" cy="152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704850" y="1371600"/>
            <a:ext cx="7772400" cy="1066800"/>
          </a:xfrm>
        </p:spPr>
        <p:txBody>
          <a:bodyPr/>
          <a:lstStyle/>
          <a:p>
            <a:r>
              <a:rPr lang="en-US" dirty="0"/>
              <a:t>Second Amendment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2438400"/>
            <a:ext cx="9144000" cy="1524000"/>
          </a:xfrm>
        </p:spPr>
        <p:txBody>
          <a:bodyPr/>
          <a:lstStyle/>
          <a:p>
            <a:r>
              <a:rPr lang="en-US" sz="2800" dirty="0" smtClean="0"/>
              <a:t>Debate between </a:t>
            </a:r>
            <a:r>
              <a:rPr lang="en-US" sz="2800" dirty="0" smtClean="0"/>
              <a:t>_______________ </a:t>
            </a:r>
            <a:r>
              <a:rPr lang="en-US" sz="2800" dirty="0" smtClean="0"/>
              <a:t>and our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amendment rights has led to continual argument</a:t>
            </a:r>
          </a:p>
          <a:p>
            <a:r>
              <a:rPr lang="en-US" sz="2800" dirty="0"/>
              <a:t>the </a:t>
            </a:r>
            <a:r>
              <a:rPr lang="en-US" sz="2800" dirty="0" smtClean="0"/>
              <a:t>_________________ ______________ has </a:t>
            </a:r>
            <a:r>
              <a:rPr lang="en-US" sz="2800" dirty="0" smtClean="0"/>
              <a:t>ruled </a:t>
            </a:r>
            <a:r>
              <a:rPr lang="en-US" sz="2800" dirty="0"/>
              <a:t>that the federal </a:t>
            </a:r>
            <a:r>
              <a:rPr lang="en-US" sz="2800" dirty="0" smtClean="0"/>
              <a:t>and state governments can </a:t>
            </a:r>
            <a:r>
              <a:rPr lang="en-US" sz="2800" dirty="0" smtClean="0"/>
              <a:t>______________________ </a:t>
            </a:r>
            <a:r>
              <a:rPr lang="en-US" sz="2800" dirty="0"/>
              <a:t>any weapon types not having a "reasonable relationship to the preservation or efficiency of a well regulated militia"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361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1066800"/>
          </a:xfrm>
        </p:spPr>
        <p:txBody>
          <a:bodyPr/>
          <a:lstStyle/>
          <a:p>
            <a:r>
              <a:rPr lang="en-US"/>
              <a:t>Third Amendment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2362200"/>
            <a:ext cx="8229600" cy="2057400"/>
          </a:xfrm>
        </p:spPr>
        <p:txBody>
          <a:bodyPr/>
          <a:lstStyle/>
          <a:p>
            <a:r>
              <a:rPr lang="en-US" sz="2800" dirty="0" smtClean="0"/>
              <a:t>__________________ </a:t>
            </a:r>
            <a:r>
              <a:rPr lang="en-US" sz="2800" dirty="0"/>
              <a:t>the </a:t>
            </a:r>
            <a:r>
              <a:rPr lang="en-US" sz="2800" dirty="0" smtClean="0"/>
              <a:t>_______________________ </a:t>
            </a:r>
            <a:r>
              <a:rPr lang="en-US" sz="2800" dirty="0"/>
              <a:t>of soldiers in peacetime w/out dweller’s consent</a:t>
            </a:r>
          </a:p>
          <a:p>
            <a:pPr lvl="1"/>
            <a:r>
              <a:rPr lang="en-US" sz="2400" i="1" dirty="0" smtClean="0"/>
              <a:t>Not really applicable anymore, but it was important when the Bill of Rights was crafted</a:t>
            </a:r>
            <a:endParaRPr lang="en-US" sz="2400" i="1" dirty="0"/>
          </a:p>
          <a:p>
            <a:pPr>
              <a:buFontTx/>
              <a:buNone/>
            </a:pPr>
            <a:endParaRPr lang="en-US" sz="1400" dirty="0"/>
          </a:p>
        </p:txBody>
      </p:sp>
      <p:pic>
        <p:nvPicPr>
          <p:cNvPr id="5126" name="Picture 6" descr="MCj02316580000[1]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86400" y="4572000"/>
            <a:ext cx="1978025" cy="152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1066800"/>
          </a:xfrm>
        </p:spPr>
        <p:txBody>
          <a:bodyPr/>
          <a:lstStyle/>
          <a:p>
            <a:r>
              <a:rPr lang="en-US"/>
              <a:t>Fourth Amendment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2133600"/>
            <a:ext cx="9067800" cy="2057400"/>
          </a:xfrm>
        </p:spPr>
        <p:txBody>
          <a:bodyPr/>
          <a:lstStyle/>
          <a:p>
            <a:r>
              <a:rPr lang="en-US" sz="2800" dirty="0" smtClean="0"/>
              <a:t>__________________ </a:t>
            </a:r>
            <a:r>
              <a:rPr lang="en-US" sz="2800" dirty="0"/>
              <a:t>unreasonable searches and seizures of persons or property</a:t>
            </a:r>
          </a:p>
          <a:p>
            <a:r>
              <a:rPr lang="en-US" sz="2800" dirty="0"/>
              <a:t>Probable cause </a:t>
            </a:r>
            <a:endParaRPr lang="en-US" sz="2800" dirty="0" smtClean="0"/>
          </a:p>
          <a:p>
            <a:pPr lvl="1"/>
            <a:r>
              <a:rPr lang="en-US" sz="2400" dirty="0" smtClean="0"/>
              <a:t>reasonable </a:t>
            </a:r>
            <a:r>
              <a:rPr lang="en-US" sz="2400" dirty="0"/>
              <a:t>grounds to believe that a suspect has committed a crime before making an arrest</a:t>
            </a:r>
          </a:p>
          <a:p>
            <a:r>
              <a:rPr lang="en-US" sz="2800" dirty="0"/>
              <a:t>Search warrant </a:t>
            </a:r>
            <a:endParaRPr lang="en-US" sz="2800" dirty="0" smtClean="0"/>
          </a:p>
          <a:p>
            <a:pPr marL="742950" lvl="2" indent="-342900"/>
            <a:r>
              <a:rPr lang="en-US" sz="2000" dirty="0"/>
              <a:t>court order that authorizes police to search the scene of a suspected </a:t>
            </a:r>
            <a:r>
              <a:rPr lang="en-US" sz="2000" dirty="0" smtClean="0"/>
              <a:t>crime</a:t>
            </a:r>
            <a:endParaRPr lang="en-US" sz="2400" dirty="0" smtClean="0"/>
          </a:p>
          <a:p>
            <a:r>
              <a:rPr lang="en-US" sz="2800" dirty="0" smtClean="0"/>
              <a:t>Sometimes referred to as the </a:t>
            </a:r>
            <a:r>
              <a:rPr lang="en-US" sz="2800" dirty="0" smtClean="0"/>
              <a:t>“________________” </a:t>
            </a:r>
            <a:r>
              <a:rPr lang="en-US" sz="2800" dirty="0" smtClean="0"/>
              <a:t>amendment, even though the word privacy isn’t in it</a:t>
            </a:r>
          </a:p>
          <a:p>
            <a:pPr lvl="1"/>
            <a:endParaRPr lang="en-US" dirty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2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990600"/>
          </a:xfrm>
        </p:spPr>
        <p:txBody>
          <a:bodyPr/>
          <a:lstStyle/>
          <a:p>
            <a:r>
              <a:rPr lang="en-US" dirty="0"/>
              <a:t>Fifth Amendment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371600"/>
            <a:ext cx="8991600" cy="4343400"/>
          </a:xfrm>
        </p:spPr>
        <p:txBody>
          <a:bodyPr/>
          <a:lstStyle/>
          <a:p>
            <a:r>
              <a:rPr lang="en-US" sz="2800" dirty="0" smtClean="0"/>
              <a:t>__________________ </a:t>
            </a:r>
            <a:r>
              <a:rPr lang="en-US" sz="2800" dirty="0" smtClean="0"/>
              <a:t>rights to: </a:t>
            </a:r>
          </a:p>
          <a:p>
            <a:pPr lvl="1"/>
            <a:r>
              <a:rPr lang="en-US" sz="2400" dirty="0" smtClean="0"/>
              <a:t>Trial by </a:t>
            </a:r>
            <a:r>
              <a:rPr lang="en-US" sz="2400" dirty="0" smtClean="0"/>
              <a:t>___________</a:t>
            </a:r>
            <a:r>
              <a:rPr lang="en-US" sz="2400" dirty="0" smtClean="0"/>
              <a:t>__  </a:t>
            </a:r>
            <a:r>
              <a:rPr lang="en-US" sz="2400" dirty="0" smtClean="0"/>
              <a:t>- </a:t>
            </a:r>
            <a:r>
              <a:rPr lang="en-US" sz="2400" dirty="0" smtClean="0"/>
              <a:t>due </a:t>
            </a:r>
            <a:r>
              <a:rPr lang="en-US" sz="2400" dirty="0" smtClean="0"/>
              <a:t>________________ of law  </a:t>
            </a:r>
          </a:p>
          <a:p>
            <a:pPr lvl="1"/>
            <a:r>
              <a:rPr lang="en-US" sz="2400" dirty="0" smtClean="0"/>
              <a:t>Fair </a:t>
            </a:r>
            <a:r>
              <a:rPr lang="en-US" sz="2400" dirty="0" smtClean="0"/>
              <a:t>payment when private property is taken for public use</a:t>
            </a:r>
          </a:p>
          <a:p>
            <a:r>
              <a:rPr lang="en-US" sz="2400" dirty="0" smtClean="0"/>
              <a:t>Due </a:t>
            </a:r>
            <a:r>
              <a:rPr lang="en-US" sz="2400" dirty="0"/>
              <a:t>process of law </a:t>
            </a:r>
            <a:endParaRPr lang="en-US" sz="2400" dirty="0" smtClean="0"/>
          </a:p>
          <a:p>
            <a:pPr lvl="1"/>
            <a:r>
              <a:rPr lang="en-US" sz="2000" i="1" dirty="0" smtClean="0"/>
              <a:t>government </a:t>
            </a:r>
            <a:r>
              <a:rPr lang="en-US" sz="2000" i="1" dirty="0"/>
              <a:t>may not act unfairly or unreasonably; </a:t>
            </a:r>
            <a:r>
              <a:rPr lang="en-US" sz="2000" i="1" dirty="0" smtClean="0"/>
              <a:t>federal government </a:t>
            </a:r>
            <a:r>
              <a:rPr lang="en-US" sz="2000" i="1" dirty="0"/>
              <a:t>cannot deprive citizen of “life, liberty, property</a:t>
            </a:r>
            <a:r>
              <a:rPr lang="en-US" sz="2000" i="1" dirty="0" smtClean="0"/>
              <a:t>” without reason</a:t>
            </a:r>
          </a:p>
          <a:p>
            <a:pPr lvl="1"/>
            <a:r>
              <a:rPr lang="en-US" sz="2000" dirty="0" smtClean="0"/>
              <a:t>___________________-</a:t>
            </a:r>
            <a:r>
              <a:rPr lang="en-US" sz="1600" dirty="0" smtClean="0"/>
              <a:t>laws must be carried </a:t>
            </a:r>
            <a:r>
              <a:rPr lang="en-US" sz="1600" dirty="0"/>
              <a:t>out by a method that is </a:t>
            </a:r>
            <a:r>
              <a:rPr lang="en-US" sz="1600" dirty="0" smtClean="0"/>
              <a:t>fair, orderly, &amp; reasonable</a:t>
            </a:r>
            <a:endParaRPr lang="en-US" sz="2000" dirty="0"/>
          </a:p>
          <a:p>
            <a:pPr lvl="1"/>
            <a:r>
              <a:rPr lang="en-US" sz="2000" dirty="0" smtClean="0"/>
              <a:t>____________________-</a:t>
            </a:r>
            <a:r>
              <a:rPr lang="en-US" sz="1600" dirty="0" smtClean="0"/>
              <a:t>laws </a:t>
            </a:r>
            <a:r>
              <a:rPr lang="en-US" sz="1600" dirty="0"/>
              <a:t>themselves must be reasonable</a:t>
            </a:r>
            <a:endParaRPr lang="en-US" sz="2000" dirty="0"/>
          </a:p>
          <a:p>
            <a:r>
              <a:rPr lang="en-US" sz="2400" dirty="0" smtClean="0"/>
              <a:t>________________:</a:t>
            </a:r>
            <a:endParaRPr lang="en-US" sz="2400" dirty="0"/>
          </a:p>
          <a:p>
            <a:pPr lvl="1"/>
            <a:r>
              <a:rPr lang="en-US" sz="2000" dirty="0"/>
              <a:t>Compulsory </a:t>
            </a:r>
            <a:r>
              <a:rPr lang="en-US" sz="2000" dirty="0" smtClean="0"/>
              <a:t>______________--__________________________-“</a:t>
            </a:r>
            <a:r>
              <a:rPr lang="en-US" sz="2000" dirty="0" smtClean="0"/>
              <a:t>Take the 5</a:t>
            </a:r>
            <a:r>
              <a:rPr lang="en-US" sz="2000" baseline="30000" dirty="0" smtClean="0"/>
              <a:t>th;</a:t>
            </a:r>
            <a:r>
              <a:rPr lang="en-US" sz="2000" dirty="0" smtClean="0"/>
              <a:t>” can’t testify against yourself</a:t>
            </a:r>
          </a:p>
          <a:p>
            <a:pPr lvl="1"/>
            <a:r>
              <a:rPr lang="en-US" sz="2000" dirty="0" smtClean="0"/>
              <a:t>Double jeopardy-being tried twice for the </a:t>
            </a:r>
            <a:r>
              <a:rPr lang="en-US" sz="2000" u="sng" dirty="0" smtClean="0"/>
              <a:t>___________________</a:t>
            </a:r>
            <a:r>
              <a:rPr lang="en-US" sz="2000" dirty="0" smtClean="0"/>
              <a:t> </a:t>
            </a:r>
            <a:r>
              <a:rPr lang="en-US" sz="2000" dirty="0" smtClean="0"/>
              <a:t>same crime</a:t>
            </a:r>
            <a:endParaRPr lang="en-US" sz="20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3714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19200"/>
            <a:ext cx="7772400" cy="1066800"/>
          </a:xfrm>
        </p:spPr>
        <p:txBody>
          <a:bodyPr/>
          <a:lstStyle/>
          <a:p>
            <a:r>
              <a:rPr lang="en-US" dirty="0"/>
              <a:t>Sixth Amendment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9144000" cy="4495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dirty="0"/>
              <a:t>Guarantees rights </a:t>
            </a:r>
            <a:r>
              <a:rPr lang="en-US" sz="2400" dirty="0" smtClean="0"/>
              <a:t>to people </a:t>
            </a:r>
            <a:r>
              <a:rPr lang="en-US" sz="2400" dirty="0" smtClean="0"/>
              <a:t>________________ ___________  ____  _________________: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________________________ </a:t>
            </a:r>
            <a:r>
              <a:rPr lang="en-US" sz="2000" dirty="0"/>
              <a:t>and public trial by impartial </a:t>
            </a:r>
            <a:r>
              <a:rPr lang="en-US" sz="2000" dirty="0" smtClean="0"/>
              <a:t>jury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Right to </a:t>
            </a:r>
            <a:r>
              <a:rPr lang="en-US" sz="2000" dirty="0" smtClean="0"/>
              <a:t>_________________________________ against </a:t>
            </a:r>
            <a:r>
              <a:rPr lang="en-US" sz="2000" dirty="0" smtClean="0"/>
              <a:t>you</a:t>
            </a:r>
            <a:endParaRPr lang="en-US" sz="2000" dirty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Counsel </a:t>
            </a:r>
            <a:r>
              <a:rPr lang="en-US" sz="2000" dirty="0" smtClean="0"/>
              <a:t>(________________)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400" dirty="0" smtClean="0"/>
              <a:t>___________________:</a:t>
            </a:r>
            <a:endParaRPr lang="en-US" sz="2400" dirty="0"/>
          </a:p>
          <a:p>
            <a:pPr lvl="1">
              <a:lnSpc>
                <a:spcPct val="90000"/>
              </a:lnSpc>
            </a:pPr>
            <a:r>
              <a:rPr lang="en-US" sz="2000" dirty="0"/>
              <a:t>The accused </a:t>
            </a:r>
            <a:r>
              <a:rPr lang="en-US" sz="2000" dirty="0" smtClean="0"/>
              <a:t>person (or their lawyer) to </a:t>
            </a:r>
            <a:r>
              <a:rPr lang="en-US" sz="2000" dirty="0" smtClean="0"/>
              <a:t>____________________ ___________________________ witnesses </a:t>
            </a:r>
            <a:r>
              <a:rPr lang="en-US" sz="2000" dirty="0"/>
              <a:t>against him/her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_____________________ </a:t>
            </a:r>
            <a:r>
              <a:rPr lang="en-US" sz="2000" dirty="0"/>
              <a:t>testimony from witnesses in his/her favor</a:t>
            </a:r>
          </a:p>
          <a:p>
            <a:pPr>
              <a:lnSpc>
                <a:spcPct val="90000"/>
              </a:lnSpc>
            </a:pPr>
            <a:r>
              <a:rPr lang="en-US" sz="2400" i="1" dirty="0" smtClean="0"/>
              <a:t>Miranda </a:t>
            </a:r>
            <a:r>
              <a:rPr lang="en-US" sz="2400" i="1" dirty="0"/>
              <a:t>v. Arizona</a:t>
            </a:r>
            <a:r>
              <a:rPr lang="en-US" sz="2400" dirty="0"/>
              <a:t> (1966) </a:t>
            </a:r>
            <a:endParaRPr lang="en-US" sz="2400" dirty="0" smtClean="0"/>
          </a:p>
          <a:p>
            <a:pPr lvl="1">
              <a:lnSpc>
                <a:spcPct val="90000"/>
              </a:lnSpc>
            </a:pPr>
            <a:r>
              <a:rPr lang="en-US" sz="2400" dirty="0" smtClean="0"/>
              <a:t>must </a:t>
            </a:r>
            <a:r>
              <a:rPr lang="en-US" sz="2400" dirty="0"/>
              <a:t>be clearly informed of your rights before </a:t>
            </a:r>
            <a:r>
              <a:rPr lang="en-US" sz="2400" dirty="0" smtClean="0"/>
              <a:t>conviction </a:t>
            </a:r>
            <a:r>
              <a:rPr lang="en-US" sz="2400" dirty="0" smtClean="0"/>
              <a:t>(____________________  ___________________)</a:t>
            </a:r>
            <a:endParaRPr lang="en-US" sz="2400" dirty="0"/>
          </a:p>
          <a:p>
            <a:pPr marL="0" indent="0">
              <a:lnSpc>
                <a:spcPct val="90000"/>
              </a:lnSpc>
              <a:buNone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Seventh Amendment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2895600"/>
            <a:ext cx="8991600" cy="3200400"/>
          </a:xfrm>
        </p:spPr>
        <p:txBody>
          <a:bodyPr/>
          <a:lstStyle/>
          <a:p>
            <a:r>
              <a:rPr lang="en-US" sz="2800" dirty="0"/>
              <a:t>Guarantees </a:t>
            </a:r>
            <a:r>
              <a:rPr lang="en-US" sz="2800" dirty="0" smtClean="0"/>
              <a:t>the right to have a </a:t>
            </a:r>
            <a:r>
              <a:rPr lang="en-US" sz="2800" dirty="0" smtClean="0"/>
              <a:t>_______________ by ________________ </a:t>
            </a:r>
            <a:r>
              <a:rPr lang="en-US" sz="2800" dirty="0"/>
              <a:t>in civil cases involving </a:t>
            </a:r>
            <a:r>
              <a:rPr lang="en-US" sz="2800" dirty="0" smtClean="0"/>
              <a:t>__________________ or </a:t>
            </a:r>
            <a:r>
              <a:rPr lang="en-US" sz="2800" dirty="0" smtClean="0"/>
              <a:t>more</a:t>
            </a:r>
          </a:p>
          <a:p>
            <a:pPr lvl="1"/>
            <a:r>
              <a:rPr lang="en-US" sz="2400" i="1" dirty="0" smtClean="0"/>
              <a:t>Not very applicable any more, and can be waived, but when the Bill of Rights was crafted, $20 was a lot of money</a:t>
            </a:r>
            <a:endParaRPr lang="en-US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Eighth Amendment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2438400"/>
            <a:ext cx="8915400" cy="3657600"/>
          </a:xfrm>
        </p:spPr>
        <p:txBody>
          <a:bodyPr/>
          <a:lstStyle/>
          <a:p>
            <a:r>
              <a:rPr lang="en-US" sz="2800" dirty="0" smtClean="0"/>
              <a:t>____________________:</a:t>
            </a:r>
            <a:endParaRPr lang="en-US" sz="2800" dirty="0"/>
          </a:p>
          <a:p>
            <a:pPr lvl="1"/>
            <a:r>
              <a:rPr lang="en-US" sz="2400" dirty="0" smtClean="0"/>
              <a:t>__________________________ </a:t>
            </a:r>
            <a:r>
              <a:rPr lang="en-US" sz="2400" dirty="0"/>
              <a:t>bail and fines</a:t>
            </a:r>
          </a:p>
          <a:p>
            <a:pPr lvl="1"/>
            <a:r>
              <a:rPr lang="en-US" sz="2400" dirty="0" smtClean="0"/>
              <a:t>__________________ </a:t>
            </a:r>
            <a:r>
              <a:rPr lang="en-US" sz="2400" dirty="0"/>
              <a:t>and </a:t>
            </a:r>
            <a:r>
              <a:rPr lang="en-US" sz="2400" dirty="0" smtClean="0"/>
              <a:t>__________________________ punishments </a:t>
            </a:r>
            <a:endParaRPr lang="en-US" sz="2400" dirty="0" smtClean="0"/>
          </a:p>
          <a:p>
            <a:pPr lvl="1"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Ninth Amendment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2895600"/>
            <a:ext cx="8915400" cy="1524000"/>
          </a:xfrm>
        </p:spPr>
        <p:txBody>
          <a:bodyPr/>
          <a:lstStyle/>
          <a:p>
            <a:r>
              <a:rPr lang="en-US" sz="2800" dirty="0"/>
              <a:t>The people have </a:t>
            </a:r>
            <a:r>
              <a:rPr lang="en-US" sz="2800" dirty="0" smtClean="0"/>
              <a:t>______________________  </a:t>
            </a:r>
            <a:r>
              <a:rPr lang="en-US" sz="2800" dirty="0"/>
              <a:t>in </a:t>
            </a:r>
            <a:r>
              <a:rPr lang="en-US" sz="2800" dirty="0" smtClean="0"/>
              <a:t>____________________ </a:t>
            </a:r>
            <a:r>
              <a:rPr lang="en-US" sz="2800" dirty="0"/>
              <a:t>to those specified in the Constitution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990600"/>
          </a:xfrm>
        </p:spPr>
        <p:txBody>
          <a:bodyPr/>
          <a:lstStyle/>
          <a:p>
            <a:r>
              <a:rPr lang="en-US" dirty="0" smtClean="0"/>
              <a:t>Bill of Rights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91440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First _________ Amendments to the U.S. Constitution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Part of the agreement with anti-Federalists to secure ratification of the Constitution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12 Amendments were proposed by Congress on ___________________________________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On ___________________, 10 of these Amendments were ratified by the states, becoming the Bill of Rights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One of the other two would finally be ratified in 1992, becoming the 27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Amendment</a:t>
            </a:r>
          </a:p>
          <a:p>
            <a:pPr lvl="1">
              <a:lnSpc>
                <a:spcPct val="80000"/>
              </a:lnSpc>
            </a:pPr>
            <a:r>
              <a:rPr lang="en-US" sz="2000" dirty="0" smtClean="0"/>
              <a:t>The other one is still unratified, to this day</a:t>
            </a:r>
            <a:endParaRPr lang="en-US" sz="2000" dirty="0"/>
          </a:p>
          <a:p>
            <a:pPr lvl="1"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Tenth Amendment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2819400"/>
            <a:ext cx="8382000" cy="3200400"/>
          </a:xfrm>
        </p:spPr>
        <p:txBody>
          <a:bodyPr/>
          <a:lstStyle/>
          <a:p>
            <a:r>
              <a:rPr lang="en-US" sz="2800" dirty="0"/>
              <a:t>Powers neither </a:t>
            </a:r>
            <a:r>
              <a:rPr lang="en-US" sz="2800" dirty="0" smtClean="0"/>
              <a:t>_____________________ </a:t>
            </a:r>
            <a:r>
              <a:rPr lang="en-US" sz="2800" dirty="0"/>
              <a:t>to the </a:t>
            </a:r>
            <a:r>
              <a:rPr lang="en-US" sz="2800" dirty="0" smtClean="0"/>
              <a:t>national government </a:t>
            </a:r>
            <a:r>
              <a:rPr lang="en-US" sz="2800" dirty="0"/>
              <a:t>nor </a:t>
            </a:r>
            <a:r>
              <a:rPr lang="en-US" sz="2800" dirty="0" smtClean="0"/>
              <a:t>_______________________ </a:t>
            </a:r>
            <a:r>
              <a:rPr lang="en-US" sz="2800" dirty="0"/>
              <a:t>to the states are </a:t>
            </a:r>
            <a:r>
              <a:rPr lang="en-US" sz="2800" dirty="0" smtClean="0"/>
              <a:t>_______________________to </a:t>
            </a:r>
            <a:r>
              <a:rPr lang="en-US" sz="2800" dirty="0"/>
              <a:t>the states or to the 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990600"/>
          </a:xfrm>
        </p:spPr>
        <p:txBody>
          <a:bodyPr/>
          <a:lstStyle/>
          <a:p>
            <a:r>
              <a:rPr lang="en-US"/>
              <a:t>First Amendment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91440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___________________ Freedoms-Freedom </a:t>
            </a:r>
            <a:r>
              <a:rPr lang="en-US" sz="2800" dirty="0"/>
              <a:t>of: 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____________- ______________-_____________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 smtClean="0"/>
              <a:t>_________________- _______________________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____________________________ </a:t>
            </a:r>
            <a:r>
              <a:rPr lang="en-US" sz="2800" dirty="0"/>
              <a:t>clause </a:t>
            </a:r>
            <a:endParaRPr lang="en-US" sz="2800" dirty="0" smtClean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government </a:t>
            </a:r>
            <a:r>
              <a:rPr lang="en-US" sz="2400" dirty="0"/>
              <a:t>cannot establish </a:t>
            </a:r>
            <a:r>
              <a:rPr lang="en-US" sz="2400" dirty="0" smtClean="0"/>
              <a:t>________________________ 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sz="2400" dirty="0"/>
          </a:p>
          <a:p>
            <a:pPr marL="457200" lvl="1" indent="0">
              <a:lnSpc>
                <a:spcPct val="80000"/>
              </a:lnSpc>
              <a:buNone/>
            </a:pPr>
            <a:r>
              <a:rPr lang="en-US" sz="2400" dirty="0" smtClean="0"/>
              <a:t>______________________; </a:t>
            </a:r>
            <a:r>
              <a:rPr lang="en-US" sz="2400" dirty="0"/>
              <a:t>separation of </a:t>
            </a:r>
            <a:r>
              <a:rPr lang="en-US" sz="2400" dirty="0" smtClean="0"/>
              <a:t>______________ </a:t>
            </a:r>
            <a:r>
              <a:rPr lang="en-US" sz="2400" dirty="0"/>
              <a:t>and state; different from other countries like Islamic Iran or China that discourages religion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____________  ____________________clause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protection </a:t>
            </a:r>
            <a:r>
              <a:rPr lang="en-US" sz="2400" dirty="0"/>
              <a:t>of </a:t>
            </a:r>
            <a:r>
              <a:rPr lang="en-US" sz="2400" dirty="0" smtClean="0"/>
              <a:t>_______________________ </a:t>
            </a:r>
            <a:r>
              <a:rPr lang="en-US" sz="2400" dirty="0"/>
              <a:t>right to worship and believe w/out </a:t>
            </a:r>
            <a:r>
              <a:rPr lang="en-US" sz="2400" dirty="0" smtClean="0"/>
              <a:t>government </a:t>
            </a:r>
            <a:r>
              <a:rPr lang="en-US" sz="2400" dirty="0"/>
              <a:t>interference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68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295400"/>
            <a:ext cx="7772400" cy="990600"/>
          </a:xfrm>
        </p:spPr>
        <p:txBody>
          <a:bodyPr/>
          <a:lstStyle/>
          <a:p>
            <a:r>
              <a:rPr lang="en-US"/>
              <a:t>First Amendment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4343400" cy="3886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Free Speech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altLang="en-US" sz="2400" dirty="0" smtClean="0"/>
              <a:t>_________________:</a:t>
            </a:r>
            <a:endParaRPr lang="en-US" altLang="en-US" sz="2400" dirty="0"/>
          </a:p>
          <a:p>
            <a:pPr lvl="2">
              <a:lnSpc>
                <a:spcPct val="90000"/>
              </a:lnSpc>
            </a:pPr>
            <a:r>
              <a:rPr lang="en-US" altLang="en-US" sz="2000" dirty="0" smtClean="0"/>
              <a:t>___________________  </a:t>
            </a:r>
            <a:r>
              <a:rPr lang="en-US" altLang="en-US" sz="2000" dirty="0"/>
              <a:t>to blow up airplanes, schools, or the president</a:t>
            </a:r>
          </a:p>
          <a:p>
            <a:pPr lvl="2">
              <a:lnSpc>
                <a:spcPct val="90000"/>
              </a:lnSpc>
            </a:pPr>
            <a:r>
              <a:rPr lang="en-US" altLang="en-US" sz="2000" dirty="0"/>
              <a:t>Sexual </a:t>
            </a:r>
            <a:r>
              <a:rPr lang="en-US" altLang="en-US" sz="2000" dirty="0" smtClean="0"/>
              <a:t>_______________</a:t>
            </a:r>
            <a:endParaRPr lang="en-US" altLang="en-US" sz="2000" dirty="0"/>
          </a:p>
          <a:p>
            <a:pPr lvl="2">
              <a:lnSpc>
                <a:spcPct val="90000"/>
              </a:lnSpc>
            </a:pPr>
            <a:r>
              <a:rPr lang="en-US" altLang="en-US" sz="2000" dirty="0"/>
              <a:t>Create too much social </a:t>
            </a:r>
            <a:r>
              <a:rPr lang="en-US" altLang="en-US" sz="2000" dirty="0" smtClean="0"/>
              <a:t>__________________</a:t>
            </a:r>
            <a:endParaRPr lang="en-US" altLang="en-US" sz="2000" dirty="0"/>
          </a:p>
          <a:p>
            <a:pPr lvl="2">
              <a:lnSpc>
                <a:spcPct val="90000"/>
              </a:lnSpc>
            </a:pPr>
            <a:r>
              <a:rPr lang="en-US" altLang="en-US" sz="2000" dirty="0"/>
              <a:t>Extremely crude language in </a:t>
            </a:r>
            <a:r>
              <a:rPr lang="en-US" altLang="en-US" sz="2000" dirty="0" smtClean="0"/>
              <a:t>a _________________ forum</a:t>
            </a:r>
            <a:endParaRPr lang="en-US" altLang="en-US" sz="2000" dirty="0"/>
          </a:p>
          <a:p>
            <a:pPr lvl="2">
              <a:lnSpc>
                <a:spcPct val="90000"/>
              </a:lnSpc>
            </a:pPr>
            <a:r>
              <a:rPr lang="en-US" altLang="en-US" sz="2000" dirty="0"/>
              <a:t>Disrespectful, vulgar language in </a:t>
            </a:r>
            <a:r>
              <a:rPr lang="en-US" altLang="en-US" sz="2000" dirty="0" smtClean="0"/>
              <a:t>___________</a:t>
            </a:r>
            <a:endParaRPr lang="en-US" altLang="en-US" sz="2000" dirty="0"/>
          </a:p>
          <a:p>
            <a:pPr lvl="2">
              <a:lnSpc>
                <a:spcPct val="90000"/>
              </a:lnSpc>
            </a:pPr>
            <a:r>
              <a:rPr lang="en-US" altLang="en-US" sz="2000" dirty="0" smtClean="0"/>
              <a:t>_______________ </a:t>
            </a:r>
            <a:r>
              <a:rPr lang="en-US" altLang="en-US" sz="2000" dirty="0"/>
              <a:t>crimes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886200" y="2209800"/>
            <a:ext cx="510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800" kern="0" dirty="0" smtClean="0"/>
              <a:t>Free Speech</a:t>
            </a:r>
            <a:endParaRPr lang="en-US" kern="0" dirty="0" smtClean="0"/>
          </a:p>
          <a:p>
            <a:pPr lvl="1">
              <a:lnSpc>
                <a:spcPct val="90000"/>
              </a:lnSpc>
            </a:pPr>
            <a:r>
              <a:rPr lang="en-US" altLang="en-US" sz="2400" kern="0" dirty="0" smtClean="0"/>
              <a:t>__________________:</a:t>
            </a:r>
          </a:p>
          <a:p>
            <a:pPr lvl="2">
              <a:lnSpc>
                <a:spcPct val="90000"/>
              </a:lnSpc>
            </a:pPr>
            <a:r>
              <a:rPr lang="en-US" altLang="en-US" sz="2000" kern="0" dirty="0"/>
              <a:t>Say any </a:t>
            </a:r>
            <a:r>
              <a:rPr lang="en-US" altLang="en-US" sz="2000" kern="0" dirty="0" smtClean="0"/>
              <a:t>______________ </a:t>
            </a:r>
            <a:r>
              <a:rPr lang="en-US" altLang="en-US" sz="2000" kern="0" dirty="0"/>
              <a:t>belief</a:t>
            </a:r>
          </a:p>
          <a:p>
            <a:pPr lvl="2">
              <a:lnSpc>
                <a:spcPct val="90000"/>
              </a:lnSpc>
            </a:pPr>
            <a:r>
              <a:rPr lang="en-US" altLang="en-US" sz="2000" kern="0" dirty="0"/>
              <a:t>Protest (without getting out of control)</a:t>
            </a:r>
          </a:p>
          <a:p>
            <a:pPr lvl="2">
              <a:lnSpc>
                <a:spcPct val="90000"/>
              </a:lnSpc>
            </a:pPr>
            <a:r>
              <a:rPr lang="en-US" altLang="en-US" sz="2000" kern="0" dirty="0"/>
              <a:t>Say things about someone that are true</a:t>
            </a:r>
          </a:p>
          <a:p>
            <a:pPr lvl="2">
              <a:lnSpc>
                <a:spcPct val="90000"/>
              </a:lnSpc>
            </a:pPr>
            <a:r>
              <a:rPr lang="en-US" altLang="en-US" sz="2000" kern="0" dirty="0"/>
              <a:t>Burn the </a:t>
            </a:r>
            <a:r>
              <a:rPr lang="en-US" altLang="en-US" sz="2000" kern="0" dirty="0" smtClean="0"/>
              <a:t>________________</a:t>
            </a:r>
            <a:endParaRPr lang="en-US" altLang="en-US" sz="2000" kern="0" dirty="0"/>
          </a:p>
          <a:p>
            <a:pPr lvl="2">
              <a:lnSpc>
                <a:spcPct val="90000"/>
              </a:lnSpc>
            </a:pPr>
            <a:r>
              <a:rPr lang="en-US" altLang="en-US" sz="2000" kern="0" dirty="0"/>
              <a:t>Say </a:t>
            </a:r>
            <a:r>
              <a:rPr lang="en-US" altLang="en-US" sz="2000" kern="0" dirty="0" smtClean="0"/>
              <a:t>_____________________ &amp; </a:t>
            </a:r>
            <a:r>
              <a:rPr lang="en-US" altLang="en-US" sz="2000" kern="0" dirty="0"/>
              <a:t>hate </a:t>
            </a:r>
            <a:r>
              <a:rPr lang="en-US" altLang="en-US" sz="2000" kern="0" dirty="0" smtClean="0"/>
              <a:t>slogans                                                     </a:t>
            </a:r>
            <a:endParaRPr lang="en-US" altLang="en-US" sz="2000" kern="0" dirty="0"/>
          </a:p>
          <a:p>
            <a:pPr lvl="2">
              <a:lnSpc>
                <a:spcPct val="90000"/>
              </a:lnSpc>
            </a:pPr>
            <a:r>
              <a:rPr lang="en-US" altLang="en-US" sz="2000" kern="0" dirty="0"/>
              <a:t>Free speech means                                                         someone might say                              something you                                          disagree with.</a:t>
            </a:r>
          </a:p>
        </p:txBody>
      </p:sp>
    </p:spTree>
    <p:extLst>
      <p:ext uri="{BB962C8B-B14F-4D97-AF65-F5344CB8AC3E}">
        <p14:creationId xmlns:p14="http://schemas.microsoft.com/office/powerpoint/2010/main" val="103072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143000"/>
            <a:ext cx="7772400" cy="990600"/>
          </a:xfrm>
        </p:spPr>
        <p:txBody>
          <a:bodyPr/>
          <a:lstStyle/>
          <a:p>
            <a:r>
              <a:rPr lang="en-US" dirty="0"/>
              <a:t>First Amendment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05000"/>
            <a:ext cx="8991600" cy="3962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 smtClean="0"/>
              <a:t>Free Speech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altLang="en-US" sz="2600" dirty="0" smtClean="0"/>
              <a:t>Limits for ______________________:</a:t>
            </a:r>
            <a:endParaRPr lang="en-US" altLang="en-US" sz="2600" dirty="0"/>
          </a:p>
          <a:p>
            <a:pPr lvl="2">
              <a:lnSpc>
                <a:spcPct val="90000"/>
              </a:lnSpc>
            </a:pPr>
            <a:r>
              <a:rPr lang="en-US" altLang="en-US" dirty="0"/>
              <a:t>P</a:t>
            </a:r>
            <a:r>
              <a:rPr lang="en-US" altLang="en-US" dirty="0" smtClean="0"/>
              <a:t>ublic </a:t>
            </a:r>
            <a:r>
              <a:rPr lang="en-US" altLang="en-US" dirty="0"/>
              <a:t>school students </a:t>
            </a:r>
            <a:r>
              <a:rPr lang="en-US" altLang="en-US" dirty="0" smtClean="0"/>
              <a:t>_________________ give up their right to free speech/expression when they enter a public school; however, through various rulings the state &amp; Supreme Courts have allowed </a:t>
            </a:r>
            <a:r>
              <a:rPr lang="en-US" altLang="en-US" dirty="0"/>
              <a:t>school officials to </a:t>
            </a:r>
            <a:r>
              <a:rPr lang="en-US" altLang="en-US" dirty="0" smtClean="0"/>
              <a:t>____________________________ </a:t>
            </a:r>
            <a:r>
              <a:rPr lang="en-US" altLang="en-US" dirty="0"/>
              <a:t>certain types of student expression. </a:t>
            </a:r>
            <a:endParaRPr lang="en-US" altLang="en-US" dirty="0" smtClean="0"/>
          </a:p>
          <a:p>
            <a:pPr lvl="3">
              <a:lnSpc>
                <a:spcPct val="90000"/>
              </a:lnSpc>
            </a:pPr>
            <a:r>
              <a:rPr lang="en-US" altLang="en-US" dirty="0"/>
              <a:t>S</a:t>
            </a:r>
            <a:r>
              <a:rPr lang="en-US" altLang="en-US" dirty="0" smtClean="0"/>
              <a:t>chool </a:t>
            </a:r>
            <a:r>
              <a:rPr lang="en-US" altLang="en-US" dirty="0"/>
              <a:t>officials may </a:t>
            </a:r>
            <a:r>
              <a:rPr lang="en-US" altLang="en-US" dirty="0" smtClean="0"/>
              <a:t>_________________ </a:t>
            </a:r>
            <a:r>
              <a:rPr lang="en-US" altLang="en-US" dirty="0"/>
              <a:t>speech that substantially disrupts the school environment or that invades the rights of </a:t>
            </a:r>
            <a:r>
              <a:rPr lang="en-US" altLang="en-US" dirty="0" smtClean="0"/>
              <a:t>others.</a:t>
            </a:r>
          </a:p>
          <a:p>
            <a:pPr lvl="3">
              <a:lnSpc>
                <a:spcPct val="90000"/>
              </a:lnSpc>
            </a:pPr>
            <a:r>
              <a:rPr lang="en-US" altLang="en-US" dirty="0"/>
              <a:t>S</a:t>
            </a:r>
            <a:r>
              <a:rPr lang="en-US" altLang="en-US" dirty="0" smtClean="0"/>
              <a:t>chool </a:t>
            </a:r>
            <a:r>
              <a:rPr lang="en-US" altLang="en-US" dirty="0"/>
              <a:t>officials can restrict student speech that is </a:t>
            </a:r>
            <a:r>
              <a:rPr lang="en-US" altLang="en-US" dirty="0" smtClean="0"/>
              <a:t>__________</a:t>
            </a:r>
          </a:p>
          <a:p>
            <a:pPr lvl="3">
              <a:lnSpc>
                <a:spcPct val="90000"/>
              </a:lnSpc>
            </a:pPr>
            <a:r>
              <a:rPr lang="en-US" altLang="en-US" dirty="0"/>
              <a:t>S</a:t>
            </a:r>
            <a:r>
              <a:rPr lang="en-US" altLang="en-US" dirty="0" smtClean="0"/>
              <a:t>chool districts _________ have the right to set dress code/uniform requirements/restrictions.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2503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33350" y="1447800"/>
            <a:ext cx="8991600" cy="1295400"/>
          </a:xfrm>
        </p:spPr>
        <p:txBody>
          <a:bodyPr>
            <a:normAutofit fontScale="90000"/>
          </a:bodyPr>
          <a:lstStyle/>
          <a:p>
            <a:r>
              <a:rPr lang="en-US" altLang="en-US" sz="4900" dirty="0" smtClean="0"/>
              <a:t>First Amendment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				</a:t>
            </a:r>
            <a:endParaRPr lang="en-US" altLang="en-US" u="sng" dirty="0"/>
          </a:p>
        </p:txBody>
      </p:sp>
      <p:sp>
        <p:nvSpPr>
          <p:cNvPr id="19460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648200" y="2819400"/>
            <a:ext cx="4343400" cy="4114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altLang="en-US" sz="2800" u="sng" dirty="0" smtClean="0"/>
              <a:t>_____________</a:t>
            </a:r>
          </a:p>
          <a:p>
            <a:r>
              <a:rPr lang="en-US" altLang="en-US" sz="2800" dirty="0" smtClean="0"/>
              <a:t>________________ –intentionally </a:t>
            </a:r>
            <a:r>
              <a:rPr lang="en-US" altLang="en-US" sz="2800" dirty="0"/>
              <a:t>injuring a person’s reputation by </a:t>
            </a:r>
            <a:r>
              <a:rPr lang="en-US" altLang="en-US" sz="2800" dirty="0" smtClean="0"/>
              <a:t>______________ </a:t>
            </a:r>
            <a:r>
              <a:rPr lang="en-US" altLang="en-US" sz="2800" dirty="0"/>
              <a:t>facts</a:t>
            </a:r>
          </a:p>
          <a:p>
            <a:r>
              <a:rPr lang="en-US" altLang="en-US" sz="2800" dirty="0"/>
              <a:t>Disclose </a:t>
            </a:r>
            <a:r>
              <a:rPr lang="en-US" altLang="en-US" sz="2800" dirty="0" smtClean="0"/>
              <a:t>___________ </a:t>
            </a:r>
            <a:r>
              <a:rPr lang="en-US" altLang="en-US" sz="2800" dirty="0"/>
              <a:t>government secrets</a:t>
            </a:r>
          </a:p>
          <a:p>
            <a:r>
              <a:rPr lang="en-US" altLang="en-US" sz="2800" dirty="0"/>
              <a:t>Detail how to make a </a:t>
            </a:r>
            <a:r>
              <a:rPr lang="en-US" altLang="en-US" sz="2800"/>
              <a:t>certain </a:t>
            </a:r>
            <a:r>
              <a:rPr lang="en-US" altLang="en-US" sz="2800" smtClean="0"/>
              <a:t>_____________</a:t>
            </a:r>
            <a:endParaRPr lang="en-US" altLang="en-US" sz="2800" dirty="0"/>
          </a:p>
          <a:p>
            <a:endParaRPr lang="en-US" altLang="en-US" sz="280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33350" y="2743200"/>
            <a:ext cx="4210050" cy="41148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altLang="en-US" sz="2800" u="sng" dirty="0" smtClean="0"/>
              <a:t>__________</a:t>
            </a:r>
          </a:p>
          <a:p>
            <a:r>
              <a:rPr lang="en-US" altLang="en-US" sz="2800" dirty="0" smtClean="0"/>
              <a:t>Print ___________ political </a:t>
            </a:r>
            <a:r>
              <a:rPr lang="en-US" altLang="en-US" sz="2800" dirty="0"/>
              <a:t>position</a:t>
            </a:r>
          </a:p>
          <a:p>
            <a:r>
              <a:rPr lang="en-US" altLang="en-US" sz="2800" dirty="0" smtClean="0"/>
              <a:t>________________ of </a:t>
            </a:r>
            <a:r>
              <a:rPr lang="en-US" altLang="en-US" sz="2800" dirty="0"/>
              <a:t>people, especially politicians</a:t>
            </a:r>
          </a:p>
          <a:p>
            <a:r>
              <a:rPr lang="en-US" altLang="en-US" sz="2800" dirty="0" smtClean="0"/>
              <a:t>_____________ wrongs </a:t>
            </a:r>
            <a:r>
              <a:rPr lang="en-US" altLang="en-US" sz="2800" dirty="0"/>
              <a:t>by the government</a:t>
            </a:r>
          </a:p>
          <a:p>
            <a:r>
              <a:rPr lang="en-US" altLang="en-US" sz="2800" dirty="0"/>
              <a:t>Say things you might not agree with</a:t>
            </a:r>
          </a:p>
          <a:p>
            <a:endParaRPr lang="en-US" altLang="en-US" sz="28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0" y="2095500"/>
            <a:ext cx="8991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3100" kern="0" dirty="0" smtClean="0"/>
              <a:t>Freedom of the ___________________:</a:t>
            </a:r>
            <a:br>
              <a:rPr lang="en-US" altLang="en-US" sz="3100" kern="0" dirty="0" smtClean="0"/>
            </a:br>
            <a:r>
              <a:rPr lang="en-US" altLang="en-US" kern="0" dirty="0" smtClean="0"/>
              <a:t>				</a:t>
            </a:r>
            <a:endParaRPr lang="en-US" altLang="en-US" u="sng" kern="0" dirty="0"/>
          </a:p>
        </p:txBody>
      </p:sp>
    </p:spTree>
    <p:extLst>
      <p:ext uri="{BB962C8B-B14F-4D97-AF65-F5344CB8AC3E}">
        <p14:creationId xmlns:p14="http://schemas.microsoft.com/office/powerpoint/2010/main" val="307616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143000"/>
            <a:ext cx="7772400" cy="1143000"/>
          </a:xfrm>
        </p:spPr>
        <p:txBody>
          <a:bodyPr/>
          <a:lstStyle/>
          <a:p>
            <a:r>
              <a:rPr lang="en-US" altLang="en-US" dirty="0" smtClean="0"/>
              <a:t>First Amendment</a:t>
            </a:r>
            <a:endParaRPr lang="en-US" alt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19050" y="2362200"/>
            <a:ext cx="9124950" cy="4114800"/>
          </a:xfrm>
        </p:spPr>
        <p:txBody>
          <a:bodyPr/>
          <a:lstStyle/>
          <a:p>
            <a:r>
              <a:rPr lang="en-US" altLang="en-US" sz="2800" dirty="0" smtClean="0"/>
              <a:t>Freedom of </a:t>
            </a:r>
            <a:r>
              <a:rPr lang="en-US" altLang="en-US" sz="2800" dirty="0" smtClean="0"/>
              <a:t>_____________________</a:t>
            </a:r>
            <a:endParaRPr lang="en-US" altLang="en-US" sz="2800" dirty="0" smtClean="0"/>
          </a:p>
          <a:p>
            <a:pPr lvl="1"/>
            <a:r>
              <a:rPr lang="en-US" altLang="en-US" dirty="0" smtClean="0"/>
              <a:t>Congress </a:t>
            </a:r>
            <a:r>
              <a:rPr lang="en-US" altLang="en-US" dirty="0"/>
              <a:t>shall </a:t>
            </a:r>
            <a:r>
              <a:rPr lang="en-US" altLang="en-US" dirty="0" smtClean="0"/>
              <a:t>________________________. </a:t>
            </a:r>
            <a:r>
              <a:rPr lang="en-US" altLang="en-US" dirty="0"/>
              <a:t>. . Abridging . . . The people to peaceably assemble.”</a:t>
            </a:r>
          </a:p>
        </p:txBody>
      </p:sp>
    </p:spTree>
    <p:extLst>
      <p:ext uri="{BB962C8B-B14F-4D97-AF65-F5344CB8AC3E}">
        <p14:creationId xmlns:p14="http://schemas.microsoft.com/office/powerpoint/2010/main" val="217020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676400"/>
            <a:ext cx="8534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 smtClean="0"/>
              <a:t>First Amendment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/>
              <a:t>	</a:t>
            </a:r>
            <a:endParaRPr lang="en-US" altLang="en-US" u="sng" dirty="0"/>
          </a:p>
        </p:txBody>
      </p:sp>
      <p:sp>
        <p:nvSpPr>
          <p:cNvPr id="21508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495800" y="2914650"/>
            <a:ext cx="4495800" cy="411480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en-US" sz="2800" u="sng" dirty="0" smtClean="0"/>
              <a:t>________________</a:t>
            </a:r>
            <a:endParaRPr lang="en-US" altLang="en-US" sz="2800" u="sng" dirty="0" smtClean="0"/>
          </a:p>
          <a:p>
            <a:r>
              <a:rPr lang="en-US" altLang="en-US" sz="2800" dirty="0" smtClean="0"/>
              <a:t>Protest </a:t>
            </a:r>
            <a:r>
              <a:rPr lang="en-US" altLang="en-US" sz="2800" dirty="0"/>
              <a:t>by throwing </a:t>
            </a:r>
            <a:r>
              <a:rPr lang="en-US" altLang="en-US" sz="2800" dirty="0" smtClean="0"/>
              <a:t>____________ &amp; breaking ____________</a:t>
            </a:r>
            <a:endParaRPr lang="en-US" altLang="en-US" sz="2800" dirty="0"/>
          </a:p>
          <a:p>
            <a:r>
              <a:rPr lang="en-US" altLang="en-US" sz="2800" dirty="0"/>
              <a:t>Hang out </a:t>
            </a:r>
            <a:r>
              <a:rPr lang="en-US" altLang="en-US" sz="2800" dirty="0" smtClean="0"/>
              <a:t>(______________) </a:t>
            </a:r>
            <a:r>
              <a:rPr lang="en-US" altLang="en-US" sz="2800" dirty="0"/>
              <a:t>on private land without owner’s permission</a:t>
            </a:r>
          </a:p>
          <a:p>
            <a:endParaRPr lang="en-US" altLang="en-US" sz="2800" dirty="0"/>
          </a:p>
          <a:p>
            <a:endParaRPr lang="en-US" altLang="en-US" sz="2800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57200" y="2895600"/>
            <a:ext cx="3810000" cy="4114800"/>
          </a:xfrm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altLang="en-US" sz="2800" u="sng" dirty="0" smtClean="0"/>
              <a:t>__________</a:t>
            </a:r>
            <a:endParaRPr lang="en-US" altLang="en-US" sz="2800" u="sng" dirty="0" smtClean="0"/>
          </a:p>
          <a:p>
            <a:r>
              <a:rPr lang="en-US" altLang="en-US" sz="2800" dirty="0" smtClean="0"/>
              <a:t>_______________ </a:t>
            </a:r>
            <a:endParaRPr lang="en-US" altLang="en-US" sz="2800" dirty="0"/>
          </a:p>
          <a:p>
            <a:r>
              <a:rPr lang="en-US" altLang="en-US" sz="2800" dirty="0"/>
              <a:t>Parade (with a </a:t>
            </a:r>
            <a:r>
              <a:rPr lang="en-US" altLang="en-US" sz="2800" dirty="0" smtClean="0"/>
              <a:t>______________)</a:t>
            </a:r>
            <a:endParaRPr lang="en-US" altLang="en-US" sz="2800" dirty="0"/>
          </a:p>
          <a:p>
            <a:r>
              <a:rPr lang="en-US" altLang="en-US" sz="2800" dirty="0"/>
              <a:t>Parade chanting hate slogans</a:t>
            </a:r>
          </a:p>
          <a:p>
            <a:r>
              <a:rPr lang="en-US" altLang="en-US" sz="2800" dirty="0"/>
              <a:t>Gather in public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04800" y="22098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30000" lnSpcReduction="2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9300" kern="0" dirty="0" smtClean="0"/>
              <a:t>Freedom of Assembly</a:t>
            </a:r>
            <a:r>
              <a:rPr lang="en-US" altLang="en-US" kern="0" dirty="0" smtClean="0"/>
              <a:t/>
            </a:r>
            <a:br>
              <a:rPr lang="en-US" altLang="en-US" kern="0" dirty="0" smtClean="0"/>
            </a:br>
            <a:r>
              <a:rPr lang="en-US" altLang="en-US" kern="0" dirty="0" smtClean="0"/>
              <a:t>	</a:t>
            </a:r>
            <a:endParaRPr lang="en-US" altLang="en-US" u="sng" kern="0" dirty="0"/>
          </a:p>
        </p:txBody>
      </p:sp>
    </p:spTree>
    <p:extLst>
      <p:ext uri="{BB962C8B-B14F-4D97-AF65-F5344CB8AC3E}">
        <p14:creationId xmlns:p14="http://schemas.microsoft.com/office/powerpoint/2010/main" val="313755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" y="1981200"/>
            <a:ext cx="7772400" cy="1066800"/>
          </a:xfrm>
        </p:spPr>
        <p:txBody>
          <a:bodyPr/>
          <a:lstStyle/>
          <a:p>
            <a:pPr algn="l"/>
            <a:r>
              <a:rPr lang="en-US" altLang="en-US" sz="2800" dirty="0" smtClean="0"/>
              <a:t>__________________ </a:t>
            </a:r>
            <a:r>
              <a:rPr lang="en-US" altLang="en-US" sz="2800" dirty="0"/>
              <a:t>the Government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dirty="0"/>
              <a:t>“Congress shall make no law . . . Abridging . . . the people. . . to </a:t>
            </a:r>
            <a:r>
              <a:rPr lang="en-US" altLang="en-US" sz="2800" dirty="0" smtClean="0"/>
              <a:t>__________________ </a:t>
            </a:r>
            <a:r>
              <a:rPr lang="en-US" altLang="en-US" sz="2800" dirty="0"/>
              <a:t>the government for a </a:t>
            </a:r>
            <a:r>
              <a:rPr lang="en-US" altLang="en-US" sz="2800" dirty="0" smtClean="0"/>
              <a:t>______________________ _____   _________________________ .”</a:t>
            </a:r>
            <a:endParaRPr lang="en-US" altLang="en-US" sz="28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8575" y="1447800"/>
            <a:ext cx="90297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75000" lnSpcReduction="2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5900" kern="0" dirty="0" smtClean="0"/>
              <a:t>First Amendment</a:t>
            </a:r>
            <a:br>
              <a:rPr lang="en-US" altLang="en-US" sz="5900" kern="0" dirty="0" smtClean="0"/>
            </a:br>
            <a:r>
              <a:rPr lang="en-US" altLang="en-US" kern="0" dirty="0" smtClean="0"/>
              <a:t>	</a:t>
            </a:r>
            <a:endParaRPr lang="en-US" altLang="en-US" u="sng" kern="0" dirty="0"/>
          </a:p>
        </p:txBody>
      </p:sp>
    </p:spTree>
    <p:extLst>
      <p:ext uri="{BB962C8B-B14F-4D97-AF65-F5344CB8AC3E}">
        <p14:creationId xmlns:p14="http://schemas.microsoft.com/office/powerpoint/2010/main" val="325054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ushmore">
  <a:themeElements>
    <a:clrScheme name="Rushmore 3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B2B2B2"/>
      </a:accent1>
      <a:accent2>
        <a:srgbClr val="808080"/>
      </a:accent2>
      <a:accent3>
        <a:srgbClr val="FFFFFF"/>
      </a:accent3>
      <a:accent4>
        <a:srgbClr val="000000"/>
      </a:accent4>
      <a:accent5>
        <a:srgbClr val="D5D5D5"/>
      </a:accent5>
      <a:accent6>
        <a:srgbClr val="737373"/>
      </a:accent6>
      <a:hlink>
        <a:srgbClr val="969696"/>
      </a:hlink>
      <a:folHlink>
        <a:srgbClr val="4D4D4D"/>
      </a:folHlink>
    </a:clrScheme>
    <a:fontScheme name="Rushmo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hmore 1">
        <a:dk1>
          <a:srgbClr val="00458A"/>
        </a:dk1>
        <a:lt1>
          <a:srgbClr val="D7D6AE"/>
        </a:lt1>
        <a:dk2>
          <a:srgbClr val="000066"/>
        </a:dk2>
        <a:lt2>
          <a:srgbClr val="006666"/>
        </a:lt2>
        <a:accent1>
          <a:srgbClr val="007A77"/>
        </a:accent1>
        <a:accent2>
          <a:srgbClr val="005856"/>
        </a:accent2>
        <a:accent3>
          <a:srgbClr val="AAAAB8"/>
        </a:accent3>
        <a:accent4>
          <a:srgbClr val="B7B794"/>
        </a:accent4>
        <a:accent5>
          <a:srgbClr val="AABEBD"/>
        </a:accent5>
        <a:accent6>
          <a:srgbClr val="004F4D"/>
        </a:accent6>
        <a:hlink>
          <a:srgbClr val="A8A884"/>
        </a:hlink>
        <a:folHlink>
          <a:srgbClr val="867E5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hmore 2">
        <a:dk1>
          <a:srgbClr val="000066"/>
        </a:dk1>
        <a:lt1>
          <a:srgbClr val="FFFFFF"/>
        </a:lt1>
        <a:dk2>
          <a:srgbClr val="660066"/>
        </a:dk2>
        <a:lt2>
          <a:srgbClr val="FFFFCC"/>
        </a:lt2>
        <a:accent1>
          <a:srgbClr val="666699"/>
        </a:accent1>
        <a:accent2>
          <a:srgbClr val="000099"/>
        </a:accent2>
        <a:accent3>
          <a:srgbClr val="FFFFFF"/>
        </a:accent3>
        <a:accent4>
          <a:srgbClr val="000056"/>
        </a:accent4>
        <a:accent5>
          <a:srgbClr val="B8B8CA"/>
        </a:accent5>
        <a:accent6>
          <a:srgbClr val="00008A"/>
        </a:accent6>
        <a:hlink>
          <a:srgbClr val="006666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hmore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B2B2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737373"/>
        </a:accent6>
        <a:hlink>
          <a:srgbClr val="969696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hmore 4">
        <a:dk1>
          <a:srgbClr val="003300"/>
        </a:dk1>
        <a:lt1>
          <a:srgbClr val="DBD0B9"/>
        </a:lt1>
        <a:dk2>
          <a:srgbClr val="09472B"/>
        </a:dk2>
        <a:lt2>
          <a:srgbClr val="A38955"/>
        </a:lt2>
        <a:accent1>
          <a:srgbClr val="B8A378"/>
        </a:accent1>
        <a:accent2>
          <a:srgbClr val="8E774A"/>
        </a:accent2>
        <a:accent3>
          <a:srgbClr val="AAB1AC"/>
        </a:accent3>
        <a:accent4>
          <a:srgbClr val="BBB19E"/>
        </a:accent4>
        <a:accent5>
          <a:srgbClr val="D8CEBE"/>
        </a:accent5>
        <a:accent6>
          <a:srgbClr val="806B42"/>
        </a:accent6>
        <a:hlink>
          <a:srgbClr val="A7A743"/>
        </a:hlink>
        <a:folHlink>
          <a:srgbClr val="91977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hmore 5">
        <a:dk1>
          <a:srgbClr val="5F5F5F"/>
        </a:dk1>
        <a:lt1>
          <a:srgbClr val="DDDDDD"/>
        </a:lt1>
        <a:dk2>
          <a:srgbClr val="000000"/>
        </a:dk2>
        <a:lt2>
          <a:srgbClr val="5F5F5F"/>
        </a:lt2>
        <a:accent1>
          <a:srgbClr val="B2B2B2"/>
        </a:accent1>
        <a:accent2>
          <a:srgbClr val="808080"/>
        </a:accent2>
        <a:accent3>
          <a:srgbClr val="AAAAAA"/>
        </a:accent3>
        <a:accent4>
          <a:srgbClr val="BDBDBD"/>
        </a:accent4>
        <a:accent5>
          <a:srgbClr val="D5D5D5"/>
        </a:accent5>
        <a:accent6>
          <a:srgbClr val="737373"/>
        </a:accent6>
        <a:hlink>
          <a:srgbClr val="B2B2B2"/>
        </a:hlink>
        <a:folHlink>
          <a:srgbClr val="777777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Rushmore</Template>
  <TotalTime>235</TotalTime>
  <Words>873</Words>
  <Application>Microsoft Office PowerPoint</Application>
  <PresentationFormat>On-screen Show (4:3)</PresentationFormat>
  <Paragraphs>127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Rushmore</vt:lpstr>
      <vt:lpstr>The Bill of Rights </vt:lpstr>
      <vt:lpstr>Bill of Rights</vt:lpstr>
      <vt:lpstr>First Amendment</vt:lpstr>
      <vt:lpstr>First Amendment</vt:lpstr>
      <vt:lpstr>First Amendment</vt:lpstr>
      <vt:lpstr>First Amendment     </vt:lpstr>
      <vt:lpstr>First Amendment</vt:lpstr>
      <vt:lpstr>First Amendment  </vt:lpstr>
      <vt:lpstr>__________________ the Government</vt:lpstr>
      <vt:lpstr>_________________ the government</vt:lpstr>
      <vt:lpstr>Second Amendment</vt:lpstr>
      <vt:lpstr>Second Amendment</vt:lpstr>
      <vt:lpstr>Third Amendment</vt:lpstr>
      <vt:lpstr>Fourth Amendment</vt:lpstr>
      <vt:lpstr>Fifth Amendment</vt:lpstr>
      <vt:lpstr>Sixth Amendment</vt:lpstr>
      <vt:lpstr>Seventh Amendment</vt:lpstr>
      <vt:lpstr>Eighth Amendment</vt:lpstr>
      <vt:lpstr>Ninth Amendment</vt:lpstr>
      <vt:lpstr>Tenth Amendment</vt:lpstr>
    </vt:vector>
  </TitlesOfParts>
  <Company>University of Michigan Student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Bill of Rights Constitutional Amendments 1-10</dc:title>
  <dc:creator>Nicole Green</dc:creator>
  <cp:lastModifiedBy>Debes John</cp:lastModifiedBy>
  <cp:revision>35</cp:revision>
  <dcterms:created xsi:type="dcterms:W3CDTF">2005-02-05T20:38:04Z</dcterms:created>
  <dcterms:modified xsi:type="dcterms:W3CDTF">2015-11-17T16:50:59Z</dcterms:modified>
</cp:coreProperties>
</file>