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1" r:id="rId3"/>
    <p:sldId id="278" r:id="rId4"/>
    <p:sldId id="279" r:id="rId5"/>
    <p:sldId id="272" r:id="rId6"/>
    <p:sldId id="258" r:id="rId7"/>
    <p:sldId id="280" r:id="rId8"/>
    <p:sldId id="259" r:id="rId9"/>
    <p:sldId id="281" r:id="rId10"/>
    <p:sldId id="260" r:id="rId11"/>
    <p:sldId id="282" r:id="rId12"/>
    <p:sldId id="283" r:id="rId13"/>
    <p:sldId id="261" r:id="rId14"/>
    <p:sldId id="262" r:id="rId15"/>
    <p:sldId id="284" r:id="rId16"/>
    <p:sldId id="263" r:id="rId17"/>
    <p:sldId id="285" r:id="rId18"/>
    <p:sldId id="273" r:id="rId19"/>
    <p:sldId id="286" r:id="rId20"/>
    <p:sldId id="264" r:id="rId21"/>
    <p:sldId id="287" r:id="rId22"/>
    <p:sldId id="265" r:id="rId23"/>
    <p:sldId id="288" r:id="rId24"/>
    <p:sldId id="266" r:id="rId25"/>
    <p:sldId id="289" r:id="rId26"/>
    <p:sldId id="274" r:id="rId27"/>
    <p:sldId id="290" r:id="rId28"/>
    <p:sldId id="267" r:id="rId29"/>
    <p:sldId id="291" r:id="rId30"/>
    <p:sldId id="275" r:id="rId31"/>
    <p:sldId id="292" r:id="rId32"/>
    <p:sldId id="268" r:id="rId33"/>
    <p:sldId id="293" r:id="rId34"/>
    <p:sldId id="276" r:id="rId35"/>
    <p:sldId id="294" r:id="rId36"/>
    <p:sldId id="269" r:id="rId37"/>
    <p:sldId id="295" r:id="rId38"/>
    <p:sldId id="277" r:id="rId39"/>
    <p:sldId id="296"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71" autoAdjust="0"/>
    <p:restoredTop sz="94660"/>
  </p:normalViewPr>
  <p:slideViewPr>
    <p:cSldViewPr snapToGrid="0" snapToObjects="1">
      <p:cViewPr varScale="1">
        <p:scale>
          <a:sx n="103" d="100"/>
          <a:sy n="103" d="100"/>
        </p:scale>
        <p:origin x="25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11/17/2015</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Vertical Text Placeholder 2"/>
          <p:cNvSpPr>
            <a:spLocks noGrp="1"/>
          </p:cNvSpPr>
          <p:nvPr>
            <p:ph type="body" orient="vert" idx="1"/>
          </p:nvPr>
        </p:nvSpPr>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11/17/2015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11/17/2015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11/17/2015</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11/17/2015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11/17/2015</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endParaRPr kumimoji="0" lang="en-US"/>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endParaRPr kumimoji="0" lang="en-US"/>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11/17/2015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11/17/2015</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11/17/2015</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endParaRPr kumimoji="0" lang="en-US"/>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11/17/2015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endParaRPr kumimoji="0" lang="en-US"/>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11/17/2015</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11/17/2015</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Amendments 11-27</a:t>
            </a:r>
            <a:endParaRPr lang="en-US" dirty="0"/>
          </a:p>
        </p:txBody>
      </p:sp>
    </p:spTree>
    <p:extLst>
      <p:ext uri="{BB962C8B-B14F-4D97-AF65-F5344CB8AC3E}">
        <p14:creationId xmlns:p14="http://schemas.microsoft.com/office/powerpoint/2010/main" val="42245039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13</a:t>
            </a:r>
            <a:endParaRPr lang="en-US" dirty="0"/>
          </a:p>
        </p:txBody>
      </p:sp>
      <p:sp>
        <p:nvSpPr>
          <p:cNvPr id="3" name="Content Placeholder 2"/>
          <p:cNvSpPr>
            <a:spLocks noGrp="1"/>
          </p:cNvSpPr>
          <p:nvPr>
            <p:ph sz="quarter" idx="1"/>
          </p:nvPr>
        </p:nvSpPr>
        <p:spPr>
          <a:xfrm>
            <a:off x="149290" y="1527048"/>
            <a:ext cx="8656382" cy="4572000"/>
          </a:xfrm>
        </p:spPr>
        <p:txBody>
          <a:bodyPr/>
          <a:lstStyle/>
          <a:p>
            <a:r>
              <a:rPr lang="en-US" dirty="0" smtClean="0"/>
              <a:t>13</a:t>
            </a:r>
            <a:r>
              <a:rPr lang="en-US" baseline="30000" dirty="0" smtClean="0"/>
              <a:t>th</a:t>
            </a:r>
            <a:r>
              <a:rPr lang="en-US" dirty="0" smtClean="0"/>
              <a:t>-Emancipation (proposed 1/31/1865, ratified 12/6/1865)</a:t>
            </a:r>
          </a:p>
          <a:p>
            <a:pPr lvl="1"/>
            <a:r>
              <a:rPr lang="en-US" sz="2400" dirty="0" smtClean="0"/>
              <a:t>Ended slavery </a:t>
            </a:r>
          </a:p>
          <a:p>
            <a:pPr lvl="1"/>
            <a:r>
              <a:rPr lang="en-US" sz="2400" dirty="0" smtClean="0"/>
              <a:t>Gives Congress right to make laws to enforce the end/prevention of slavery</a:t>
            </a:r>
          </a:p>
          <a:p>
            <a:pPr lvl="1"/>
            <a:r>
              <a:rPr lang="en-US" sz="2400" dirty="0" smtClean="0"/>
              <a:t>Exception- Prisoners doing manual labor as a part of their sentence</a:t>
            </a:r>
          </a:p>
          <a:p>
            <a:pPr marL="274320" lvl="1" indent="0">
              <a:buNone/>
            </a:pPr>
            <a:r>
              <a:rPr lang="en-US" dirty="0" smtClean="0"/>
              <a:t>	</a:t>
            </a:r>
            <a:r>
              <a:rPr lang="en-US" sz="2400" i="1" dirty="0" smtClean="0"/>
              <a:t>-</a:t>
            </a:r>
            <a:r>
              <a:rPr lang="en-US" i="1" dirty="0" smtClean="0"/>
              <a:t>Note: Guaranteed slaves freedom but not any rights</a:t>
            </a:r>
            <a:endParaRPr lang="en-US" i="1" dirty="0"/>
          </a:p>
          <a:p>
            <a:pPr marL="274320" lvl="1" indent="0">
              <a:buNone/>
            </a:pPr>
            <a:endParaRPr lang="en-US" sz="2400" i="1" dirty="0" smtClean="0"/>
          </a:p>
          <a:p>
            <a:pPr marL="274320" lvl="1" indent="0" algn="ctr">
              <a:buNone/>
            </a:pPr>
            <a:r>
              <a:rPr lang="en-US" sz="2600" b="1" i="1" dirty="0" smtClean="0">
                <a:solidFill>
                  <a:srgbClr val="FF0000"/>
                </a:solidFill>
              </a:rPr>
              <a:t>**Reconstruction Amendment**</a:t>
            </a:r>
          </a:p>
        </p:txBody>
      </p:sp>
    </p:spTree>
    <p:extLst>
      <p:ext uri="{BB962C8B-B14F-4D97-AF65-F5344CB8AC3E}">
        <p14:creationId xmlns:p14="http://schemas.microsoft.com/office/powerpoint/2010/main" val="41662922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13</a:t>
            </a:r>
            <a:endParaRPr lang="en-US" u="sng" dirty="0"/>
          </a:p>
        </p:txBody>
      </p:sp>
      <p:sp>
        <p:nvSpPr>
          <p:cNvPr id="3" name="Content Placeholder 2"/>
          <p:cNvSpPr>
            <a:spLocks noGrp="1"/>
          </p:cNvSpPr>
          <p:nvPr>
            <p:ph sz="quarter" idx="1"/>
          </p:nvPr>
        </p:nvSpPr>
        <p:spPr>
          <a:xfrm>
            <a:off x="149290" y="1527048"/>
            <a:ext cx="8656382" cy="4572000"/>
          </a:xfrm>
        </p:spPr>
        <p:txBody>
          <a:bodyPr/>
          <a:lstStyle/>
          <a:p>
            <a:r>
              <a:rPr lang="en-US" dirty="0" smtClean="0"/>
              <a:t>13</a:t>
            </a:r>
            <a:r>
              <a:rPr lang="en-US" baseline="30000" dirty="0" smtClean="0"/>
              <a:t>th</a:t>
            </a:r>
            <a:r>
              <a:rPr lang="en-US" dirty="0" smtClean="0"/>
              <a:t>-</a:t>
            </a:r>
            <a:r>
              <a:rPr lang="en-US" u="sng" dirty="0" smtClean="0"/>
              <a:t>Emancipation</a:t>
            </a:r>
            <a:r>
              <a:rPr lang="en-US" dirty="0" smtClean="0"/>
              <a:t> (</a:t>
            </a:r>
            <a:r>
              <a:rPr lang="en-US" u="sng" dirty="0" smtClean="0"/>
              <a:t>proposed 1/31/1865, ratified 12/6/1865</a:t>
            </a:r>
            <a:r>
              <a:rPr lang="en-US" dirty="0" smtClean="0"/>
              <a:t>)</a:t>
            </a:r>
          </a:p>
          <a:p>
            <a:pPr lvl="1"/>
            <a:r>
              <a:rPr lang="en-US" sz="2400" u="sng" dirty="0" smtClean="0"/>
              <a:t>Ended slavery </a:t>
            </a:r>
          </a:p>
          <a:p>
            <a:pPr lvl="1"/>
            <a:r>
              <a:rPr lang="en-US" sz="2400" dirty="0" smtClean="0"/>
              <a:t>Gives Congress right to make laws to enforce the end/prevention of slavery</a:t>
            </a:r>
          </a:p>
          <a:p>
            <a:pPr lvl="1"/>
            <a:r>
              <a:rPr lang="en-US" sz="2400" dirty="0" smtClean="0"/>
              <a:t>Exception- Prisoners doing manual labor as a part of their sentence</a:t>
            </a:r>
          </a:p>
          <a:p>
            <a:pPr marL="274320" lvl="1" indent="0">
              <a:buNone/>
            </a:pPr>
            <a:r>
              <a:rPr lang="en-US" dirty="0" smtClean="0"/>
              <a:t>	</a:t>
            </a:r>
            <a:r>
              <a:rPr lang="en-US" sz="2400" i="1" dirty="0" smtClean="0"/>
              <a:t>-</a:t>
            </a:r>
            <a:r>
              <a:rPr lang="en-US" i="1" dirty="0" smtClean="0"/>
              <a:t>Note: Guaranteed slaves freedom but not any rights</a:t>
            </a:r>
            <a:endParaRPr lang="en-US" i="1" dirty="0"/>
          </a:p>
          <a:p>
            <a:pPr marL="274320" lvl="1" indent="0">
              <a:buNone/>
            </a:pPr>
            <a:endParaRPr lang="en-US" sz="2400" i="1" dirty="0" smtClean="0"/>
          </a:p>
          <a:p>
            <a:pPr marL="274320" lvl="1" indent="0" algn="ctr">
              <a:buNone/>
            </a:pPr>
            <a:r>
              <a:rPr lang="en-US" sz="2600" b="1" i="1" u="sng" dirty="0" smtClean="0">
                <a:solidFill>
                  <a:srgbClr val="FF0000"/>
                </a:solidFill>
              </a:rPr>
              <a:t>**Reconstruction Amendment**</a:t>
            </a:r>
          </a:p>
        </p:txBody>
      </p:sp>
    </p:spTree>
    <p:extLst>
      <p:ext uri="{BB962C8B-B14F-4D97-AF65-F5344CB8AC3E}">
        <p14:creationId xmlns:p14="http://schemas.microsoft.com/office/powerpoint/2010/main" val="33437336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Amendment 14</a:t>
            </a:r>
            <a:endParaRPr lang="en-US" dirty="0"/>
          </a:p>
        </p:txBody>
      </p:sp>
      <p:sp>
        <p:nvSpPr>
          <p:cNvPr id="3" name="Content Placeholder 2"/>
          <p:cNvSpPr>
            <a:spLocks noGrp="1"/>
          </p:cNvSpPr>
          <p:nvPr>
            <p:ph sz="quarter" idx="1"/>
          </p:nvPr>
        </p:nvSpPr>
        <p:spPr>
          <a:xfrm>
            <a:off x="167951" y="1527048"/>
            <a:ext cx="8798767" cy="4873752"/>
          </a:xfrm>
        </p:spPr>
        <p:txBody>
          <a:bodyPr>
            <a:normAutofit fontScale="85000" lnSpcReduction="10000"/>
          </a:bodyPr>
          <a:lstStyle/>
          <a:p>
            <a:r>
              <a:rPr lang="en-US" sz="3100" dirty="0" smtClean="0"/>
              <a:t>14</a:t>
            </a:r>
            <a:r>
              <a:rPr lang="en-US" sz="3100" baseline="30000" dirty="0" smtClean="0"/>
              <a:t>th</a:t>
            </a:r>
            <a:r>
              <a:rPr lang="en-US" sz="3100" dirty="0" smtClean="0"/>
              <a:t>-Equal </a:t>
            </a:r>
            <a:r>
              <a:rPr lang="en-US" sz="3100" dirty="0" smtClean="0"/>
              <a:t>Protection (</a:t>
            </a:r>
            <a:r>
              <a:rPr lang="en-US" sz="3100" dirty="0" smtClean="0"/>
              <a:t>proposed 6/13/1866, ratified 7/9/1868)</a:t>
            </a:r>
          </a:p>
          <a:p>
            <a:pPr lvl="1"/>
            <a:r>
              <a:rPr lang="en-US" sz="2800" dirty="0" smtClean="0"/>
              <a:t>Gives people, born or naturalized in the United States, citizenship and the rights that come with it.</a:t>
            </a:r>
          </a:p>
          <a:p>
            <a:pPr lvl="1"/>
            <a:r>
              <a:rPr lang="en-US" sz="2800" dirty="0" smtClean="0"/>
              <a:t>Prevented the government from depriving </a:t>
            </a:r>
            <a:r>
              <a:rPr lang="en-US" sz="2800" dirty="0"/>
              <a:t>any person of life, liberty, or property, without </a:t>
            </a:r>
            <a:r>
              <a:rPr lang="en-US" sz="2800" dirty="0" smtClean="0"/>
              <a:t>“due </a:t>
            </a:r>
            <a:r>
              <a:rPr lang="en-US" sz="2800" dirty="0"/>
              <a:t>process of law</a:t>
            </a:r>
            <a:r>
              <a:rPr lang="en-US" sz="2800" dirty="0" smtClean="0"/>
              <a:t>;” </a:t>
            </a:r>
          </a:p>
          <a:p>
            <a:pPr lvl="1"/>
            <a:r>
              <a:rPr lang="en-US" sz="2800" dirty="0" smtClean="0"/>
              <a:t>Equal protection clause: No citizen can be denied the </a:t>
            </a:r>
            <a:r>
              <a:rPr lang="en-US" sz="2800" dirty="0"/>
              <a:t>equal protection of the </a:t>
            </a:r>
            <a:r>
              <a:rPr lang="en-US" sz="2800" dirty="0" smtClean="0"/>
              <a:t>laws (guaranteed equal treatment)</a:t>
            </a:r>
          </a:p>
          <a:p>
            <a:pPr lvl="2"/>
            <a:r>
              <a:rPr lang="en-US" sz="2600" i="1" dirty="0" smtClean="0"/>
              <a:t>Southern states HAD to ratify as a provision for being reaccepted into the United States after the Civil War</a:t>
            </a:r>
          </a:p>
          <a:p>
            <a:pPr lvl="1"/>
            <a:endParaRPr lang="en-US" dirty="0"/>
          </a:p>
          <a:p>
            <a:pPr lvl="1"/>
            <a:endParaRPr lang="en-US" dirty="0" smtClean="0"/>
          </a:p>
          <a:p>
            <a:pPr marL="274320" lvl="1" indent="0" algn="ctr">
              <a:buNone/>
            </a:pPr>
            <a:r>
              <a:rPr lang="en-US" sz="3100" b="1" i="1" dirty="0">
                <a:solidFill>
                  <a:srgbClr val="FF0000"/>
                </a:solidFill>
              </a:rPr>
              <a:t>**Reconstruction Amendment**</a:t>
            </a:r>
          </a:p>
          <a:p>
            <a:pPr lvl="1"/>
            <a:endParaRPr lang="en-US" dirty="0"/>
          </a:p>
          <a:p>
            <a:pPr marL="594360" lvl="2" indent="0">
              <a:buNone/>
            </a:pPr>
            <a:endParaRPr lang="en-US" dirty="0"/>
          </a:p>
        </p:txBody>
      </p:sp>
    </p:spTree>
    <p:extLst>
      <p:ext uri="{BB962C8B-B14F-4D97-AF65-F5344CB8AC3E}">
        <p14:creationId xmlns:p14="http://schemas.microsoft.com/office/powerpoint/2010/main" val="111173953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t>Amendment 14</a:t>
            </a:r>
            <a:endParaRPr lang="en-US" u="sng" dirty="0"/>
          </a:p>
        </p:txBody>
      </p:sp>
      <p:sp>
        <p:nvSpPr>
          <p:cNvPr id="3" name="Content Placeholder 2"/>
          <p:cNvSpPr>
            <a:spLocks noGrp="1"/>
          </p:cNvSpPr>
          <p:nvPr>
            <p:ph sz="quarter" idx="1"/>
          </p:nvPr>
        </p:nvSpPr>
        <p:spPr>
          <a:xfrm>
            <a:off x="167951" y="1527048"/>
            <a:ext cx="8798767" cy="4873752"/>
          </a:xfrm>
        </p:spPr>
        <p:txBody>
          <a:bodyPr>
            <a:normAutofit fontScale="85000" lnSpcReduction="10000"/>
          </a:bodyPr>
          <a:lstStyle/>
          <a:p>
            <a:r>
              <a:rPr lang="en-US" sz="3100" dirty="0" smtClean="0"/>
              <a:t>14</a:t>
            </a:r>
            <a:r>
              <a:rPr lang="en-US" sz="3100" baseline="30000" dirty="0" smtClean="0"/>
              <a:t>th</a:t>
            </a:r>
            <a:r>
              <a:rPr lang="en-US" sz="3100" dirty="0" smtClean="0"/>
              <a:t>-</a:t>
            </a:r>
            <a:r>
              <a:rPr lang="en-US" sz="3100" u="sng" dirty="0" smtClean="0"/>
              <a:t>Equal </a:t>
            </a:r>
            <a:r>
              <a:rPr lang="en-US" sz="3100" u="sng" dirty="0" smtClean="0"/>
              <a:t>Protection </a:t>
            </a:r>
            <a:r>
              <a:rPr lang="en-US" sz="3100" dirty="0" smtClean="0"/>
              <a:t>(</a:t>
            </a:r>
            <a:r>
              <a:rPr lang="en-US" sz="3100" u="sng" dirty="0" smtClean="0"/>
              <a:t>proposed 6/13/1866, ratified 7/9/1868</a:t>
            </a:r>
            <a:r>
              <a:rPr lang="en-US" sz="3100" dirty="0" smtClean="0"/>
              <a:t>)</a:t>
            </a:r>
          </a:p>
          <a:p>
            <a:pPr lvl="1"/>
            <a:r>
              <a:rPr lang="en-US" sz="2800" dirty="0" smtClean="0"/>
              <a:t>Gives people, born or naturalized in the United States, citizenship and the rights that come with it.</a:t>
            </a:r>
          </a:p>
          <a:p>
            <a:pPr lvl="1"/>
            <a:r>
              <a:rPr lang="en-US" sz="2800" u="sng" dirty="0" smtClean="0"/>
              <a:t>Prevented the government from depriving </a:t>
            </a:r>
            <a:r>
              <a:rPr lang="en-US" sz="2800" u="sng" dirty="0"/>
              <a:t>any person of life, liberty, or property, without </a:t>
            </a:r>
            <a:r>
              <a:rPr lang="en-US" sz="2800" u="sng" dirty="0" smtClean="0"/>
              <a:t>“due </a:t>
            </a:r>
            <a:r>
              <a:rPr lang="en-US" sz="2800" u="sng" dirty="0"/>
              <a:t>process of law</a:t>
            </a:r>
            <a:r>
              <a:rPr lang="en-US" sz="2800" u="sng" dirty="0" smtClean="0"/>
              <a:t>;”</a:t>
            </a:r>
            <a:r>
              <a:rPr lang="en-US" sz="2800" dirty="0" smtClean="0"/>
              <a:t> </a:t>
            </a:r>
          </a:p>
          <a:p>
            <a:pPr lvl="1"/>
            <a:r>
              <a:rPr lang="en-US" sz="2800" u="sng" dirty="0" smtClean="0"/>
              <a:t>Equal protection clause: No citizen can be denied the </a:t>
            </a:r>
            <a:r>
              <a:rPr lang="en-US" sz="2800" u="sng" dirty="0"/>
              <a:t>equal protection of the </a:t>
            </a:r>
            <a:r>
              <a:rPr lang="en-US" sz="2800" u="sng" dirty="0" smtClean="0"/>
              <a:t>laws </a:t>
            </a:r>
            <a:r>
              <a:rPr lang="en-US" sz="2800" dirty="0" smtClean="0"/>
              <a:t>(guaranteed equal treatment)</a:t>
            </a:r>
          </a:p>
          <a:p>
            <a:pPr lvl="2"/>
            <a:r>
              <a:rPr lang="en-US" sz="2600" i="1" dirty="0" smtClean="0"/>
              <a:t>Southern states HAD to ratify as a provision for being reaccepted into the United States after the Civil War</a:t>
            </a:r>
          </a:p>
          <a:p>
            <a:pPr lvl="1"/>
            <a:endParaRPr lang="en-US" dirty="0"/>
          </a:p>
          <a:p>
            <a:pPr lvl="1"/>
            <a:endParaRPr lang="en-US" dirty="0" smtClean="0"/>
          </a:p>
          <a:p>
            <a:pPr marL="274320" lvl="1" indent="0" algn="ctr">
              <a:buNone/>
            </a:pPr>
            <a:r>
              <a:rPr lang="en-US" sz="3100" b="1" i="1" u="sng" dirty="0">
                <a:solidFill>
                  <a:srgbClr val="FF0000"/>
                </a:solidFill>
              </a:rPr>
              <a:t>**Reconstruction Amendment**</a:t>
            </a:r>
          </a:p>
          <a:p>
            <a:pPr lvl="1"/>
            <a:endParaRPr lang="en-US" dirty="0"/>
          </a:p>
          <a:p>
            <a:pPr marL="594360" lvl="2" indent="0">
              <a:buNone/>
            </a:pPr>
            <a:endParaRPr lang="en-US" dirty="0"/>
          </a:p>
        </p:txBody>
      </p:sp>
    </p:spTree>
    <p:extLst>
      <p:ext uri="{BB962C8B-B14F-4D97-AF65-F5344CB8AC3E}">
        <p14:creationId xmlns:p14="http://schemas.microsoft.com/office/powerpoint/2010/main" val="10655825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15</a:t>
            </a:r>
            <a:endParaRPr lang="en-US" dirty="0"/>
          </a:p>
        </p:txBody>
      </p:sp>
      <p:sp>
        <p:nvSpPr>
          <p:cNvPr id="3" name="Content Placeholder 2"/>
          <p:cNvSpPr>
            <a:spLocks noGrp="1"/>
          </p:cNvSpPr>
          <p:nvPr>
            <p:ph sz="quarter" idx="1"/>
          </p:nvPr>
        </p:nvSpPr>
        <p:spPr>
          <a:xfrm>
            <a:off x="139959" y="1527047"/>
            <a:ext cx="8845421" cy="4892413"/>
          </a:xfrm>
        </p:spPr>
        <p:txBody>
          <a:bodyPr>
            <a:normAutofit fontScale="92500" lnSpcReduction="10000"/>
          </a:bodyPr>
          <a:lstStyle/>
          <a:p>
            <a:r>
              <a:rPr lang="en-US" sz="2500" dirty="0" smtClean="0"/>
              <a:t>15</a:t>
            </a:r>
            <a:r>
              <a:rPr lang="en-US" sz="2500" baseline="30000" dirty="0" smtClean="0"/>
              <a:t>th</a:t>
            </a:r>
            <a:r>
              <a:rPr lang="en-US" sz="2500" dirty="0"/>
              <a:t>-</a:t>
            </a:r>
            <a:r>
              <a:rPr lang="en-US" sz="2500" dirty="0" smtClean="0"/>
              <a:t>Right to vote (proposed 2/26/1869, ratified 2/3/1870)</a:t>
            </a:r>
          </a:p>
          <a:p>
            <a:pPr lvl="1"/>
            <a:r>
              <a:rPr lang="en-US" dirty="0" smtClean="0"/>
              <a:t>Right to vote</a:t>
            </a:r>
            <a:r>
              <a:rPr lang="en-US" dirty="0"/>
              <a:t> </a:t>
            </a:r>
            <a:r>
              <a:rPr lang="en-US" dirty="0" smtClean="0"/>
              <a:t>cannot be denied based on race, color or if you had been a slave</a:t>
            </a:r>
          </a:p>
          <a:p>
            <a:pPr lvl="2"/>
            <a:r>
              <a:rPr lang="en-US" i="1" dirty="0"/>
              <a:t>Southern states HAD to ratify as a provision for being reaccepted into the United States after the Civil </a:t>
            </a:r>
            <a:r>
              <a:rPr lang="en-US" i="1" dirty="0" smtClean="0"/>
              <a:t>War</a:t>
            </a:r>
            <a:endParaRPr lang="en-US" dirty="0" smtClean="0"/>
          </a:p>
          <a:p>
            <a:pPr lvl="1"/>
            <a:r>
              <a:rPr lang="en-US" dirty="0" smtClean="0"/>
              <a:t>Supreme Court would rule in 1876 that Grandfather laws, poll taxes and voter tests DID NOT violate this Amendment</a:t>
            </a:r>
          </a:p>
          <a:p>
            <a:pPr lvl="2"/>
            <a:r>
              <a:rPr lang="en-US" dirty="0" smtClean="0"/>
              <a:t>Poll taxes-made voters pay a tax to vote</a:t>
            </a:r>
          </a:p>
          <a:p>
            <a:pPr lvl="2"/>
            <a:r>
              <a:rPr lang="en-US" dirty="0" smtClean="0"/>
              <a:t>Voter tests-made voters take/pass a test to vote</a:t>
            </a:r>
          </a:p>
          <a:p>
            <a:pPr lvl="2"/>
            <a:r>
              <a:rPr lang="en-US" dirty="0" smtClean="0"/>
              <a:t>Grandfather laws-said if your grandfather had voted, you didn’t have to pay the tax or take the test</a:t>
            </a:r>
          </a:p>
          <a:p>
            <a:pPr lvl="3"/>
            <a:r>
              <a:rPr lang="en-US" sz="1800" dirty="0" smtClean="0"/>
              <a:t>Since ex-slaves didn’t have grandfathers who had voted, and many were too poor to pay tax, and/or were not able to read, they allowed southern states to prevent blacks from voting</a:t>
            </a:r>
            <a:endParaRPr lang="en-US" sz="1800" dirty="0"/>
          </a:p>
          <a:p>
            <a:pPr marL="868680" lvl="3" indent="0" algn="ctr">
              <a:buNone/>
            </a:pPr>
            <a:r>
              <a:rPr lang="en-US" sz="2600" b="1" i="1" dirty="0" smtClean="0">
                <a:solidFill>
                  <a:srgbClr val="FF0000"/>
                </a:solidFill>
              </a:rPr>
              <a:t>**Reconstruction Amendment**</a:t>
            </a:r>
            <a:endParaRPr lang="en-US" sz="2600" b="1" i="1" dirty="0">
              <a:solidFill>
                <a:srgbClr val="FF0000"/>
              </a:solidFill>
            </a:endParaRPr>
          </a:p>
          <a:p>
            <a:pPr marL="868680" lvl="3" indent="0">
              <a:buNone/>
            </a:pPr>
            <a:endParaRPr lang="en-US" dirty="0"/>
          </a:p>
        </p:txBody>
      </p:sp>
    </p:spTree>
    <p:extLst>
      <p:ext uri="{BB962C8B-B14F-4D97-AF65-F5344CB8AC3E}">
        <p14:creationId xmlns:p14="http://schemas.microsoft.com/office/powerpoint/2010/main" val="2257190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15</a:t>
            </a:r>
            <a:endParaRPr lang="en-US" u="sng" dirty="0"/>
          </a:p>
        </p:txBody>
      </p:sp>
      <p:sp>
        <p:nvSpPr>
          <p:cNvPr id="3" name="Content Placeholder 2"/>
          <p:cNvSpPr>
            <a:spLocks noGrp="1"/>
          </p:cNvSpPr>
          <p:nvPr>
            <p:ph sz="quarter" idx="1"/>
          </p:nvPr>
        </p:nvSpPr>
        <p:spPr>
          <a:xfrm>
            <a:off x="139959" y="1527047"/>
            <a:ext cx="8845421" cy="4892413"/>
          </a:xfrm>
        </p:spPr>
        <p:txBody>
          <a:bodyPr>
            <a:normAutofit fontScale="92500" lnSpcReduction="10000"/>
          </a:bodyPr>
          <a:lstStyle/>
          <a:p>
            <a:r>
              <a:rPr lang="en-US" sz="2500" dirty="0" smtClean="0"/>
              <a:t>15</a:t>
            </a:r>
            <a:r>
              <a:rPr lang="en-US" sz="2500" baseline="30000" dirty="0" smtClean="0"/>
              <a:t>th</a:t>
            </a:r>
            <a:r>
              <a:rPr lang="en-US" sz="2500" dirty="0"/>
              <a:t>-</a:t>
            </a:r>
            <a:r>
              <a:rPr lang="en-US" sz="2500" u="sng" dirty="0" smtClean="0"/>
              <a:t>Right to vote </a:t>
            </a:r>
            <a:r>
              <a:rPr lang="en-US" sz="2500" dirty="0" smtClean="0"/>
              <a:t>(</a:t>
            </a:r>
            <a:r>
              <a:rPr lang="en-US" sz="2500" u="sng" dirty="0" smtClean="0"/>
              <a:t>proposed 2/26/1869, ratified 2/3/1870</a:t>
            </a:r>
            <a:r>
              <a:rPr lang="en-US" sz="2500" dirty="0" smtClean="0"/>
              <a:t>)</a:t>
            </a:r>
          </a:p>
          <a:p>
            <a:pPr lvl="1"/>
            <a:r>
              <a:rPr lang="en-US" u="sng" dirty="0" smtClean="0"/>
              <a:t>Right to vote</a:t>
            </a:r>
            <a:r>
              <a:rPr lang="en-US" u="sng" dirty="0"/>
              <a:t> </a:t>
            </a:r>
            <a:r>
              <a:rPr lang="en-US" u="sng" dirty="0" smtClean="0"/>
              <a:t>cannot be denied based on race</a:t>
            </a:r>
            <a:r>
              <a:rPr lang="en-US" dirty="0" smtClean="0"/>
              <a:t>, color or if you had been a slave</a:t>
            </a:r>
          </a:p>
          <a:p>
            <a:pPr lvl="2"/>
            <a:r>
              <a:rPr lang="en-US" i="1" dirty="0"/>
              <a:t>Southern states HAD to ratify as a provision for being reaccepted into the United States after the Civil </a:t>
            </a:r>
            <a:r>
              <a:rPr lang="en-US" i="1" dirty="0" smtClean="0"/>
              <a:t>War</a:t>
            </a:r>
            <a:endParaRPr lang="en-US" dirty="0" smtClean="0"/>
          </a:p>
          <a:p>
            <a:pPr lvl="1"/>
            <a:r>
              <a:rPr lang="en-US" u="sng" dirty="0" smtClean="0"/>
              <a:t>Supreme Court would rule in 1876 that Grandfather laws, poll taxes and voter tests DID NOT violate this Amendment</a:t>
            </a:r>
          </a:p>
          <a:p>
            <a:pPr lvl="2"/>
            <a:r>
              <a:rPr lang="en-US" u="sng" dirty="0" smtClean="0"/>
              <a:t>Poll taxes-made voters pay a tax to vote</a:t>
            </a:r>
          </a:p>
          <a:p>
            <a:pPr lvl="2"/>
            <a:r>
              <a:rPr lang="en-US" u="sng" dirty="0" smtClean="0"/>
              <a:t>Voter tests-made voters take/pass a test to vote</a:t>
            </a:r>
          </a:p>
          <a:p>
            <a:pPr lvl="2"/>
            <a:r>
              <a:rPr lang="en-US" u="sng" dirty="0" smtClean="0"/>
              <a:t>Grandfather laws-said if your grandfather had voted, you didn’t have to pay the tax or take the test</a:t>
            </a:r>
          </a:p>
          <a:p>
            <a:pPr lvl="3"/>
            <a:r>
              <a:rPr lang="en-US" sz="1800" dirty="0" smtClean="0"/>
              <a:t>Since ex-slaves didn’t have grandfathers who had voted, and many were too poor to pay tax, and/or were not able to read, they </a:t>
            </a:r>
            <a:r>
              <a:rPr lang="en-US" sz="1800" u="sng" dirty="0" smtClean="0"/>
              <a:t>allowed southern states to prevent blacks from voting</a:t>
            </a:r>
            <a:endParaRPr lang="en-US" sz="1800" u="sng" dirty="0"/>
          </a:p>
          <a:p>
            <a:pPr marL="868680" lvl="3" indent="0" algn="ctr">
              <a:buNone/>
            </a:pPr>
            <a:r>
              <a:rPr lang="en-US" sz="2600" b="1" i="1" u="sng" dirty="0" smtClean="0">
                <a:solidFill>
                  <a:srgbClr val="FF0000"/>
                </a:solidFill>
              </a:rPr>
              <a:t>**Reconstruction Amendment**</a:t>
            </a:r>
            <a:endParaRPr lang="en-US" sz="2600" b="1" i="1" u="sng" dirty="0">
              <a:solidFill>
                <a:srgbClr val="FF0000"/>
              </a:solidFill>
            </a:endParaRPr>
          </a:p>
          <a:p>
            <a:pPr marL="868680" lvl="3" indent="0">
              <a:buNone/>
            </a:pPr>
            <a:endParaRPr lang="en-US" dirty="0"/>
          </a:p>
        </p:txBody>
      </p:sp>
    </p:spTree>
    <p:extLst>
      <p:ext uri="{BB962C8B-B14F-4D97-AF65-F5344CB8AC3E}">
        <p14:creationId xmlns:p14="http://schemas.microsoft.com/office/powerpoint/2010/main" val="14213466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16</a:t>
            </a:r>
            <a:endParaRPr lang="en-US" dirty="0"/>
          </a:p>
        </p:txBody>
      </p:sp>
      <p:sp>
        <p:nvSpPr>
          <p:cNvPr id="3" name="Content Placeholder 2"/>
          <p:cNvSpPr>
            <a:spLocks noGrp="1"/>
          </p:cNvSpPr>
          <p:nvPr>
            <p:ph sz="quarter" idx="1"/>
          </p:nvPr>
        </p:nvSpPr>
        <p:spPr>
          <a:xfrm>
            <a:off x="158620" y="1527047"/>
            <a:ext cx="8826760" cy="4827099"/>
          </a:xfrm>
        </p:spPr>
        <p:txBody>
          <a:bodyPr/>
          <a:lstStyle/>
          <a:p>
            <a:r>
              <a:rPr lang="en-US" sz="2600" dirty="0" smtClean="0"/>
              <a:t>16</a:t>
            </a:r>
            <a:r>
              <a:rPr lang="en-US" sz="2600" baseline="30000" dirty="0" smtClean="0"/>
              <a:t>th</a:t>
            </a:r>
            <a:r>
              <a:rPr lang="en-US" sz="2600" dirty="0" smtClean="0"/>
              <a:t>-Income </a:t>
            </a:r>
            <a:r>
              <a:rPr lang="en-US" sz="2600" dirty="0" smtClean="0"/>
              <a:t>tax (</a:t>
            </a:r>
            <a:r>
              <a:rPr lang="en-US" sz="2600" dirty="0" smtClean="0"/>
              <a:t>proposed 7/12/1909, ratified 2/3/1913)</a:t>
            </a:r>
          </a:p>
          <a:p>
            <a:pPr lvl="1"/>
            <a:r>
              <a:rPr lang="en-US" sz="2400" dirty="0" smtClean="0"/>
              <a:t>Grants </a:t>
            </a:r>
            <a:r>
              <a:rPr lang="en-US" sz="2400" dirty="0"/>
              <a:t>Congress the power to tax </a:t>
            </a:r>
            <a:r>
              <a:rPr lang="en-US" sz="2400" dirty="0" smtClean="0"/>
              <a:t>income</a:t>
            </a:r>
          </a:p>
        </p:txBody>
      </p:sp>
    </p:spTree>
    <p:extLst>
      <p:ext uri="{BB962C8B-B14F-4D97-AF65-F5344CB8AC3E}">
        <p14:creationId xmlns:p14="http://schemas.microsoft.com/office/powerpoint/2010/main" val="109284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16</a:t>
            </a:r>
            <a:endParaRPr lang="en-US" u="sng" dirty="0"/>
          </a:p>
        </p:txBody>
      </p:sp>
      <p:sp>
        <p:nvSpPr>
          <p:cNvPr id="3" name="Content Placeholder 2"/>
          <p:cNvSpPr>
            <a:spLocks noGrp="1"/>
          </p:cNvSpPr>
          <p:nvPr>
            <p:ph sz="quarter" idx="1"/>
          </p:nvPr>
        </p:nvSpPr>
        <p:spPr>
          <a:xfrm>
            <a:off x="158620" y="1527047"/>
            <a:ext cx="8826760" cy="4827099"/>
          </a:xfrm>
        </p:spPr>
        <p:txBody>
          <a:bodyPr/>
          <a:lstStyle/>
          <a:p>
            <a:r>
              <a:rPr lang="en-US" sz="2600" dirty="0" smtClean="0"/>
              <a:t>16</a:t>
            </a:r>
            <a:r>
              <a:rPr lang="en-US" sz="2600" baseline="30000" dirty="0" smtClean="0"/>
              <a:t>th</a:t>
            </a:r>
            <a:r>
              <a:rPr lang="en-US" sz="2600" dirty="0" smtClean="0"/>
              <a:t>-</a:t>
            </a:r>
            <a:r>
              <a:rPr lang="en-US" sz="2600" u="sng" dirty="0" smtClean="0"/>
              <a:t>Income </a:t>
            </a:r>
            <a:r>
              <a:rPr lang="en-US" sz="2600" u="sng" dirty="0" smtClean="0"/>
              <a:t>tax </a:t>
            </a:r>
            <a:r>
              <a:rPr lang="en-US" sz="2600" dirty="0" smtClean="0"/>
              <a:t>(</a:t>
            </a:r>
            <a:r>
              <a:rPr lang="en-US" sz="2600" u="sng" dirty="0" smtClean="0"/>
              <a:t>proposed 7/12/1909, ratified 2/3/1913</a:t>
            </a:r>
            <a:r>
              <a:rPr lang="en-US" sz="2600" dirty="0" smtClean="0"/>
              <a:t>)</a:t>
            </a:r>
          </a:p>
          <a:p>
            <a:pPr lvl="1"/>
            <a:r>
              <a:rPr lang="en-US" sz="2400" u="sng" dirty="0" smtClean="0"/>
              <a:t>Grants </a:t>
            </a:r>
            <a:r>
              <a:rPr lang="en-US" sz="2400" u="sng" dirty="0"/>
              <a:t>Congress the power to tax </a:t>
            </a:r>
            <a:r>
              <a:rPr lang="en-US" sz="2400" u="sng" dirty="0" smtClean="0"/>
              <a:t>income</a:t>
            </a:r>
          </a:p>
        </p:txBody>
      </p:sp>
    </p:spTree>
    <p:extLst>
      <p:ext uri="{BB962C8B-B14F-4D97-AF65-F5344CB8AC3E}">
        <p14:creationId xmlns:p14="http://schemas.microsoft.com/office/powerpoint/2010/main" val="15714827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17</a:t>
            </a:r>
            <a:endParaRPr lang="en-US" dirty="0"/>
          </a:p>
        </p:txBody>
      </p:sp>
      <p:sp>
        <p:nvSpPr>
          <p:cNvPr id="3" name="Content Placeholder 2"/>
          <p:cNvSpPr>
            <a:spLocks noGrp="1"/>
          </p:cNvSpPr>
          <p:nvPr>
            <p:ph sz="quarter" idx="1"/>
          </p:nvPr>
        </p:nvSpPr>
        <p:spPr>
          <a:xfrm>
            <a:off x="158620" y="1527047"/>
            <a:ext cx="8826760" cy="4827099"/>
          </a:xfrm>
        </p:spPr>
        <p:txBody>
          <a:bodyPr/>
          <a:lstStyle/>
          <a:p>
            <a:r>
              <a:rPr lang="en-US" sz="2600" dirty="0" smtClean="0"/>
              <a:t>17</a:t>
            </a:r>
            <a:r>
              <a:rPr lang="en-US" sz="2600" baseline="30000" dirty="0" smtClean="0"/>
              <a:t>th</a:t>
            </a:r>
            <a:r>
              <a:rPr lang="en-US" sz="2600" dirty="0" smtClean="0"/>
              <a:t>-</a:t>
            </a:r>
            <a:r>
              <a:rPr lang="en-US" sz="2600" dirty="0"/>
              <a:t>E</a:t>
            </a:r>
            <a:r>
              <a:rPr lang="en-US" sz="2600" dirty="0" smtClean="0"/>
              <a:t>lection </a:t>
            </a:r>
            <a:r>
              <a:rPr lang="en-US" sz="2600" dirty="0" smtClean="0"/>
              <a:t>of Senators </a:t>
            </a:r>
            <a:r>
              <a:rPr lang="en-US" sz="2600" dirty="0" smtClean="0"/>
              <a:t>(</a:t>
            </a:r>
            <a:r>
              <a:rPr lang="en-US" sz="2600" dirty="0" smtClean="0"/>
              <a:t>proposed 5/13/1912, ratified 5/8/1913)</a:t>
            </a:r>
            <a:endParaRPr lang="en-US" sz="2600" dirty="0"/>
          </a:p>
          <a:p>
            <a:pPr lvl="1"/>
            <a:r>
              <a:rPr lang="en-US" dirty="0" smtClean="0"/>
              <a:t>Provided for direct election of US Senators by the citizens of the states</a:t>
            </a:r>
          </a:p>
          <a:p>
            <a:pPr lvl="1"/>
            <a:r>
              <a:rPr lang="en-US" dirty="0" smtClean="0"/>
              <a:t>Revised Article I, section 3, clause 1, which provided for Senators to be elected by the state legislature</a:t>
            </a:r>
          </a:p>
        </p:txBody>
      </p:sp>
    </p:spTree>
    <p:extLst>
      <p:ext uri="{BB962C8B-B14F-4D97-AF65-F5344CB8AC3E}">
        <p14:creationId xmlns:p14="http://schemas.microsoft.com/office/powerpoint/2010/main" val="12228506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17</a:t>
            </a:r>
            <a:endParaRPr lang="en-US" u="sng" dirty="0"/>
          </a:p>
        </p:txBody>
      </p:sp>
      <p:sp>
        <p:nvSpPr>
          <p:cNvPr id="3" name="Content Placeholder 2"/>
          <p:cNvSpPr>
            <a:spLocks noGrp="1"/>
          </p:cNvSpPr>
          <p:nvPr>
            <p:ph sz="quarter" idx="1"/>
          </p:nvPr>
        </p:nvSpPr>
        <p:spPr>
          <a:xfrm>
            <a:off x="158620" y="1527047"/>
            <a:ext cx="8826760" cy="4827099"/>
          </a:xfrm>
        </p:spPr>
        <p:txBody>
          <a:bodyPr/>
          <a:lstStyle/>
          <a:p>
            <a:r>
              <a:rPr lang="en-US" sz="2600" dirty="0" smtClean="0"/>
              <a:t>17</a:t>
            </a:r>
            <a:r>
              <a:rPr lang="en-US" sz="2600" baseline="30000" dirty="0" smtClean="0"/>
              <a:t>th</a:t>
            </a:r>
            <a:r>
              <a:rPr lang="en-US" sz="2600" dirty="0" smtClean="0"/>
              <a:t>-</a:t>
            </a:r>
            <a:r>
              <a:rPr lang="en-US" sz="2600" u="sng" dirty="0"/>
              <a:t>E</a:t>
            </a:r>
            <a:r>
              <a:rPr lang="en-US" sz="2600" u="sng" dirty="0" smtClean="0"/>
              <a:t>lection </a:t>
            </a:r>
            <a:r>
              <a:rPr lang="en-US" sz="2600" u="sng" dirty="0" smtClean="0"/>
              <a:t>of Senators </a:t>
            </a:r>
            <a:r>
              <a:rPr lang="en-US" sz="2600" dirty="0" smtClean="0"/>
              <a:t>(</a:t>
            </a:r>
            <a:r>
              <a:rPr lang="en-US" sz="2600" u="sng" dirty="0" smtClean="0"/>
              <a:t>proposed 5/13/1912, ratified 5/8/1913</a:t>
            </a:r>
            <a:r>
              <a:rPr lang="en-US" sz="2600" dirty="0" smtClean="0"/>
              <a:t>)</a:t>
            </a:r>
            <a:endParaRPr lang="en-US" sz="2600" dirty="0"/>
          </a:p>
          <a:p>
            <a:pPr lvl="1"/>
            <a:r>
              <a:rPr lang="en-US" u="sng" dirty="0" smtClean="0"/>
              <a:t>Provided for direct election of US Senators by the citizens of the states</a:t>
            </a:r>
          </a:p>
          <a:p>
            <a:pPr lvl="1"/>
            <a:r>
              <a:rPr lang="en-US" u="sng" dirty="0" smtClean="0"/>
              <a:t>Revised Article I, section 3, clause 1</a:t>
            </a:r>
            <a:r>
              <a:rPr lang="en-US" dirty="0" smtClean="0"/>
              <a:t>, which provided for Senators to be elected by the state legislature</a:t>
            </a:r>
          </a:p>
        </p:txBody>
      </p:sp>
    </p:spTree>
    <p:extLst>
      <p:ext uri="{BB962C8B-B14F-4D97-AF65-F5344CB8AC3E}">
        <p14:creationId xmlns:p14="http://schemas.microsoft.com/office/powerpoint/2010/main" val="34197423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67951" y="2726093"/>
            <a:ext cx="8798767" cy="3441441"/>
          </a:xfrm>
        </p:spPr>
        <p:txBody>
          <a:bodyPr>
            <a:normAutofit fontScale="92500" lnSpcReduction="20000"/>
          </a:bodyPr>
          <a:lstStyle/>
          <a:p>
            <a:pPr marL="457200" indent="-457200" algn="l">
              <a:buFont typeface="Arial" panose="020B0604020202020204" pitchFamily="34" charset="0"/>
              <a:buChar char="•"/>
            </a:pPr>
            <a:r>
              <a:rPr lang="en-US" sz="2800" dirty="0" smtClean="0"/>
              <a:t>All 17 of these amendments were proposed by a 2/3 vote in the house of representatives and the US senate</a:t>
            </a:r>
          </a:p>
          <a:p>
            <a:pPr marL="457200" indent="-457200" algn="l">
              <a:buFont typeface="Arial" panose="020B0604020202020204" pitchFamily="34" charset="0"/>
              <a:buChar char="•"/>
            </a:pPr>
            <a:endParaRPr lang="en-US" sz="2800" dirty="0"/>
          </a:p>
          <a:p>
            <a:pPr marL="457200" indent="-457200" algn="l">
              <a:buFont typeface="Arial" panose="020B0604020202020204" pitchFamily="34" charset="0"/>
              <a:buChar char="•"/>
            </a:pPr>
            <a:r>
              <a:rPr lang="en-US" sz="2800" dirty="0" smtClean="0"/>
              <a:t>None </a:t>
            </a:r>
            <a:r>
              <a:rPr lang="en-US" sz="2800" dirty="0"/>
              <a:t>of the </a:t>
            </a:r>
            <a:r>
              <a:rPr lang="en-US" sz="2800" dirty="0" smtClean="0"/>
              <a:t>17 </a:t>
            </a:r>
            <a:r>
              <a:rPr lang="en-US" sz="2800" dirty="0"/>
              <a:t>amendments </a:t>
            </a:r>
            <a:r>
              <a:rPr lang="en-US" sz="2800" dirty="0" smtClean="0"/>
              <a:t>that have been added to </a:t>
            </a:r>
            <a:r>
              <a:rPr lang="en-US" sz="2800" dirty="0"/>
              <a:t>the Constitution </a:t>
            </a:r>
            <a:r>
              <a:rPr lang="en-US" sz="2800" dirty="0" smtClean="0"/>
              <a:t>were proposed </a:t>
            </a:r>
            <a:r>
              <a:rPr lang="en-US" sz="2800" dirty="0"/>
              <a:t>by constitutional convention.</a:t>
            </a:r>
          </a:p>
        </p:txBody>
      </p:sp>
      <p:sp>
        <p:nvSpPr>
          <p:cNvPr id="3" name="Title 2"/>
          <p:cNvSpPr>
            <a:spLocks noGrp="1"/>
          </p:cNvSpPr>
          <p:nvPr>
            <p:ph type="ctrTitle"/>
          </p:nvPr>
        </p:nvSpPr>
        <p:spPr/>
        <p:txBody>
          <a:bodyPr/>
          <a:lstStyle/>
          <a:p>
            <a:r>
              <a:rPr lang="en-US" dirty="0" smtClean="0"/>
              <a:t>Proposal Methods</a:t>
            </a:r>
            <a:endParaRPr lang="en-US" dirty="0"/>
          </a:p>
        </p:txBody>
      </p:sp>
    </p:spTree>
    <p:extLst>
      <p:ext uri="{BB962C8B-B14F-4D97-AF65-F5344CB8AC3E}">
        <p14:creationId xmlns:p14="http://schemas.microsoft.com/office/powerpoint/2010/main" val="13629188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18</a:t>
            </a:r>
            <a:endParaRPr lang="en-US" dirty="0"/>
          </a:p>
        </p:txBody>
      </p:sp>
      <p:sp>
        <p:nvSpPr>
          <p:cNvPr id="3" name="Content Placeholder 2"/>
          <p:cNvSpPr>
            <a:spLocks noGrp="1"/>
          </p:cNvSpPr>
          <p:nvPr>
            <p:ph sz="quarter" idx="1"/>
          </p:nvPr>
        </p:nvSpPr>
        <p:spPr/>
        <p:txBody>
          <a:bodyPr/>
          <a:lstStyle/>
          <a:p>
            <a:r>
              <a:rPr lang="en-US" sz="2600" dirty="0" smtClean="0"/>
              <a:t>18</a:t>
            </a:r>
            <a:r>
              <a:rPr lang="en-US" sz="2600" baseline="30000" dirty="0" smtClean="0"/>
              <a:t>th</a:t>
            </a:r>
            <a:r>
              <a:rPr lang="en-US" sz="2600" dirty="0" smtClean="0"/>
              <a:t>-Prohibition (proposed 12/17/1917, ratified 1/16/1919)</a:t>
            </a:r>
          </a:p>
          <a:p>
            <a:pPr lvl="1"/>
            <a:r>
              <a:rPr lang="en-US" sz="2400" dirty="0" smtClean="0"/>
              <a:t>Bans the sale, production and transportation of alcohol</a:t>
            </a:r>
          </a:p>
          <a:p>
            <a:pPr lvl="2"/>
            <a:r>
              <a:rPr lang="en-US" i="1" dirty="0" smtClean="0"/>
              <a:t>Only amendment repealed (21</a:t>
            </a:r>
            <a:r>
              <a:rPr lang="en-US" i="1" baseline="30000" dirty="0" smtClean="0"/>
              <a:t>st</a:t>
            </a:r>
            <a:r>
              <a:rPr lang="en-US" i="1" dirty="0" smtClean="0"/>
              <a:t>)</a:t>
            </a:r>
          </a:p>
        </p:txBody>
      </p:sp>
    </p:spTree>
    <p:extLst>
      <p:ext uri="{BB962C8B-B14F-4D97-AF65-F5344CB8AC3E}">
        <p14:creationId xmlns:p14="http://schemas.microsoft.com/office/powerpoint/2010/main" val="324777612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18</a:t>
            </a:r>
            <a:endParaRPr lang="en-US" u="sng" dirty="0"/>
          </a:p>
        </p:txBody>
      </p:sp>
      <p:sp>
        <p:nvSpPr>
          <p:cNvPr id="3" name="Content Placeholder 2"/>
          <p:cNvSpPr>
            <a:spLocks noGrp="1"/>
          </p:cNvSpPr>
          <p:nvPr>
            <p:ph sz="quarter" idx="1"/>
          </p:nvPr>
        </p:nvSpPr>
        <p:spPr/>
        <p:txBody>
          <a:bodyPr/>
          <a:lstStyle/>
          <a:p>
            <a:r>
              <a:rPr lang="en-US" sz="2600" dirty="0" smtClean="0"/>
              <a:t>18</a:t>
            </a:r>
            <a:r>
              <a:rPr lang="en-US" sz="2600" baseline="30000" dirty="0" smtClean="0"/>
              <a:t>th</a:t>
            </a:r>
            <a:r>
              <a:rPr lang="en-US" sz="2600" dirty="0" smtClean="0"/>
              <a:t>-</a:t>
            </a:r>
            <a:r>
              <a:rPr lang="en-US" sz="2600" u="sng" dirty="0" smtClean="0"/>
              <a:t>Prohibition</a:t>
            </a:r>
            <a:r>
              <a:rPr lang="en-US" sz="2600" dirty="0" smtClean="0"/>
              <a:t> (</a:t>
            </a:r>
            <a:r>
              <a:rPr lang="en-US" sz="2600" u="sng" dirty="0" smtClean="0"/>
              <a:t>proposed 12/17/1917, ratified 1/16/1919</a:t>
            </a:r>
            <a:r>
              <a:rPr lang="en-US" sz="2600" dirty="0" smtClean="0"/>
              <a:t>)</a:t>
            </a:r>
          </a:p>
          <a:p>
            <a:pPr lvl="1"/>
            <a:r>
              <a:rPr lang="en-US" sz="2400" u="sng" dirty="0" smtClean="0"/>
              <a:t>Bans the sale, production and transportation of alcohol</a:t>
            </a:r>
          </a:p>
          <a:p>
            <a:pPr lvl="2"/>
            <a:r>
              <a:rPr lang="en-US" i="1" dirty="0" smtClean="0"/>
              <a:t>Only amendment repealed (21</a:t>
            </a:r>
            <a:r>
              <a:rPr lang="en-US" i="1" baseline="30000" dirty="0" smtClean="0"/>
              <a:t>st</a:t>
            </a:r>
            <a:r>
              <a:rPr lang="en-US" i="1" dirty="0" smtClean="0"/>
              <a:t>)</a:t>
            </a:r>
          </a:p>
        </p:txBody>
      </p:sp>
    </p:spTree>
    <p:extLst>
      <p:ext uri="{BB962C8B-B14F-4D97-AF65-F5344CB8AC3E}">
        <p14:creationId xmlns:p14="http://schemas.microsoft.com/office/powerpoint/2010/main" val="2304151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19</a:t>
            </a:r>
            <a:endParaRPr lang="en-US" dirty="0"/>
          </a:p>
        </p:txBody>
      </p:sp>
      <p:sp>
        <p:nvSpPr>
          <p:cNvPr id="3" name="Content Placeholder 2"/>
          <p:cNvSpPr>
            <a:spLocks noGrp="1"/>
          </p:cNvSpPr>
          <p:nvPr>
            <p:ph sz="quarter" idx="1"/>
          </p:nvPr>
        </p:nvSpPr>
        <p:spPr/>
        <p:txBody>
          <a:bodyPr/>
          <a:lstStyle/>
          <a:p>
            <a:r>
              <a:rPr lang="en-US" sz="2600" dirty="0" smtClean="0"/>
              <a:t>19</a:t>
            </a:r>
            <a:r>
              <a:rPr lang="en-US" sz="2600" baseline="30000" dirty="0" smtClean="0"/>
              <a:t>th-</a:t>
            </a:r>
            <a:r>
              <a:rPr lang="en-US" sz="2600" dirty="0" smtClean="0"/>
              <a:t>Suffrage for women (proposed 6/4/1919, ratified 8/18/1920)</a:t>
            </a:r>
          </a:p>
          <a:p>
            <a:pPr lvl="1"/>
            <a:r>
              <a:rPr lang="en-US" sz="2400" dirty="0" smtClean="0"/>
              <a:t>Prohibits the denial of the right to vote based on sex</a:t>
            </a:r>
          </a:p>
          <a:p>
            <a:pPr lvl="1"/>
            <a:r>
              <a:rPr lang="en-US" sz="2400" dirty="0" smtClean="0"/>
              <a:t>Grants </a:t>
            </a:r>
            <a:r>
              <a:rPr lang="en-US" sz="2400" dirty="0"/>
              <a:t>women the right to vote</a:t>
            </a:r>
            <a:endParaRPr lang="en-US" sz="2400" dirty="0" smtClean="0"/>
          </a:p>
          <a:p>
            <a:pPr lvl="1"/>
            <a:endParaRPr lang="en-US" dirty="0"/>
          </a:p>
        </p:txBody>
      </p:sp>
    </p:spTree>
    <p:extLst>
      <p:ext uri="{BB962C8B-B14F-4D97-AF65-F5344CB8AC3E}">
        <p14:creationId xmlns:p14="http://schemas.microsoft.com/office/powerpoint/2010/main" val="39231927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19</a:t>
            </a:r>
            <a:endParaRPr lang="en-US" u="sng" dirty="0"/>
          </a:p>
        </p:txBody>
      </p:sp>
      <p:sp>
        <p:nvSpPr>
          <p:cNvPr id="3" name="Content Placeholder 2"/>
          <p:cNvSpPr>
            <a:spLocks noGrp="1"/>
          </p:cNvSpPr>
          <p:nvPr>
            <p:ph sz="quarter" idx="1"/>
          </p:nvPr>
        </p:nvSpPr>
        <p:spPr/>
        <p:txBody>
          <a:bodyPr/>
          <a:lstStyle/>
          <a:p>
            <a:r>
              <a:rPr lang="en-US" sz="2600" dirty="0" smtClean="0"/>
              <a:t>19</a:t>
            </a:r>
            <a:r>
              <a:rPr lang="en-US" sz="2600" baseline="30000" dirty="0" smtClean="0"/>
              <a:t>th-</a:t>
            </a:r>
            <a:r>
              <a:rPr lang="en-US" sz="2600" u="sng" dirty="0" smtClean="0"/>
              <a:t>Suffrage for women </a:t>
            </a:r>
            <a:r>
              <a:rPr lang="en-US" sz="2600" dirty="0" smtClean="0"/>
              <a:t>(</a:t>
            </a:r>
            <a:r>
              <a:rPr lang="en-US" sz="2600" u="sng" dirty="0" smtClean="0"/>
              <a:t>proposed 6/4/1919, ratified 8/18/1920</a:t>
            </a:r>
            <a:r>
              <a:rPr lang="en-US" sz="2600" dirty="0" smtClean="0"/>
              <a:t>)</a:t>
            </a:r>
          </a:p>
          <a:p>
            <a:pPr lvl="1"/>
            <a:r>
              <a:rPr lang="en-US" sz="2400" dirty="0" smtClean="0"/>
              <a:t>Prohibits the denial of the right to vote based on sex</a:t>
            </a:r>
          </a:p>
          <a:p>
            <a:pPr lvl="1"/>
            <a:r>
              <a:rPr lang="en-US" sz="2400" u="sng" dirty="0" smtClean="0"/>
              <a:t>Grants </a:t>
            </a:r>
            <a:r>
              <a:rPr lang="en-US" sz="2400" u="sng" dirty="0"/>
              <a:t>women the right to vote</a:t>
            </a:r>
            <a:endParaRPr lang="en-US" sz="2400" u="sng" dirty="0" smtClean="0"/>
          </a:p>
          <a:p>
            <a:pPr lvl="1"/>
            <a:endParaRPr lang="en-US" dirty="0"/>
          </a:p>
        </p:txBody>
      </p:sp>
    </p:spTree>
    <p:extLst>
      <p:ext uri="{BB962C8B-B14F-4D97-AF65-F5344CB8AC3E}">
        <p14:creationId xmlns:p14="http://schemas.microsoft.com/office/powerpoint/2010/main" val="12803661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20</a:t>
            </a:r>
            <a:endParaRPr lang="en-US" dirty="0"/>
          </a:p>
        </p:txBody>
      </p:sp>
      <p:sp>
        <p:nvSpPr>
          <p:cNvPr id="3" name="Content Placeholder 2"/>
          <p:cNvSpPr>
            <a:spLocks noGrp="1"/>
          </p:cNvSpPr>
          <p:nvPr>
            <p:ph sz="quarter" idx="1"/>
          </p:nvPr>
        </p:nvSpPr>
        <p:spPr>
          <a:xfrm>
            <a:off x="186612" y="1527048"/>
            <a:ext cx="8780106" cy="4572000"/>
          </a:xfrm>
        </p:spPr>
        <p:txBody>
          <a:bodyPr/>
          <a:lstStyle/>
          <a:p>
            <a:r>
              <a:rPr lang="en-US" sz="2600" dirty="0" smtClean="0"/>
              <a:t>20</a:t>
            </a:r>
            <a:r>
              <a:rPr lang="en-US" sz="2600" baseline="30000" dirty="0" smtClean="0"/>
              <a:t>th</a:t>
            </a:r>
            <a:r>
              <a:rPr lang="en-US" sz="2600" dirty="0" smtClean="0"/>
              <a:t>-Presidential/Congressional terms (proposed 3/2/1932, ratified 1/23/1933)</a:t>
            </a:r>
          </a:p>
          <a:p>
            <a:pPr lvl="1"/>
            <a:r>
              <a:rPr lang="en-US" sz="2400" dirty="0" smtClean="0"/>
              <a:t>Changes the beginning date for presidential term to January 2oth and the beginning date for congressional terms to January 3</a:t>
            </a:r>
            <a:r>
              <a:rPr lang="en-US" sz="2400" baseline="30000" dirty="0" smtClean="0"/>
              <a:t>rd</a:t>
            </a:r>
            <a:r>
              <a:rPr lang="en-US" sz="2400" dirty="0" smtClean="0"/>
              <a:t>   </a:t>
            </a:r>
            <a:endParaRPr lang="en-US" sz="2400" dirty="0"/>
          </a:p>
          <a:p>
            <a:pPr lvl="1"/>
            <a:r>
              <a:rPr lang="en-US" sz="2400" dirty="0" smtClean="0"/>
              <a:t>Was a result of travel being faster and politicians could get to Washington DC quicker</a:t>
            </a:r>
          </a:p>
        </p:txBody>
      </p:sp>
    </p:spTree>
    <p:extLst>
      <p:ext uri="{BB962C8B-B14F-4D97-AF65-F5344CB8AC3E}">
        <p14:creationId xmlns:p14="http://schemas.microsoft.com/office/powerpoint/2010/main" val="16834238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20</a:t>
            </a:r>
            <a:endParaRPr lang="en-US" u="sng" dirty="0"/>
          </a:p>
        </p:txBody>
      </p:sp>
      <p:sp>
        <p:nvSpPr>
          <p:cNvPr id="3" name="Content Placeholder 2"/>
          <p:cNvSpPr>
            <a:spLocks noGrp="1"/>
          </p:cNvSpPr>
          <p:nvPr>
            <p:ph sz="quarter" idx="1"/>
          </p:nvPr>
        </p:nvSpPr>
        <p:spPr>
          <a:xfrm>
            <a:off x="186612" y="1527048"/>
            <a:ext cx="8780106" cy="4572000"/>
          </a:xfrm>
        </p:spPr>
        <p:txBody>
          <a:bodyPr/>
          <a:lstStyle/>
          <a:p>
            <a:r>
              <a:rPr lang="en-US" sz="2600" dirty="0" smtClean="0"/>
              <a:t>20</a:t>
            </a:r>
            <a:r>
              <a:rPr lang="en-US" sz="2600" baseline="30000" dirty="0" smtClean="0"/>
              <a:t>th</a:t>
            </a:r>
            <a:r>
              <a:rPr lang="en-US" sz="2600" dirty="0" smtClean="0"/>
              <a:t>-</a:t>
            </a:r>
            <a:r>
              <a:rPr lang="en-US" sz="2600" u="sng" dirty="0" smtClean="0"/>
              <a:t>Presidential/Congressional terms </a:t>
            </a:r>
            <a:r>
              <a:rPr lang="en-US" sz="2600" dirty="0" smtClean="0"/>
              <a:t>(</a:t>
            </a:r>
            <a:r>
              <a:rPr lang="en-US" sz="2600" u="sng" dirty="0" smtClean="0"/>
              <a:t>proposed 3/2/1932, ratified 1/23/1933</a:t>
            </a:r>
            <a:r>
              <a:rPr lang="en-US" sz="2600" dirty="0" smtClean="0"/>
              <a:t>)</a:t>
            </a:r>
          </a:p>
          <a:p>
            <a:pPr lvl="1"/>
            <a:r>
              <a:rPr lang="en-US" sz="2400" dirty="0" smtClean="0"/>
              <a:t>Changes the </a:t>
            </a:r>
            <a:r>
              <a:rPr lang="en-US" sz="2400" u="sng" dirty="0" smtClean="0"/>
              <a:t>beginning date for presidential term to January 2oth</a:t>
            </a:r>
            <a:r>
              <a:rPr lang="en-US" sz="2400" dirty="0" smtClean="0"/>
              <a:t> and the </a:t>
            </a:r>
            <a:r>
              <a:rPr lang="en-US" sz="2400" u="sng" dirty="0" smtClean="0"/>
              <a:t>beginning date for congressional terms to January 3</a:t>
            </a:r>
            <a:r>
              <a:rPr lang="en-US" sz="2400" u="sng" baseline="30000" dirty="0" smtClean="0"/>
              <a:t>rd</a:t>
            </a:r>
            <a:r>
              <a:rPr lang="en-US" sz="2400" dirty="0" smtClean="0"/>
              <a:t>   </a:t>
            </a:r>
            <a:endParaRPr lang="en-US" sz="2400" dirty="0"/>
          </a:p>
          <a:p>
            <a:pPr lvl="1"/>
            <a:r>
              <a:rPr lang="en-US" sz="2400" dirty="0" smtClean="0"/>
              <a:t>Was a result of travel being faster and politicians could get to Washington DC quicker</a:t>
            </a:r>
          </a:p>
        </p:txBody>
      </p:sp>
    </p:spTree>
    <p:extLst>
      <p:ext uri="{BB962C8B-B14F-4D97-AF65-F5344CB8AC3E}">
        <p14:creationId xmlns:p14="http://schemas.microsoft.com/office/powerpoint/2010/main" val="4151461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21</a:t>
            </a:r>
            <a:endParaRPr lang="en-US" dirty="0"/>
          </a:p>
        </p:txBody>
      </p:sp>
      <p:sp>
        <p:nvSpPr>
          <p:cNvPr id="3" name="Content Placeholder 2"/>
          <p:cNvSpPr>
            <a:spLocks noGrp="1"/>
          </p:cNvSpPr>
          <p:nvPr>
            <p:ph sz="quarter" idx="1"/>
          </p:nvPr>
        </p:nvSpPr>
        <p:spPr>
          <a:xfrm>
            <a:off x="186612" y="1527048"/>
            <a:ext cx="8780106" cy="4572000"/>
          </a:xfrm>
        </p:spPr>
        <p:txBody>
          <a:bodyPr/>
          <a:lstStyle/>
          <a:p>
            <a:r>
              <a:rPr lang="en-US" sz="2600" dirty="0" smtClean="0"/>
              <a:t>21</a:t>
            </a:r>
            <a:r>
              <a:rPr lang="en-US" sz="2600" baseline="30000" dirty="0" smtClean="0"/>
              <a:t>st</a:t>
            </a:r>
            <a:r>
              <a:rPr lang="en-US" sz="2600" dirty="0"/>
              <a:t>-</a:t>
            </a:r>
            <a:r>
              <a:rPr lang="en-US" sz="2600" dirty="0" smtClean="0"/>
              <a:t>Repeal </a:t>
            </a:r>
            <a:r>
              <a:rPr lang="en-US" sz="2600" dirty="0" smtClean="0"/>
              <a:t>of Prohibition (proposed 2/20/1933, ratified 12/5/1933)</a:t>
            </a:r>
          </a:p>
          <a:p>
            <a:pPr lvl="1"/>
            <a:r>
              <a:rPr lang="en-US" sz="2400" dirty="0" smtClean="0"/>
              <a:t>Ended </a:t>
            </a:r>
            <a:r>
              <a:rPr lang="en-US" sz="2400" dirty="0" smtClean="0"/>
              <a:t>prohibition (18</a:t>
            </a:r>
            <a:r>
              <a:rPr lang="en-US" sz="2400" baseline="30000" dirty="0" smtClean="0"/>
              <a:t>th</a:t>
            </a:r>
            <a:r>
              <a:rPr lang="en-US" sz="2400" dirty="0" smtClean="0"/>
              <a:t> Amendment)</a:t>
            </a:r>
            <a:endParaRPr lang="en-US" sz="2400" dirty="0" smtClean="0"/>
          </a:p>
          <a:p>
            <a:pPr lvl="1"/>
            <a:r>
              <a:rPr lang="en-US" sz="2400" dirty="0" smtClean="0"/>
              <a:t>Only Amendment ratified specifically to overturn an previous Amendment</a:t>
            </a:r>
          </a:p>
        </p:txBody>
      </p:sp>
    </p:spTree>
    <p:extLst>
      <p:ext uri="{BB962C8B-B14F-4D97-AF65-F5344CB8AC3E}">
        <p14:creationId xmlns:p14="http://schemas.microsoft.com/office/powerpoint/2010/main" val="27405752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21</a:t>
            </a:r>
            <a:endParaRPr lang="en-US" u="sng" dirty="0"/>
          </a:p>
        </p:txBody>
      </p:sp>
      <p:sp>
        <p:nvSpPr>
          <p:cNvPr id="3" name="Content Placeholder 2"/>
          <p:cNvSpPr>
            <a:spLocks noGrp="1"/>
          </p:cNvSpPr>
          <p:nvPr>
            <p:ph sz="quarter" idx="1"/>
          </p:nvPr>
        </p:nvSpPr>
        <p:spPr>
          <a:xfrm>
            <a:off x="186612" y="1527048"/>
            <a:ext cx="8780106" cy="4572000"/>
          </a:xfrm>
        </p:spPr>
        <p:txBody>
          <a:bodyPr/>
          <a:lstStyle/>
          <a:p>
            <a:r>
              <a:rPr lang="en-US" sz="2600" dirty="0" smtClean="0"/>
              <a:t>21</a:t>
            </a:r>
            <a:r>
              <a:rPr lang="en-US" sz="2600" baseline="30000" dirty="0" smtClean="0"/>
              <a:t>st</a:t>
            </a:r>
            <a:r>
              <a:rPr lang="en-US" sz="2600" dirty="0"/>
              <a:t>-</a:t>
            </a:r>
            <a:r>
              <a:rPr lang="en-US" sz="2600" u="sng" dirty="0" smtClean="0"/>
              <a:t>Repeal </a:t>
            </a:r>
            <a:r>
              <a:rPr lang="en-US" sz="2600" u="sng" dirty="0" smtClean="0"/>
              <a:t>of Prohibition </a:t>
            </a:r>
            <a:r>
              <a:rPr lang="en-US" sz="2600" dirty="0" smtClean="0"/>
              <a:t>(</a:t>
            </a:r>
            <a:r>
              <a:rPr lang="en-US" sz="2600" u="sng" dirty="0" smtClean="0"/>
              <a:t>proposed 2/20/1933, ratified 12/5/1933</a:t>
            </a:r>
            <a:r>
              <a:rPr lang="en-US" sz="2600" dirty="0" smtClean="0"/>
              <a:t>)</a:t>
            </a:r>
          </a:p>
          <a:p>
            <a:pPr lvl="1"/>
            <a:r>
              <a:rPr lang="en-US" sz="2400" u="sng" dirty="0" smtClean="0"/>
              <a:t>Ended </a:t>
            </a:r>
            <a:r>
              <a:rPr lang="en-US" sz="2400" u="sng" dirty="0" smtClean="0"/>
              <a:t>prohibition</a:t>
            </a:r>
            <a:r>
              <a:rPr lang="en-US" sz="2400" dirty="0" smtClean="0"/>
              <a:t> (18</a:t>
            </a:r>
            <a:r>
              <a:rPr lang="en-US" sz="2400" baseline="30000" dirty="0" smtClean="0"/>
              <a:t>th</a:t>
            </a:r>
            <a:r>
              <a:rPr lang="en-US" sz="2400" dirty="0" smtClean="0"/>
              <a:t> Amendment)</a:t>
            </a:r>
            <a:endParaRPr lang="en-US" sz="2400" u="sng" dirty="0" smtClean="0"/>
          </a:p>
          <a:p>
            <a:pPr lvl="1"/>
            <a:r>
              <a:rPr lang="en-US" sz="2400" u="sng" dirty="0" smtClean="0"/>
              <a:t>Only Amendment ratified specifically to overturn an previous Amendment</a:t>
            </a:r>
          </a:p>
        </p:txBody>
      </p:sp>
    </p:spTree>
    <p:extLst>
      <p:ext uri="{BB962C8B-B14F-4D97-AF65-F5344CB8AC3E}">
        <p14:creationId xmlns:p14="http://schemas.microsoft.com/office/powerpoint/2010/main" val="34520868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22</a:t>
            </a:r>
            <a:endParaRPr lang="en-US" dirty="0"/>
          </a:p>
        </p:txBody>
      </p:sp>
      <p:sp>
        <p:nvSpPr>
          <p:cNvPr id="3" name="Content Placeholder 2"/>
          <p:cNvSpPr>
            <a:spLocks noGrp="1"/>
          </p:cNvSpPr>
          <p:nvPr>
            <p:ph sz="quarter" idx="1"/>
          </p:nvPr>
        </p:nvSpPr>
        <p:spPr>
          <a:xfrm>
            <a:off x="203200" y="1527047"/>
            <a:ext cx="8793018" cy="4735207"/>
          </a:xfrm>
        </p:spPr>
        <p:txBody>
          <a:bodyPr>
            <a:normAutofit/>
          </a:bodyPr>
          <a:lstStyle/>
          <a:p>
            <a:r>
              <a:rPr lang="en-US" sz="2600" dirty="0" smtClean="0"/>
              <a:t>22</a:t>
            </a:r>
            <a:r>
              <a:rPr lang="en-US" sz="2600" baseline="30000" dirty="0" smtClean="0"/>
              <a:t>nd</a:t>
            </a:r>
            <a:r>
              <a:rPr lang="en-US" sz="2600" dirty="0" smtClean="0"/>
              <a:t>-Presidential term </a:t>
            </a:r>
            <a:r>
              <a:rPr lang="en-US" sz="2600" dirty="0" smtClean="0"/>
              <a:t>limit (</a:t>
            </a:r>
            <a:r>
              <a:rPr lang="en-US" sz="2600" dirty="0" smtClean="0"/>
              <a:t>proposed 3/24/1947, ratified 2/27/1951)</a:t>
            </a:r>
          </a:p>
          <a:p>
            <a:pPr lvl="1"/>
            <a:r>
              <a:rPr lang="en-US" sz="2400" dirty="0" smtClean="0"/>
              <a:t>Set a limit of 2 elected terms for President</a:t>
            </a:r>
          </a:p>
          <a:p>
            <a:pPr lvl="2"/>
            <a:r>
              <a:rPr lang="en-US" sz="2200" dirty="0" smtClean="0"/>
              <a:t>Limits individuals to no more than 10 years as president</a:t>
            </a:r>
          </a:p>
          <a:p>
            <a:pPr lvl="3"/>
            <a:r>
              <a:rPr lang="en-US" dirty="0" smtClean="0"/>
              <a:t>If a VP becomes President for 2 years or less as a result of a Presidential death/retirement, he/she can be elected twice</a:t>
            </a:r>
          </a:p>
          <a:p>
            <a:pPr lvl="3"/>
            <a:r>
              <a:rPr lang="en-US" dirty="0" smtClean="0"/>
              <a:t>If, however, a VP becomes President for more than 2 years as a result of a Presidential death/retirement, he/she can only be elected once</a:t>
            </a:r>
          </a:p>
          <a:p>
            <a:pPr lvl="1"/>
            <a:r>
              <a:rPr lang="en-US" sz="2400" dirty="0" smtClean="0"/>
              <a:t>Result of FDR being elected to 4 terms (although he died during the 4</a:t>
            </a:r>
            <a:r>
              <a:rPr lang="en-US" sz="2400" baseline="30000" dirty="0" smtClean="0"/>
              <a:t>th</a:t>
            </a:r>
            <a:r>
              <a:rPr lang="en-US" sz="2400" dirty="0" smtClean="0"/>
              <a:t>), after no other President had even run a 3</a:t>
            </a:r>
            <a:r>
              <a:rPr lang="en-US" sz="2400" baseline="30000" dirty="0" smtClean="0"/>
              <a:t>rd</a:t>
            </a:r>
            <a:r>
              <a:rPr lang="en-US" sz="2400" dirty="0" smtClean="0"/>
              <a:t> time</a:t>
            </a:r>
          </a:p>
        </p:txBody>
      </p:sp>
    </p:spTree>
    <p:extLst>
      <p:ext uri="{BB962C8B-B14F-4D97-AF65-F5344CB8AC3E}">
        <p14:creationId xmlns:p14="http://schemas.microsoft.com/office/powerpoint/2010/main" val="41436540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22</a:t>
            </a:r>
            <a:endParaRPr lang="en-US" u="sng" dirty="0"/>
          </a:p>
        </p:txBody>
      </p:sp>
      <p:sp>
        <p:nvSpPr>
          <p:cNvPr id="3" name="Content Placeholder 2"/>
          <p:cNvSpPr>
            <a:spLocks noGrp="1"/>
          </p:cNvSpPr>
          <p:nvPr>
            <p:ph sz="quarter" idx="1"/>
          </p:nvPr>
        </p:nvSpPr>
        <p:spPr>
          <a:xfrm>
            <a:off x="203200" y="1527047"/>
            <a:ext cx="8793018" cy="4735207"/>
          </a:xfrm>
        </p:spPr>
        <p:txBody>
          <a:bodyPr>
            <a:normAutofit/>
          </a:bodyPr>
          <a:lstStyle/>
          <a:p>
            <a:r>
              <a:rPr lang="en-US" sz="2600" dirty="0" smtClean="0"/>
              <a:t>22</a:t>
            </a:r>
            <a:r>
              <a:rPr lang="en-US" sz="2600" baseline="30000" dirty="0" smtClean="0"/>
              <a:t>nd</a:t>
            </a:r>
            <a:r>
              <a:rPr lang="en-US" sz="2600" dirty="0" smtClean="0"/>
              <a:t>-</a:t>
            </a:r>
            <a:r>
              <a:rPr lang="en-US" sz="2600" u="sng" dirty="0" smtClean="0"/>
              <a:t>Presidential term </a:t>
            </a:r>
            <a:r>
              <a:rPr lang="en-US" sz="2600" u="sng" dirty="0" smtClean="0"/>
              <a:t>limit </a:t>
            </a:r>
            <a:r>
              <a:rPr lang="en-US" sz="2600" dirty="0" smtClean="0"/>
              <a:t>(</a:t>
            </a:r>
            <a:r>
              <a:rPr lang="en-US" sz="2600" u="sng" dirty="0" smtClean="0"/>
              <a:t>proposed 3/24/1947, ratified 2/27/1951</a:t>
            </a:r>
            <a:r>
              <a:rPr lang="en-US" sz="2600" dirty="0" smtClean="0"/>
              <a:t>)</a:t>
            </a:r>
          </a:p>
          <a:p>
            <a:pPr lvl="1"/>
            <a:r>
              <a:rPr lang="en-US" sz="2400" dirty="0" smtClean="0"/>
              <a:t>Set a </a:t>
            </a:r>
            <a:r>
              <a:rPr lang="en-US" sz="2400" u="sng" dirty="0" smtClean="0"/>
              <a:t>limit of 2 elected terms for President</a:t>
            </a:r>
          </a:p>
          <a:p>
            <a:pPr lvl="2"/>
            <a:r>
              <a:rPr lang="en-US" sz="2200" u="sng" dirty="0" smtClean="0"/>
              <a:t>Limits individuals to no more than 10 years as president</a:t>
            </a:r>
          </a:p>
          <a:p>
            <a:pPr lvl="3"/>
            <a:r>
              <a:rPr lang="en-US" dirty="0" smtClean="0"/>
              <a:t>If a </a:t>
            </a:r>
            <a:r>
              <a:rPr lang="en-US" u="sng" dirty="0" smtClean="0"/>
              <a:t>VP becomes President for 2 years or less as a result of a Presidential death/retirement, he/she can be elected twice</a:t>
            </a:r>
          </a:p>
          <a:p>
            <a:pPr lvl="3"/>
            <a:r>
              <a:rPr lang="en-US" dirty="0" smtClean="0"/>
              <a:t>If, however, a </a:t>
            </a:r>
            <a:r>
              <a:rPr lang="en-US" u="sng" dirty="0" smtClean="0"/>
              <a:t>VP becomes President for more than 2 years as a result of a Presidential death/retirement, he/she can only be elected once</a:t>
            </a:r>
          </a:p>
          <a:p>
            <a:pPr lvl="1"/>
            <a:r>
              <a:rPr lang="en-US" sz="2400" dirty="0" smtClean="0"/>
              <a:t>Result of FDR being elected to 4 terms (although he died during the 4</a:t>
            </a:r>
            <a:r>
              <a:rPr lang="en-US" sz="2400" baseline="30000" dirty="0" smtClean="0"/>
              <a:t>th</a:t>
            </a:r>
            <a:r>
              <a:rPr lang="en-US" sz="2400" dirty="0" smtClean="0"/>
              <a:t>), after no other President had even run a 3</a:t>
            </a:r>
            <a:r>
              <a:rPr lang="en-US" sz="2400" baseline="30000" dirty="0" smtClean="0"/>
              <a:t>rd</a:t>
            </a:r>
            <a:r>
              <a:rPr lang="en-US" sz="2400" dirty="0" smtClean="0"/>
              <a:t> time</a:t>
            </a:r>
          </a:p>
        </p:txBody>
      </p:sp>
    </p:spTree>
    <p:extLst>
      <p:ext uri="{BB962C8B-B14F-4D97-AF65-F5344CB8AC3E}">
        <p14:creationId xmlns:p14="http://schemas.microsoft.com/office/powerpoint/2010/main" val="20997182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67951" y="2726093"/>
            <a:ext cx="8798767" cy="3441441"/>
          </a:xfrm>
        </p:spPr>
        <p:txBody>
          <a:bodyPr>
            <a:normAutofit fontScale="92500" lnSpcReduction="20000"/>
          </a:bodyPr>
          <a:lstStyle/>
          <a:p>
            <a:pPr marL="457200" indent="-457200" algn="l">
              <a:buFont typeface="Arial" panose="020B0604020202020204" pitchFamily="34" charset="0"/>
              <a:buChar char="•"/>
            </a:pPr>
            <a:r>
              <a:rPr lang="en-US" sz="2800" u="sng" dirty="0" smtClean="0"/>
              <a:t>All</a:t>
            </a:r>
            <a:r>
              <a:rPr lang="en-US" sz="2800" dirty="0" smtClean="0"/>
              <a:t> 17 of these </a:t>
            </a:r>
            <a:r>
              <a:rPr lang="en-US" sz="2800" u="sng" dirty="0" smtClean="0"/>
              <a:t>amendments were proposed by a 2/3 vote in the house</a:t>
            </a:r>
            <a:r>
              <a:rPr lang="en-US" sz="2800" dirty="0" smtClean="0"/>
              <a:t> of representatives </a:t>
            </a:r>
            <a:r>
              <a:rPr lang="en-US" sz="2800" u="sng" dirty="0" smtClean="0"/>
              <a:t>and</a:t>
            </a:r>
            <a:r>
              <a:rPr lang="en-US" sz="2800" dirty="0" smtClean="0"/>
              <a:t> the US </a:t>
            </a:r>
            <a:r>
              <a:rPr lang="en-US" sz="2800" u="sng" dirty="0" smtClean="0"/>
              <a:t>senate</a:t>
            </a:r>
          </a:p>
          <a:p>
            <a:pPr marL="457200" indent="-457200" algn="l">
              <a:buFont typeface="Arial" panose="020B0604020202020204" pitchFamily="34" charset="0"/>
              <a:buChar char="•"/>
            </a:pPr>
            <a:endParaRPr lang="en-US" sz="2800" dirty="0"/>
          </a:p>
          <a:p>
            <a:pPr marL="457200" indent="-457200" algn="l">
              <a:buFont typeface="Arial" panose="020B0604020202020204" pitchFamily="34" charset="0"/>
              <a:buChar char="•"/>
            </a:pPr>
            <a:r>
              <a:rPr lang="en-US" sz="2800" u="sng" dirty="0" smtClean="0"/>
              <a:t>None </a:t>
            </a:r>
            <a:r>
              <a:rPr lang="en-US" sz="2800" u="sng" dirty="0"/>
              <a:t>of the </a:t>
            </a:r>
            <a:r>
              <a:rPr lang="en-US" sz="2800" dirty="0" smtClean="0"/>
              <a:t>17 </a:t>
            </a:r>
            <a:r>
              <a:rPr lang="en-US" sz="2800" u="sng" dirty="0"/>
              <a:t>amendments </a:t>
            </a:r>
            <a:r>
              <a:rPr lang="en-US" sz="2800" dirty="0" smtClean="0"/>
              <a:t>that have been added to </a:t>
            </a:r>
            <a:r>
              <a:rPr lang="en-US" sz="2800" dirty="0"/>
              <a:t>the Constitution </a:t>
            </a:r>
            <a:r>
              <a:rPr lang="en-US" sz="2800" u="sng" dirty="0" smtClean="0"/>
              <a:t>were proposed </a:t>
            </a:r>
            <a:r>
              <a:rPr lang="en-US" sz="2800" u="sng" dirty="0"/>
              <a:t>by constitutional convention</a:t>
            </a:r>
            <a:r>
              <a:rPr lang="en-US" sz="2800" dirty="0"/>
              <a:t>.</a:t>
            </a:r>
          </a:p>
        </p:txBody>
      </p:sp>
      <p:sp>
        <p:nvSpPr>
          <p:cNvPr id="3" name="Title 2"/>
          <p:cNvSpPr>
            <a:spLocks noGrp="1"/>
          </p:cNvSpPr>
          <p:nvPr>
            <p:ph type="ctrTitle"/>
          </p:nvPr>
        </p:nvSpPr>
        <p:spPr/>
        <p:txBody>
          <a:bodyPr/>
          <a:lstStyle/>
          <a:p>
            <a:r>
              <a:rPr lang="en-US" u="sng" dirty="0" smtClean="0"/>
              <a:t>Proposal Methods</a:t>
            </a:r>
            <a:endParaRPr lang="en-US" u="sng" dirty="0"/>
          </a:p>
        </p:txBody>
      </p:sp>
    </p:spTree>
    <p:extLst>
      <p:ext uri="{BB962C8B-B14F-4D97-AF65-F5344CB8AC3E}">
        <p14:creationId xmlns:p14="http://schemas.microsoft.com/office/powerpoint/2010/main" val="29067732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23</a:t>
            </a:r>
            <a:endParaRPr lang="en-US" dirty="0"/>
          </a:p>
        </p:txBody>
      </p:sp>
      <p:sp>
        <p:nvSpPr>
          <p:cNvPr id="3" name="Content Placeholder 2"/>
          <p:cNvSpPr>
            <a:spLocks noGrp="1"/>
          </p:cNvSpPr>
          <p:nvPr>
            <p:ph sz="quarter" idx="1"/>
          </p:nvPr>
        </p:nvSpPr>
        <p:spPr>
          <a:xfrm>
            <a:off x="203200" y="1527048"/>
            <a:ext cx="8793018" cy="4572000"/>
          </a:xfrm>
        </p:spPr>
        <p:txBody>
          <a:bodyPr>
            <a:normAutofit/>
          </a:bodyPr>
          <a:lstStyle/>
          <a:p>
            <a:r>
              <a:rPr lang="en-US" sz="2600" dirty="0" smtClean="0"/>
              <a:t>23</a:t>
            </a:r>
            <a:r>
              <a:rPr lang="en-US" sz="2600" baseline="30000" dirty="0" smtClean="0"/>
              <a:t>rd</a:t>
            </a:r>
            <a:r>
              <a:rPr lang="en-US" sz="2600" dirty="0" smtClean="0"/>
              <a:t>-Washington DC electoral votes (proposed 6/16/1960, ratified 3/29/1961)</a:t>
            </a:r>
          </a:p>
          <a:p>
            <a:pPr lvl="1"/>
            <a:r>
              <a:rPr lang="en-US" sz="2400" dirty="0"/>
              <a:t>Gave residents of DC 3 electoral votes (equal to the smallest state) in presidential </a:t>
            </a:r>
            <a:r>
              <a:rPr lang="en-US" sz="2400" dirty="0" smtClean="0"/>
              <a:t>elections</a:t>
            </a:r>
            <a:endParaRPr lang="en-US" sz="2400" dirty="0" smtClean="0"/>
          </a:p>
          <a:p>
            <a:pPr lvl="1"/>
            <a:r>
              <a:rPr lang="en-US" sz="2400" dirty="0" smtClean="0"/>
              <a:t>The </a:t>
            </a:r>
            <a:r>
              <a:rPr lang="en-US" sz="2400" dirty="0" smtClean="0"/>
              <a:t>residents of Washington, DC are technically not residents of a state</a:t>
            </a:r>
          </a:p>
          <a:p>
            <a:pPr lvl="2"/>
            <a:r>
              <a:rPr lang="en-US" dirty="0" smtClean="0"/>
              <a:t>DC is under the jurisdiction of the Congress, and not any state</a:t>
            </a:r>
          </a:p>
          <a:p>
            <a:pPr lvl="1"/>
            <a:r>
              <a:rPr lang="en-US" sz="2400" dirty="0" smtClean="0"/>
              <a:t>As a result, residents of DC did not get any say in Presidential elections until this Amendment was passed</a:t>
            </a:r>
          </a:p>
        </p:txBody>
      </p:sp>
    </p:spTree>
    <p:extLst>
      <p:ext uri="{BB962C8B-B14F-4D97-AF65-F5344CB8AC3E}">
        <p14:creationId xmlns:p14="http://schemas.microsoft.com/office/powerpoint/2010/main" val="34242326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23</a:t>
            </a:r>
            <a:endParaRPr lang="en-US" u="sng" dirty="0"/>
          </a:p>
        </p:txBody>
      </p:sp>
      <p:sp>
        <p:nvSpPr>
          <p:cNvPr id="3" name="Content Placeholder 2"/>
          <p:cNvSpPr>
            <a:spLocks noGrp="1"/>
          </p:cNvSpPr>
          <p:nvPr>
            <p:ph sz="quarter" idx="1"/>
          </p:nvPr>
        </p:nvSpPr>
        <p:spPr>
          <a:xfrm>
            <a:off x="203200" y="1527048"/>
            <a:ext cx="8793018" cy="4572000"/>
          </a:xfrm>
        </p:spPr>
        <p:txBody>
          <a:bodyPr>
            <a:normAutofit/>
          </a:bodyPr>
          <a:lstStyle/>
          <a:p>
            <a:r>
              <a:rPr lang="en-US" sz="2600" dirty="0" smtClean="0"/>
              <a:t>23</a:t>
            </a:r>
            <a:r>
              <a:rPr lang="en-US" sz="2600" baseline="30000" dirty="0" smtClean="0"/>
              <a:t>rd</a:t>
            </a:r>
            <a:r>
              <a:rPr lang="en-US" sz="2600" dirty="0" smtClean="0"/>
              <a:t>-</a:t>
            </a:r>
            <a:r>
              <a:rPr lang="en-US" sz="2600" u="sng" dirty="0" smtClean="0"/>
              <a:t>Washington DC electoral votes </a:t>
            </a:r>
            <a:r>
              <a:rPr lang="en-US" sz="2600" dirty="0" smtClean="0"/>
              <a:t>(</a:t>
            </a:r>
            <a:r>
              <a:rPr lang="en-US" sz="2600" u="sng" dirty="0" smtClean="0"/>
              <a:t>proposed 6/16/1960, ratified 3/29/1961</a:t>
            </a:r>
            <a:r>
              <a:rPr lang="en-US" sz="2600" dirty="0" smtClean="0"/>
              <a:t>)</a:t>
            </a:r>
          </a:p>
          <a:p>
            <a:pPr lvl="1"/>
            <a:r>
              <a:rPr lang="en-US" sz="2400" u="sng" dirty="0" smtClean="0"/>
              <a:t>Gave residents of DC 3 electoral votes </a:t>
            </a:r>
            <a:r>
              <a:rPr lang="en-US" sz="2400" dirty="0" smtClean="0"/>
              <a:t>(equal to the smallest state) in presidential elections</a:t>
            </a:r>
          </a:p>
          <a:p>
            <a:pPr lvl="1"/>
            <a:r>
              <a:rPr lang="en-US" sz="2400" dirty="0" smtClean="0"/>
              <a:t>The </a:t>
            </a:r>
            <a:r>
              <a:rPr lang="en-US" sz="2400" dirty="0" smtClean="0"/>
              <a:t>residents of Washington, DC are technically not residents of a state</a:t>
            </a:r>
          </a:p>
          <a:p>
            <a:pPr lvl="2"/>
            <a:r>
              <a:rPr lang="en-US" dirty="0" smtClean="0"/>
              <a:t>DC is under the jurisdiction of the Congress, and not any state</a:t>
            </a:r>
          </a:p>
          <a:p>
            <a:pPr lvl="1"/>
            <a:r>
              <a:rPr lang="en-US" sz="2400" dirty="0" smtClean="0"/>
              <a:t>As a result, residents of DC did not get any say in Presidential elections until this Amendment was passed</a:t>
            </a:r>
          </a:p>
        </p:txBody>
      </p:sp>
    </p:spTree>
    <p:extLst>
      <p:ext uri="{BB962C8B-B14F-4D97-AF65-F5344CB8AC3E}">
        <p14:creationId xmlns:p14="http://schemas.microsoft.com/office/powerpoint/2010/main" val="292820962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24</a:t>
            </a:r>
            <a:endParaRPr lang="en-US" dirty="0"/>
          </a:p>
        </p:txBody>
      </p:sp>
      <p:sp>
        <p:nvSpPr>
          <p:cNvPr id="3" name="Content Placeholder 2"/>
          <p:cNvSpPr>
            <a:spLocks noGrp="1"/>
          </p:cNvSpPr>
          <p:nvPr>
            <p:ph sz="quarter" idx="1"/>
          </p:nvPr>
        </p:nvSpPr>
        <p:spPr/>
        <p:txBody>
          <a:bodyPr>
            <a:normAutofit/>
          </a:bodyPr>
          <a:lstStyle/>
          <a:p>
            <a:r>
              <a:rPr lang="en-US" dirty="0" smtClean="0"/>
              <a:t>24</a:t>
            </a:r>
            <a:r>
              <a:rPr lang="en-US" baseline="30000" dirty="0" smtClean="0"/>
              <a:t>th</a:t>
            </a:r>
            <a:r>
              <a:rPr lang="en-US" dirty="0" smtClean="0"/>
              <a:t>-Poll taxes (proposed 8/27/1962, ratified 1/23/1964)</a:t>
            </a:r>
          </a:p>
          <a:p>
            <a:pPr lvl="1"/>
            <a:r>
              <a:rPr lang="en-US" dirty="0" smtClean="0"/>
              <a:t>Poll tax-A tax required to vote (predominantly in the South; used to prevent black people from voting after passage of the 15</a:t>
            </a:r>
            <a:r>
              <a:rPr lang="en-US" baseline="30000" dirty="0" smtClean="0"/>
              <a:t>th</a:t>
            </a:r>
            <a:r>
              <a:rPr lang="en-US" dirty="0" smtClean="0"/>
              <a:t> Amendment)</a:t>
            </a:r>
          </a:p>
          <a:p>
            <a:pPr lvl="1"/>
            <a:r>
              <a:rPr lang="en-US" dirty="0" smtClean="0"/>
              <a:t>This Amendment made the practice unconstitutional (The Supreme Court had previously ruled that poll taxes didn’t violate the Constitution)</a:t>
            </a:r>
          </a:p>
        </p:txBody>
      </p:sp>
    </p:spTree>
    <p:extLst>
      <p:ext uri="{BB962C8B-B14F-4D97-AF65-F5344CB8AC3E}">
        <p14:creationId xmlns:p14="http://schemas.microsoft.com/office/powerpoint/2010/main" val="40279954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24</a:t>
            </a:r>
            <a:endParaRPr lang="en-US" u="sng" dirty="0"/>
          </a:p>
        </p:txBody>
      </p:sp>
      <p:sp>
        <p:nvSpPr>
          <p:cNvPr id="3" name="Content Placeholder 2"/>
          <p:cNvSpPr>
            <a:spLocks noGrp="1"/>
          </p:cNvSpPr>
          <p:nvPr>
            <p:ph sz="quarter" idx="1"/>
          </p:nvPr>
        </p:nvSpPr>
        <p:spPr/>
        <p:txBody>
          <a:bodyPr>
            <a:normAutofit/>
          </a:bodyPr>
          <a:lstStyle/>
          <a:p>
            <a:r>
              <a:rPr lang="en-US" dirty="0" smtClean="0"/>
              <a:t>24</a:t>
            </a:r>
            <a:r>
              <a:rPr lang="en-US" baseline="30000" dirty="0" smtClean="0"/>
              <a:t>th</a:t>
            </a:r>
            <a:r>
              <a:rPr lang="en-US" dirty="0" smtClean="0"/>
              <a:t>-</a:t>
            </a:r>
            <a:r>
              <a:rPr lang="en-US" u="sng" dirty="0" smtClean="0"/>
              <a:t>Poll taxes </a:t>
            </a:r>
            <a:r>
              <a:rPr lang="en-US" dirty="0" smtClean="0"/>
              <a:t>(</a:t>
            </a:r>
            <a:r>
              <a:rPr lang="en-US" u="sng" dirty="0" smtClean="0"/>
              <a:t>proposed 8/27/1962, ratified 1/23/1964</a:t>
            </a:r>
            <a:r>
              <a:rPr lang="en-US" dirty="0" smtClean="0"/>
              <a:t>)</a:t>
            </a:r>
          </a:p>
          <a:p>
            <a:pPr lvl="1"/>
            <a:r>
              <a:rPr lang="en-US" dirty="0" smtClean="0"/>
              <a:t>Poll tax-A tax required to vote (predominantly in the South; used to prevent black people from voting after passage of the 15</a:t>
            </a:r>
            <a:r>
              <a:rPr lang="en-US" baseline="30000" dirty="0" smtClean="0"/>
              <a:t>th</a:t>
            </a:r>
            <a:r>
              <a:rPr lang="en-US" dirty="0" smtClean="0"/>
              <a:t> Amendment)</a:t>
            </a:r>
          </a:p>
          <a:p>
            <a:pPr lvl="1"/>
            <a:r>
              <a:rPr lang="en-US" dirty="0" smtClean="0"/>
              <a:t>This Amendment </a:t>
            </a:r>
            <a:r>
              <a:rPr lang="en-US" u="sng" dirty="0" smtClean="0"/>
              <a:t>made the practice unconstitutional </a:t>
            </a:r>
            <a:r>
              <a:rPr lang="en-US" dirty="0" smtClean="0"/>
              <a:t>(The Supreme Court had previously ruled that poll taxes didn’t violate the Constitution)</a:t>
            </a:r>
          </a:p>
        </p:txBody>
      </p:sp>
    </p:spTree>
    <p:extLst>
      <p:ext uri="{BB962C8B-B14F-4D97-AF65-F5344CB8AC3E}">
        <p14:creationId xmlns:p14="http://schemas.microsoft.com/office/powerpoint/2010/main" val="24053583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25</a:t>
            </a:r>
            <a:endParaRPr lang="en-US" dirty="0"/>
          </a:p>
        </p:txBody>
      </p:sp>
      <p:sp>
        <p:nvSpPr>
          <p:cNvPr id="3" name="Content Placeholder 2"/>
          <p:cNvSpPr>
            <a:spLocks noGrp="1"/>
          </p:cNvSpPr>
          <p:nvPr>
            <p:ph sz="quarter" idx="1"/>
          </p:nvPr>
        </p:nvSpPr>
        <p:spPr>
          <a:xfrm>
            <a:off x="175491" y="1450109"/>
            <a:ext cx="8802254" cy="4987635"/>
          </a:xfrm>
        </p:spPr>
        <p:txBody>
          <a:bodyPr>
            <a:normAutofit/>
          </a:bodyPr>
          <a:lstStyle/>
          <a:p>
            <a:r>
              <a:rPr lang="en-US" sz="2500" dirty="0" smtClean="0"/>
              <a:t>25</a:t>
            </a:r>
            <a:r>
              <a:rPr lang="en-US" sz="2500" baseline="30000" dirty="0" smtClean="0"/>
              <a:t>th</a:t>
            </a:r>
            <a:r>
              <a:rPr lang="en-US" sz="2500" dirty="0" smtClean="0"/>
              <a:t>-Presidential succession (proposed 7/6/1965, ratified 2/10/1967)</a:t>
            </a:r>
          </a:p>
          <a:p>
            <a:pPr lvl="1"/>
            <a:r>
              <a:rPr lang="en-US" sz="2000" dirty="0" smtClean="0"/>
              <a:t>Article </a:t>
            </a:r>
            <a:r>
              <a:rPr lang="en-US" sz="2000" dirty="0"/>
              <a:t>II, Section 1, Clause 6 of the </a:t>
            </a:r>
            <a:r>
              <a:rPr lang="en-US" sz="2000" dirty="0" smtClean="0"/>
              <a:t>Constitution does </a:t>
            </a:r>
            <a:r>
              <a:rPr lang="en-US" sz="2000" dirty="0"/>
              <a:t>not expressly state whether the Vice President becomes the President or Acting President if the President dies, resigns, is removed from office or is otherwise unable to discharge the powers of the </a:t>
            </a:r>
            <a:r>
              <a:rPr lang="en-US" sz="2000" dirty="0" smtClean="0"/>
              <a:t>presidency</a:t>
            </a:r>
          </a:p>
          <a:p>
            <a:pPr lvl="1"/>
            <a:r>
              <a:rPr lang="en-US" sz="2000" dirty="0" smtClean="0"/>
              <a:t>This Amendment clarifies that clause, stating the VP becomes President if there is a presidential death/resignation/removal</a:t>
            </a:r>
          </a:p>
          <a:p>
            <a:pPr lvl="1"/>
            <a:r>
              <a:rPr lang="en-US" sz="2000" dirty="0" smtClean="0"/>
              <a:t>VP becomes </a:t>
            </a:r>
            <a:r>
              <a:rPr lang="en-US" sz="2000" i="1" dirty="0" smtClean="0"/>
              <a:t>Acting</a:t>
            </a:r>
            <a:r>
              <a:rPr lang="en-US" sz="2000" dirty="0" smtClean="0"/>
              <a:t> President if the President is temporarily unable to fulfill his duties</a:t>
            </a:r>
          </a:p>
          <a:p>
            <a:pPr lvl="1"/>
            <a:r>
              <a:rPr lang="en-US" sz="2000" dirty="0" smtClean="0"/>
              <a:t>It also specifies how VP vacancies will be handled, and under what circumstances the Cabinet &amp; VP can have the President removed from office</a:t>
            </a:r>
          </a:p>
        </p:txBody>
      </p:sp>
    </p:spTree>
    <p:extLst>
      <p:ext uri="{BB962C8B-B14F-4D97-AF65-F5344CB8AC3E}">
        <p14:creationId xmlns:p14="http://schemas.microsoft.com/office/powerpoint/2010/main" val="33498190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25</a:t>
            </a:r>
            <a:endParaRPr lang="en-US" u="sng" dirty="0"/>
          </a:p>
        </p:txBody>
      </p:sp>
      <p:sp>
        <p:nvSpPr>
          <p:cNvPr id="3" name="Content Placeholder 2"/>
          <p:cNvSpPr>
            <a:spLocks noGrp="1"/>
          </p:cNvSpPr>
          <p:nvPr>
            <p:ph sz="quarter" idx="1"/>
          </p:nvPr>
        </p:nvSpPr>
        <p:spPr>
          <a:xfrm>
            <a:off x="175491" y="1450109"/>
            <a:ext cx="8802254" cy="4987635"/>
          </a:xfrm>
        </p:spPr>
        <p:txBody>
          <a:bodyPr>
            <a:normAutofit/>
          </a:bodyPr>
          <a:lstStyle/>
          <a:p>
            <a:r>
              <a:rPr lang="en-US" sz="2500" dirty="0" smtClean="0"/>
              <a:t>25</a:t>
            </a:r>
            <a:r>
              <a:rPr lang="en-US" sz="2500" baseline="30000" dirty="0" smtClean="0"/>
              <a:t>th</a:t>
            </a:r>
            <a:r>
              <a:rPr lang="en-US" sz="2500" dirty="0" smtClean="0"/>
              <a:t>-</a:t>
            </a:r>
            <a:r>
              <a:rPr lang="en-US" sz="2500" u="sng" dirty="0" smtClean="0"/>
              <a:t>Presidential succession </a:t>
            </a:r>
            <a:r>
              <a:rPr lang="en-US" sz="2500" dirty="0" smtClean="0"/>
              <a:t>(</a:t>
            </a:r>
            <a:r>
              <a:rPr lang="en-US" sz="2500" u="sng" dirty="0" smtClean="0"/>
              <a:t>proposed 7/6/1965, ratified 2/10/1967</a:t>
            </a:r>
            <a:r>
              <a:rPr lang="en-US" sz="2500" dirty="0" smtClean="0"/>
              <a:t>)</a:t>
            </a:r>
          </a:p>
          <a:p>
            <a:pPr lvl="1"/>
            <a:r>
              <a:rPr lang="en-US" sz="2000" u="sng" dirty="0" smtClean="0"/>
              <a:t>Article </a:t>
            </a:r>
            <a:r>
              <a:rPr lang="en-US" sz="2000" u="sng" dirty="0"/>
              <a:t>II, Section 1, Clause 6 of the </a:t>
            </a:r>
            <a:r>
              <a:rPr lang="en-US" sz="2000" u="sng" dirty="0" smtClean="0"/>
              <a:t>Constitution does </a:t>
            </a:r>
            <a:r>
              <a:rPr lang="en-US" sz="2000" u="sng" dirty="0"/>
              <a:t>not expressly state whether the Vice President becomes the President or Acting President</a:t>
            </a:r>
            <a:r>
              <a:rPr lang="en-US" sz="2000" dirty="0"/>
              <a:t> if the President dies, resigns, is removed from office or is otherwise unable to discharge the powers of the </a:t>
            </a:r>
            <a:r>
              <a:rPr lang="en-US" sz="2000" dirty="0" smtClean="0"/>
              <a:t>presidency</a:t>
            </a:r>
          </a:p>
          <a:p>
            <a:pPr lvl="1"/>
            <a:r>
              <a:rPr lang="en-US" sz="2000" u="sng" dirty="0" smtClean="0"/>
              <a:t>This Amendment clarifies that clause, stating the VP becomes President if there is a presidential death/resignation/removal</a:t>
            </a:r>
          </a:p>
          <a:p>
            <a:pPr lvl="1"/>
            <a:r>
              <a:rPr lang="en-US" sz="2000" u="sng" dirty="0" smtClean="0"/>
              <a:t>VP becomes </a:t>
            </a:r>
            <a:r>
              <a:rPr lang="en-US" sz="2000" i="1" u="sng" dirty="0" smtClean="0"/>
              <a:t>Acting</a:t>
            </a:r>
            <a:r>
              <a:rPr lang="en-US" sz="2000" u="sng" dirty="0" smtClean="0"/>
              <a:t> President if the President is temporarily unable to fulfill his duties</a:t>
            </a:r>
          </a:p>
          <a:p>
            <a:pPr lvl="1"/>
            <a:r>
              <a:rPr lang="en-US" sz="2000" dirty="0" smtClean="0"/>
              <a:t>It also specifies how VP vacancies will be handled, and under what circumstances the Cabinet &amp; VP can have the President removed from office</a:t>
            </a:r>
          </a:p>
        </p:txBody>
      </p:sp>
    </p:spTree>
    <p:extLst>
      <p:ext uri="{BB962C8B-B14F-4D97-AF65-F5344CB8AC3E}">
        <p14:creationId xmlns:p14="http://schemas.microsoft.com/office/powerpoint/2010/main" val="21713794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26</a:t>
            </a:r>
            <a:endParaRPr lang="en-US" dirty="0"/>
          </a:p>
        </p:txBody>
      </p:sp>
      <p:sp>
        <p:nvSpPr>
          <p:cNvPr id="3" name="Content Placeholder 2"/>
          <p:cNvSpPr>
            <a:spLocks noGrp="1"/>
          </p:cNvSpPr>
          <p:nvPr>
            <p:ph sz="quarter" idx="1"/>
          </p:nvPr>
        </p:nvSpPr>
        <p:spPr/>
        <p:txBody>
          <a:bodyPr/>
          <a:lstStyle/>
          <a:p>
            <a:r>
              <a:rPr lang="en-US" sz="2600" dirty="0" smtClean="0"/>
              <a:t>26</a:t>
            </a:r>
            <a:r>
              <a:rPr lang="en-US" sz="2600" baseline="30000" dirty="0" smtClean="0"/>
              <a:t>th</a:t>
            </a:r>
            <a:r>
              <a:rPr lang="en-US" sz="2600" dirty="0" smtClean="0"/>
              <a:t>-Voting Age (proposed 3/23/1971, ratified 7/1/1971)</a:t>
            </a:r>
          </a:p>
          <a:p>
            <a:pPr lvl="1"/>
            <a:r>
              <a:rPr lang="en-US" dirty="0" smtClean="0"/>
              <a:t>Lowered the voting age to 18</a:t>
            </a:r>
          </a:p>
          <a:p>
            <a:pPr lvl="1"/>
            <a:r>
              <a:rPr lang="en-US" dirty="0" smtClean="0"/>
              <a:t>Result of the Vietnam war</a:t>
            </a:r>
          </a:p>
          <a:p>
            <a:pPr lvl="2"/>
            <a:r>
              <a:rPr lang="en-US" dirty="0" smtClean="0"/>
              <a:t>18 </a:t>
            </a:r>
            <a:r>
              <a:rPr lang="en-US" dirty="0"/>
              <a:t>year olds were able to get drafted but unable (in some states) to vote for or against the </a:t>
            </a:r>
            <a:r>
              <a:rPr lang="en-US" dirty="0" smtClean="0"/>
              <a:t>war</a:t>
            </a:r>
          </a:p>
          <a:p>
            <a:pPr lvl="2"/>
            <a:r>
              <a:rPr lang="en-US" dirty="0" smtClean="0"/>
              <a:t>Fastest Amendment to be ratified (3 months, 8 days)</a:t>
            </a:r>
          </a:p>
          <a:p>
            <a:pPr lvl="1"/>
            <a:endParaRPr lang="en-US" dirty="0" smtClean="0"/>
          </a:p>
        </p:txBody>
      </p:sp>
    </p:spTree>
    <p:extLst>
      <p:ext uri="{BB962C8B-B14F-4D97-AF65-F5344CB8AC3E}">
        <p14:creationId xmlns:p14="http://schemas.microsoft.com/office/powerpoint/2010/main" val="40279954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26</a:t>
            </a:r>
            <a:endParaRPr lang="en-US" u="sng" dirty="0"/>
          </a:p>
        </p:txBody>
      </p:sp>
      <p:sp>
        <p:nvSpPr>
          <p:cNvPr id="3" name="Content Placeholder 2"/>
          <p:cNvSpPr>
            <a:spLocks noGrp="1"/>
          </p:cNvSpPr>
          <p:nvPr>
            <p:ph sz="quarter" idx="1"/>
          </p:nvPr>
        </p:nvSpPr>
        <p:spPr/>
        <p:txBody>
          <a:bodyPr/>
          <a:lstStyle/>
          <a:p>
            <a:r>
              <a:rPr lang="en-US" sz="2600" dirty="0" smtClean="0"/>
              <a:t>26</a:t>
            </a:r>
            <a:r>
              <a:rPr lang="en-US" sz="2600" baseline="30000" dirty="0" smtClean="0"/>
              <a:t>th</a:t>
            </a:r>
            <a:r>
              <a:rPr lang="en-US" sz="2600" dirty="0" smtClean="0"/>
              <a:t>-</a:t>
            </a:r>
            <a:r>
              <a:rPr lang="en-US" sz="2600" u="sng" dirty="0" smtClean="0"/>
              <a:t>Voting Age </a:t>
            </a:r>
            <a:r>
              <a:rPr lang="en-US" sz="2600" dirty="0" smtClean="0"/>
              <a:t>(</a:t>
            </a:r>
            <a:r>
              <a:rPr lang="en-US" sz="2600" u="sng" dirty="0" smtClean="0"/>
              <a:t>proposed 3/23/1971, ratified 7/1/1971</a:t>
            </a:r>
            <a:r>
              <a:rPr lang="en-US" sz="2600" dirty="0" smtClean="0"/>
              <a:t>)</a:t>
            </a:r>
          </a:p>
          <a:p>
            <a:pPr lvl="1"/>
            <a:r>
              <a:rPr lang="en-US" u="sng" dirty="0" smtClean="0"/>
              <a:t>Lowered the voting age to 18</a:t>
            </a:r>
          </a:p>
          <a:p>
            <a:pPr lvl="1"/>
            <a:r>
              <a:rPr lang="en-US" dirty="0" smtClean="0"/>
              <a:t>Result of the Vietnam war</a:t>
            </a:r>
          </a:p>
          <a:p>
            <a:pPr lvl="2"/>
            <a:r>
              <a:rPr lang="en-US" dirty="0" smtClean="0"/>
              <a:t>18 </a:t>
            </a:r>
            <a:r>
              <a:rPr lang="en-US" dirty="0"/>
              <a:t>year olds were able to get drafted but unable (in some states) to vote for or against the </a:t>
            </a:r>
            <a:r>
              <a:rPr lang="en-US" dirty="0" smtClean="0"/>
              <a:t>war</a:t>
            </a:r>
          </a:p>
          <a:p>
            <a:pPr lvl="2"/>
            <a:r>
              <a:rPr lang="en-US" u="sng" dirty="0" smtClean="0"/>
              <a:t>Fastest Amendment to be ratified (3 months, 8 days)</a:t>
            </a:r>
          </a:p>
          <a:p>
            <a:pPr lvl="1"/>
            <a:endParaRPr lang="en-US" dirty="0" smtClean="0"/>
          </a:p>
        </p:txBody>
      </p:sp>
    </p:spTree>
    <p:extLst>
      <p:ext uri="{BB962C8B-B14F-4D97-AF65-F5344CB8AC3E}">
        <p14:creationId xmlns:p14="http://schemas.microsoft.com/office/powerpoint/2010/main" val="34627977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27</a:t>
            </a:r>
            <a:endParaRPr lang="en-US" dirty="0"/>
          </a:p>
        </p:txBody>
      </p:sp>
      <p:sp>
        <p:nvSpPr>
          <p:cNvPr id="3" name="Content Placeholder 2"/>
          <p:cNvSpPr>
            <a:spLocks noGrp="1"/>
          </p:cNvSpPr>
          <p:nvPr>
            <p:ph sz="quarter" idx="1"/>
          </p:nvPr>
        </p:nvSpPr>
        <p:spPr>
          <a:xfrm>
            <a:off x="184727" y="1527048"/>
            <a:ext cx="8620945" cy="4572000"/>
          </a:xfrm>
        </p:spPr>
        <p:txBody>
          <a:bodyPr/>
          <a:lstStyle/>
          <a:p>
            <a:r>
              <a:rPr lang="en-US" sz="2600" dirty="0" smtClean="0"/>
              <a:t>27</a:t>
            </a:r>
            <a:r>
              <a:rPr lang="en-US" sz="2600" baseline="30000" dirty="0" smtClean="0"/>
              <a:t>th</a:t>
            </a:r>
            <a:r>
              <a:rPr lang="en-US" sz="2600" dirty="0" smtClean="0"/>
              <a:t>-</a:t>
            </a:r>
            <a:r>
              <a:rPr lang="en-US" sz="2600" dirty="0" smtClean="0"/>
              <a:t>Limitations on </a:t>
            </a:r>
            <a:r>
              <a:rPr lang="en-US" sz="2600" dirty="0" smtClean="0"/>
              <a:t>Congressional pay raises (proposed 9/25/1789, ratified 5/7/1992)</a:t>
            </a:r>
          </a:p>
          <a:p>
            <a:pPr lvl="1"/>
            <a:r>
              <a:rPr lang="en-US" dirty="0" smtClean="0"/>
              <a:t>Says that if Congress votes to raise their pay, that raise cannot go in affect until after the next Congressional election</a:t>
            </a:r>
          </a:p>
          <a:p>
            <a:pPr lvl="2"/>
            <a:r>
              <a:rPr lang="en-US" dirty="0" smtClean="0"/>
              <a:t>Longest ratification period-202 years, 7 months, 12 days</a:t>
            </a:r>
            <a:endParaRPr lang="en-US" dirty="0"/>
          </a:p>
        </p:txBody>
      </p:sp>
    </p:spTree>
    <p:extLst>
      <p:ext uri="{BB962C8B-B14F-4D97-AF65-F5344CB8AC3E}">
        <p14:creationId xmlns:p14="http://schemas.microsoft.com/office/powerpoint/2010/main" val="2608021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27</a:t>
            </a:r>
            <a:endParaRPr lang="en-US" u="sng" dirty="0"/>
          </a:p>
        </p:txBody>
      </p:sp>
      <p:sp>
        <p:nvSpPr>
          <p:cNvPr id="3" name="Content Placeholder 2"/>
          <p:cNvSpPr>
            <a:spLocks noGrp="1"/>
          </p:cNvSpPr>
          <p:nvPr>
            <p:ph sz="quarter" idx="1"/>
          </p:nvPr>
        </p:nvSpPr>
        <p:spPr>
          <a:xfrm>
            <a:off x="184727" y="1527048"/>
            <a:ext cx="8620945" cy="4572000"/>
          </a:xfrm>
        </p:spPr>
        <p:txBody>
          <a:bodyPr/>
          <a:lstStyle/>
          <a:p>
            <a:r>
              <a:rPr lang="en-US" sz="2600" dirty="0" smtClean="0"/>
              <a:t>27</a:t>
            </a:r>
            <a:r>
              <a:rPr lang="en-US" sz="2600" baseline="30000" dirty="0" smtClean="0"/>
              <a:t>th</a:t>
            </a:r>
            <a:r>
              <a:rPr lang="en-US" sz="2600" dirty="0" smtClean="0"/>
              <a:t>-</a:t>
            </a:r>
            <a:r>
              <a:rPr lang="en-US" sz="2600" u="sng" dirty="0" smtClean="0"/>
              <a:t>Limitations on </a:t>
            </a:r>
            <a:r>
              <a:rPr lang="en-US" sz="2600" u="sng" dirty="0" smtClean="0"/>
              <a:t>Congressional pay raises</a:t>
            </a:r>
            <a:r>
              <a:rPr lang="en-US" sz="2600" dirty="0" smtClean="0"/>
              <a:t> </a:t>
            </a:r>
            <a:r>
              <a:rPr lang="en-US" sz="2600" dirty="0" smtClean="0"/>
              <a:t>(</a:t>
            </a:r>
            <a:r>
              <a:rPr lang="en-US" sz="2600" u="sng" dirty="0" smtClean="0"/>
              <a:t>proposed 9/25/1789, ratified 5/7/1992</a:t>
            </a:r>
            <a:r>
              <a:rPr lang="en-US" sz="2600" dirty="0" smtClean="0"/>
              <a:t>)</a:t>
            </a:r>
          </a:p>
          <a:p>
            <a:pPr lvl="1"/>
            <a:r>
              <a:rPr lang="en-US" dirty="0" smtClean="0"/>
              <a:t>Says that </a:t>
            </a:r>
            <a:r>
              <a:rPr lang="en-US" u="sng" dirty="0" smtClean="0"/>
              <a:t>if Congress votes to raise their pay, that raise cannot go in affect until after the next Congressional election</a:t>
            </a:r>
          </a:p>
          <a:p>
            <a:pPr lvl="2"/>
            <a:r>
              <a:rPr lang="en-US" u="sng" dirty="0" smtClean="0"/>
              <a:t>Longest ratification period-202 years, 7 months, 12 days</a:t>
            </a:r>
            <a:endParaRPr lang="en-US" u="sng" dirty="0"/>
          </a:p>
        </p:txBody>
      </p:sp>
    </p:spTree>
    <p:extLst>
      <p:ext uri="{BB962C8B-B14F-4D97-AF65-F5344CB8AC3E}">
        <p14:creationId xmlns:p14="http://schemas.microsoft.com/office/powerpoint/2010/main" val="41090258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67951" y="2726093"/>
            <a:ext cx="8798767" cy="3441441"/>
          </a:xfrm>
        </p:spPr>
        <p:txBody>
          <a:bodyPr>
            <a:normAutofit lnSpcReduction="10000"/>
          </a:bodyPr>
          <a:lstStyle/>
          <a:p>
            <a:pPr marL="457200" indent="-457200" algn="l">
              <a:buFont typeface="Arial" panose="020B0604020202020204" pitchFamily="34" charset="0"/>
              <a:buChar char="•"/>
            </a:pPr>
            <a:r>
              <a:rPr lang="en-US" sz="2800" dirty="0" smtClean="0"/>
              <a:t>16 of the 17 Amendments </a:t>
            </a:r>
            <a:r>
              <a:rPr lang="en-US" sz="2800" dirty="0"/>
              <a:t>were ratified by </a:t>
            </a:r>
            <a:r>
              <a:rPr lang="en-US" sz="2800" dirty="0" smtClean="0"/>
              <a:t>¾ of the state </a:t>
            </a:r>
            <a:r>
              <a:rPr lang="en-US" sz="2800" dirty="0"/>
              <a:t>legislatures</a:t>
            </a:r>
            <a:endParaRPr lang="en-US" sz="2800" dirty="0" smtClean="0"/>
          </a:p>
          <a:p>
            <a:pPr marL="457200" indent="-457200" algn="l">
              <a:buFont typeface="Arial" panose="020B0604020202020204" pitchFamily="34" charset="0"/>
              <a:buChar char="•"/>
            </a:pPr>
            <a:endParaRPr lang="en-US" sz="2800" dirty="0"/>
          </a:p>
          <a:p>
            <a:pPr marL="457200" indent="-457200" algn="l">
              <a:buFont typeface="Arial" panose="020B0604020202020204" pitchFamily="34" charset="0"/>
              <a:buChar char="•"/>
            </a:pPr>
            <a:r>
              <a:rPr lang="en-US" sz="2800" dirty="0" smtClean="0"/>
              <a:t>Only 1 amendment (amendment 21) was ratified by conventions in ¾ of the states (and not the legislatures of those states)</a:t>
            </a:r>
            <a:endParaRPr lang="en-US" sz="2800" dirty="0"/>
          </a:p>
        </p:txBody>
      </p:sp>
      <p:sp>
        <p:nvSpPr>
          <p:cNvPr id="3" name="Title 2"/>
          <p:cNvSpPr>
            <a:spLocks noGrp="1"/>
          </p:cNvSpPr>
          <p:nvPr>
            <p:ph type="ctrTitle"/>
          </p:nvPr>
        </p:nvSpPr>
        <p:spPr/>
        <p:txBody>
          <a:bodyPr/>
          <a:lstStyle/>
          <a:p>
            <a:r>
              <a:rPr lang="en-US" dirty="0" smtClean="0"/>
              <a:t>Method of Ratification</a:t>
            </a:r>
            <a:endParaRPr lang="en-US" dirty="0"/>
          </a:p>
        </p:txBody>
      </p:sp>
    </p:spTree>
    <p:extLst>
      <p:ext uri="{BB962C8B-B14F-4D97-AF65-F5344CB8AC3E}">
        <p14:creationId xmlns:p14="http://schemas.microsoft.com/office/powerpoint/2010/main" val="1962077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67951" y="2726093"/>
            <a:ext cx="8798767" cy="3441441"/>
          </a:xfrm>
        </p:spPr>
        <p:txBody>
          <a:bodyPr>
            <a:normAutofit lnSpcReduction="10000"/>
          </a:bodyPr>
          <a:lstStyle/>
          <a:p>
            <a:pPr marL="457200" indent="-457200" algn="l">
              <a:buFont typeface="Arial" panose="020B0604020202020204" pitchFamily="34" charset="0"/>
              <a:buChar char="•"/>
            </a:pPr>
            <a:r>
              <a:rPr lang="en-US" sz="2800" u="sng" dirty="0" smtClean="0"/>
              <a:t>16</a:t>
            </a:r>
            <a:r>
              <a:rPr lang="en-US" sz="2800" dirty="0" smtClean="0"/>
              <a:t> of the 17 </a:t>
            </a:r>
            <a:r>
              <a:rPr lang="en-US" sz="2800" u="sng" dirty="0" smtClean="0"/>
              <a:t>Amendments </a:t>
            </a:r>
            <a:r>
              <a:rPr lang="en-US" sz="2800" u="sng" dirty="0"/>
              <a:t>were ratified by </a:t>
            </a:r>
            <a:r>
              <a:rPr lang="en-US" sz="2800" u="sng" dirty="0" smtClean="0"/>
              <a:t>¾ of the state </a:t>
            </a:r>
            <a:r>
              <a:rPr lang="en-US" sz="2800" u="sng" dirty="0"/>
              <a:t>legislatures</a:t>
            </a:r>
            <a:endParaRPr lang="en-US" sz="2800" u="sng" dirty="0" smtClean="0"/>
          </a:p>
          <a:p>
            <a:pPr marL="457200" indent="-457200" algn="l">
              <a:buFont typeface="Arial" panose="020B0604020202020204" pitchFamily="34" charset="0"/>
              <a:buChar char="•"/>
            </a:pPr>
            <a:endParaRPr lang="en-US" sz="2800" dirty="0"/>
          </a:p>
          <a:p>
            <a:pPr marL="457200" indent="-457200" algn="l">
              <a:buFont typeface="Arial" panose="020B0604020202020204" pitchFamily="34" charset="0"/>
              <a:buChar char="•"/>
            </a:pPr>
            <a:r>
              <a:rPr lang="en-US" sz="2800" u="sng" dirty="0" smtClean="0"/>
              <a:t>Only 1 amendment </a:t>
            </a:r>
            <a:r>
              <a:rPr lang="en-US" sz="2800" dirty="0" smtClean="0"/>
              <a:t>(amendment 21) </a:t>
            </a:r>
            <a:r>
              <a:rPr lang="en-US" sz="2800" u="sng" dirty="0" smtClean="0"/>
              <a:t>was ratified by conventions in ¾ of the states </a:t>
            </a:r>
            <a:r>
              <a:rPr lang="en-US" sz="2800" dirty="0" smtClean="0"/>
              <a:t>(and not the legislatures of those states)</a:t>
            </a:r>
            <a:endParaRPr lang="en-US" sz="2800" dirty="0"/>
          </a:p>
        </p:txBody>
      </p:sp>
      <p:sp>
        <p:nvSpPr>
          <p:cNvPr id="3" name="Title 2"/>
          <p:cNvSpPr>
            <a:spLocks noGrp="1"/>
          </p:cNvSpPr>
          <p:nvPr>
            <p:ph type="ctrTitle"/>
          </p:nvPr>
        </p:nvSpPr>
        <p:spPr/>
        <p:txBody>
          <a:bodyPr/>
          <a:lstStyle/>
          <a:p>
            <a:r>
              <a:rPr lang="en-US" u="sng" dirty="0" smtClean="0"/>
              <a:t>Method of Ratification</a:t>
            </a:r>
            <a:endParaRPr lang="en-US" u="sng" dirty="0"/>
          </a:p>
        </p:txBody>
      </p:sp>
    </p:spTree>
    <p:extLst>
      <p:ext uri="{BB962C8B-B14F-4D97-AF65-F5344CB8AC3E}">
        <p14:creationId xmlns:p14="http://schemas.microsoft.com/office/powerpoint/2010/main" val="4243508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11</a:t>
            </a:r>
            <a:endParaRPr lang="en-US" dirty="0"/>
          </a:p>
        </p:txBody>
      </p:sp>
      <p:sp>
        <p:nvSpPr>
          <p:cNvPr id="3" name="Content Placeholder 2"/>
          <p:cNvSpPr>
            <a:spLocks noGrp="1"/>
          </p:cNvSpPr>
          <p:nvPr>
            <p:ph sz="quarter" idx="1"/>
          </p:nvPr>
        </p:nvSpPr>
        <p:spPr/>
        <p:txBody>
          <a:bodyPr/>
          <a:lstStyle/>
          <a:p>
            <a:r>
              <a:rPr lang="en-US" dirty="0" smtClean="0"/>
              <a:t>11</a:t>
            </a:r>
            <a:r>
              <a:rPr lang="en-US" baseline="30000" dirty="0" smtClean="0"/>
              <a:t>th</a:t>
            </a:r>
            <a:r>
              <a:rPr lang="en-US" dirty="0"/>
              <a:t>-</a:t>
            </a:r>
            <a:r>
              <a:rPr lang="en-US" dirty="0" smtClean="0"/>
              <a:t>Lawsuits against states (proposed 3/14/1794, ratified 2/7/1795)</a:t>
            </a:r>
          </a:p>
          <a:p>
            <a:pPr lvl="1"/>
            <a:r>
              <a:rPr lang="en-US" dirty="0" smtClean="0"/>
              <a:t>Federal courts are not to be used when a citizen of another state sues the state</a:t>
            </a:r>
          </a:p>
          <a:p>
            <a:pPr lvl="1"/>
            <a:r>
              <a:rPr lang="en-US" dirty="0" smtClean="0"/>
              <a:t>When anyone sues a state, that suit MUST take place in a court of that state</a:t>
            </a:r>
          </a:p>
          <a:p>
            <a:pPr lvl="1"/>
            <a:r>
              <a:rPr lang="en-US" dirty="0" smtClean="0"/>
              <a:t>Foreign countries cannot sue a state in federal court</a:t>
            </a:r>
          </a:p>
          <a:p>
            <a:pPr marL="594360" lvl="2" indent="0">
              <a:buNone/>
            </a:pPr>
            <a:endParaRPr lang="en-US" dirty="0"/>
          </a:p>
        </p:txBody>
      </p:sp>
    </p:spTree>
    <p:extLst>
      <p:ext uri="{BB962C8B-B14F-4D97-AF65-F5344CB8AC3E}">
        <p14:creationId xmlns:p14="http://schemas.microsoft.com/office/powerpoint/2010/main" val="33267883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11</a:t>
            </a:r>
            <a:endParaRPr lang="en-US" u="sng" dirty="0"/>
          </a:p>
        </p:txBody>
      </p:sp>
      <p:sp>
        <p:nvSpPr>
          <p:cNvPr id="3" name="Content Placeholder 2"/>
          <p:cNvSpPr>
            <a:spLocks noGrp="1"/>
          </p:cNvSpPr>
          <p:nvPr>
            <p:ph sz="quarter" idx="1"/>
          </p:nvPr>
        </p:nvSpPr>
        <p:spPr/>
        <p:txBody>
          <a:bodyPr/>
          <a:lstStyle/>
          <a:p>
            <a:r>
              <a:rPr lang="en-US" dirty="0" smtClean="0"/>
              <a:t>11</a:t>
            </a:r>
            <a:r>
              <a:rPr lang="en-US" baseline="30000" dirty="0" smtClean="0"/>
              <a:t>th</a:t>
            </a:r>
            <a:r>
              <a:rPr lang="en-US" dirty="0"/>
              <a:t>-</a:t>
            </a:r>
            <a:r>
              <a:rPr lang="en-US" u="sng" dirty="0" smtClean="0"/>
              <a:t>Lawsuits against states </a:t>
            </a:r>
            <a:r>
              <a:rPr lang="en-US" dirty="0" smtClean="0"/>
              <a:t>(</a:t>
            </a:r>
            <a:r>
              <a:rPr lang="en-US" u="sng" dirty="0" smtClean="0"/>
              <a:t>proposed 3/14/1794, ratified 2/7/1795</a:t>
            </a:r>
            <a:r>
              <a:rPr lang="en-US" dirty="0" smtClean="0"/>
              <a:t>)</a:t>
            </a:r>
          </a:p>
          <a:p>
            <a:pPr lvl="1"/>
            <a:r>
              <a:rPr lang="en-US" dirty="0" smtClean="0"/>
              <a:t>Federal courts are not to be used when a citizen of another state sues the state</a:t>
            </a:r>
          </a:p>
          <a:p>
            <a:pPr lvl="1"/>
            <a:r>
              <a:rPr lang="en-US" u="sng" dirty="0" smtClean="0"/>
              <a:t>When </a:t>
            </a:r>
            <a:r>
              <a:rPr lang="en-US" b="1" u="sng" dirty="0" smtClean="0"/>
              <a:t>anyone</a:t>
            </a:r>
            <a:r>
              <a:rPr lang="en-US" u="sng" dirty="0" smtClean="0"/>
              <a:t> sues a state, that suit MUST take place in a court of that state</a:t>
            </a:r>
          </a:p>
          <a:p>
            <a:pPr lvl="1"/>
            <a:r>
              <a:rPr lang="en-US" dirty="0" smtClean="0"/>
              <a:t>Foreign countries cannot sue a state in federal court</a:t>
            </a:r>
          </a:p>
          <a:p>
            <a:pPr marL="594360" lvl="2" indent="0">
              <a:buNone/>
            </a:pPr>
            <a:endParaRPr lang="en-US" dirty="0"/>
          </a:p>
        </p:txBody>
      </p:sp>
    </p:spTree>
    <p:extLst>
      <p:ext uri="{BB962C8B-B14F-4D97-AF65-F5344CB8AC3E}">
        <p14:creationId xmlns:p14="http://schemas.microsoft.com/office/powerpoint/2010/main" val="341713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Amendment 12</a:t>
            </a:r>
            <a:endParaRPr lang="en-US" dirty="0"/>
          </a:p>
        </p:txBody>
      </p:sp>
      <p:sp>
        <p:nvSpPr>
          <p:cNvPr id="3" name="Content Placeholder 2"/>
          <p:cNvSpPr>
            <a:spLocks noGrp="1"/>
          </p:cNvSpPr>
          <p:nvPr>
            <p:ph sz="quarter" idx="1"/>
          </p:nvPr>
        </p:nvSpPr>
        <p:spPr/>
        <p:txBody>
          <a:bodyPr/>
          <a:lstStyle/>
          <a:p>
            <a:r>
              <a:rPr lang="en-US" dirty="0" smtClean="0"/>
              <a:t>12</a:t>
            </a:r>
            <a:r>
              <a:rPr lang="en-US" baseline="30000" dirty="0" smtClean="0"/>
              <a:t>th</a:t>
            </a:r>
            <a:r>
              <a:rPr lang="en-US" dirty="0"/>
              <a:t>-</a:t>
            </a:r>
            <a:r>
              <a:rPr lang="en-US" dirty="0" smtClean="0"/>
              <a:t>The President and Vice President are elected together. (proposed 12/9/1803, ratified 6/15/1804)</a:t>
            </a:r>
          </a:p>
          <a:p>
            <a:pPr lvl="1"/>
            <a:r>
              <a:rPr lang="en-US" dirty="0" smtClean="0"/>
              <a:t>Changed the </a:t>
            </a:r>
            <a:r>
              <a:rPr lang="en-US" dirty="0"/>
              <a:t>procedure for electing the President and Vice </a:t>
            </a:r>
            <a:r>
              <a:rPr lang="en-US" dirty="0" smtClean="0"/>
              <a:t>President; It </a:t>
            </a:r>
            <a:r>
              <a:rPr lang="en-US" dirty="0"/>
              <a:t>replaced Article II, Section 1, Clause 3</a:t>
            </a:r>
          </a:p>
          <a:p>
            <a:pPr lvl="1"/>
            <a:r>
              <a:rPr lang="en-US" dirty="0" smtClean="0"/>
              <a:t>Instead of each elector casting 2 votes for President (as was the original method), each now casts 1 for President, &amp; 1 for VP</a:t>
            </a:r>
          </a:p>
          <a:p>
            <a:pPr lvl="1"/>
            <a:r>
              <a:rPr lang="en-US" dirty="0" smtClean="0"/>
              <a:t>Kept the President &amp; VP from being from two different parties and arguing constantly</a:t>
            </a:r>
          </a:p>
          <a:p>
            <a:pPr lvl="1"/>
            <a:r>
              <a:rPr lang="en-US" dirty="0" smtClean="0"/>
              <a:t>Also says that the House of Representatives picks the President (from top-3 vote getters) </a:t>
            </a:r>
            <a:r>
              <a:rPr lang="en-US" dirty="0"/>
              <a:t>if no one gets a majority of the votes.</a:t>
            </a:r>
          </a:p>
          <a:p>
            <a:pPr lvl="1"/>
            <a:endParaRPr lang="en-US" dirty="0" smtClean="0"/>
          </a:p>
          <a:p>
            <a:pPr marL="274320" lvl="1" indent="0">
              <a:buNone/>
            </a:pPr>
            <a:endParaRPr lang="en-US" dirty="0"/>
          </a:p>
        </p:txBody>
      </p:sp>
    </p:spTree>
    <p:extLst>
      <p:ext uri="{BB962C8B-B14F-4D97-AF65-F5344CB8AC3E}">
        <p14:creationId xmlns:p14="http://schemas.microsoft.com/office/powerpoint/2010/main" val="1167844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Amendment 12</a:t>
            </a:r>
            <a:endParaRPr lang="en-US" u="sng" dirty="0"/>
          </a:p>
        </p:txBody>
      </p:sp>
      <p:sp>
        <p:nvSpPr>
          <p:cNvPr id="3" name="Content Placeholder 2"/>
          <p:cNvSpPr>
            <a:spLocks noGrp="1"/>
          </p:cNvSpPr>
          <p:nvPr>
            <p:ph sz="quarter" idx="1"/>
          </p:nvPr>
        </p:nvSpPr>
        <p:spPr/>
        <p:txBody>
          <a:bodyPr/>
          <a:lstStyle/>
          <a:p>
            <a:r>
              <a:rPr lang="en-US" dirty="0" smtClean="0"/>
              <a:t>12</a:t>
            </a:r>
            <a:r>
              <a:rPr lang="en-US" baseline="30000" dirty="0" smtClean="0"/>
              <a:t>th</a:t>
            </a:r>
            <a:r>
              <a:rPr lang="en-US" dirty="0"/>
              <a:t>-</a:t>
            </a:r>
            <a:r>
              <a:rPr lang="en-US" dirty="0" smtClean="0"/>
              <a:t>The</a:t>
            </a:r>
            <a:r>
              <a:rPr lang="en-US" u="sng" dirty="0" smtClean="0"/>
              <a:t> President and Vice President are elected together</a:t>
            </a:r>
            <a:r>
              <a:rPr lang="en-US" dirty="0" smtClean="0"/>
              <a:t>. (</a:t>
            </a:r>
            <a:r>
              <a:rPr lang="en-US" u="sng" dirty="0" smtClean="0"/>
              <a:t>proposed 12/9/1803, ratified 6/15/1804</a:t>
            </a:r>
            <a:r>
              <a:rPr lang="en-US" dirty="0" smtClean="0"/>
              <a:t>)</a:t>
            </a:r>
          </a:p>
          <a:p>
            <a:pPr lvl="1"/>
            <a:r>
              <a:rPr lang="en-US" dirty="0" smtClean="0"/>
              <a:t>Changed the </a:t>
            </a:r>
            <a:r>
              <a:rPr lang="en-US" dirty="0"/>
              <a:t>procedure for electing the President and Vice </a:t>
            </a:r>
            <a:r>
              <a:rPr lang="en-US" dirty="0" smtClean="0"/>
              <a:t>President; It </a:t>
            </a:r>
            <a:r>
              <a:rPr lang="en-US" u="sng" dirty="0"/>
              <a:t>replaced Article II, Section 1, Clause 3</a:t>
            </a:r>
          </a:p>
          <a:p>
            <a:pPr lvl="1"/>
            <a:r>
              <a:rPr lang="en-US" u="sng" dirty="0" smtClean="0"/>
              <a:t>Instead of each elector casting 2 votes for President </a:t>
            </a:r>
            <a:r>
              <a:rPr lang="en-US" dirty="0" smtClean="0"/>
              <a:t>(as was the original method), </a:t>
            </a:r>
            <a:r>
              <a:rPr lang="en-US" u="sng" dirty="0" smtClean="0"/>
              <a:t>each now casts 1 for President, &amp; 1 for VP</a:t>
            </a:r>
          </a:p>
          <a:p>
            <a:pPr lvl="1"/>
            <a:r>
              <a:rPr lang="en-US" dirty="0" smtClean="0"/>
              <a:t>Kept the President &amp; VP from being from two different parties and arguing constantly</a:t>
            </a:r>
          </a:p>
          <a:p>
            <a:pPr lvl="1"/>
            <a:r>
              <a:rPr lang="en-US" u="sng" dirty="0" smtClean="0"/>
              <a:t>Also says that the House of Representatives picks the President </a:t>
            </a:r>
            <a:r>
              <a:rPr lang="en-US" dirty="0" smtClean="0"/>
              <a:t>(from top-3 vote getters) </a:t>
            </a:r>
            <a:r>
              <a:rPr lang="en-US" u="sng" dirty="0" smtClean="0"/>
              <a:t>if </a:t>
            </a:r>
            <a:r>
              <a:rPr lang="en-US" u="sng" dirty="0" smtClean="0"/>
              <a:t>no one gets a majority of the votes.</a:t>
            </a:r>
            <a:endParaRPr lang="en-US" u="sng" dirty="0" smtClean="0"/>
          </a:p>
          <a:p>
            <a:pPr marL="274320" lvl="1" indent="0">
              <a:buNone/>
            </a:pPr>
            <a:endParaRPr lang="en-US" dirty="0"/>
          </a:p>
        </p:txBody>
      </p:sp>
    </p:spTree>
    <p:extLst>
      <p:ext uri="{BB962C8B-B14F-4D97-AF65-F5344CB8AC3E}">
        <p14:creationId xmlns:p14="http://schemas.microsoft.com/office/powerpoint/2010/main" val="36746401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tory">
      <a:dk1>
        <a:sysClr val="windowText" lastClr="000000"/>
      </a:dk1>
      <a:lt1>
        <a:sysClr val="window" lastClr="FFFFFF"/>
      </a:lt1>
      <a:dk2>
        <a:srgbClr val="212121"/>
      </a:dk2>
      <a:lt2>
        <a:srgbClr val="CDD4D7"/>
      </a:lt2>
      <a:accent1>
        <a:srgbClr val="1D86CD"/>
      </a:accent1>
      <a:accent2>
        <a:srgbClr val="732E9A"/>
      </a:accent2>
      <a:accent3>
        <a:srgbClr val="B50B1B"/>
      </a:accent3>
      <a:accent4>
        <a:srgbClr val="E8950E"/>
      </a:accent4>
      <a:accent5>
        <a:srgbClr val="55992B"/>
      </a:accent5>
      <a:accent6>
        <a:srgbClr val="2C9C89"/>
      </a:accent6>
      <a:hlink>
        <a:srgbClr val="EC4D4D"/>
      </a:hlink>
      <a:folHlink>
        <a:srgbClr val="F8CE8A"/>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228</TotalTime>
  <Words>2326</Words>
  <Application>Microsoft Office PowerPoint</Application>
  <PresentationFormat>On-screen Show (4:3)</PresentationFormat>
  <Paragraphs>205</Paragraphs>
  <Slides>39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Georgia</vt:lpstr>
      <vt:lpstr>Wingdings</vt:lpstr>
      <vt:lpstr>Wingdings 2</vt:lpstr>
      <vt:lpstr>Civic</vt:lpstr>
      <vt:lpstr>Amendments 11-27</vt:lpstr>
      <vt:lpstr>Proposal Methods</vt:lpstr>
      <vt:lpstr>Proposal Methods</vt:lpstr>
      <vt:lpstr>Method of Ratification</vt:lpstr>
      <vt:lpstr>Method of Ratification</vt:lpstr>
      <vt:lpstr>Amendment 11</vt:lpstr>
      <vt:lpstr>Amendment 11</vt:lpstr>
      <vt:lpstr>Amendment 12</vt:lpstr>
      <vt:lpstr>Amendment 12</vt:lpstr>
      <vt:lpstr>Amendment 13</vt:lpstr>
      <vt:lpstr>Amendment 13</vt:lpstr>
      <vt:lpstr>Amendment 14</vt:lpstr>
      <vt:lpstr>Amendment 14</vt:lpstr>
      <vt:lpstr>Amendment 15</vt:lpstr>
      <vt:lpstr>Amendment 15</vt:lpstr>
      <vt:lpstr>Amendment 16</vt:lpstr>
      <vt:lpstr>Amendment 16</vt:lpstr>
      <vt:lpstr>Amendment 17</vt:lpstr>
      <vt:lpstr>Amendment 17</vt:lpstr>
      <vt:lpstr>Amendment 18</vt:lpstr>
      <vt:lpstr>Amendment 18</vt:lpstr>
      <vt:lpstr>Amendment 19</vt:lpstr>
      <vt:lpstr>Amendment 19</vt:lpstr>
      <vt:lpstr>Amendment 20</vt:lpstr>
      <vt:lpstr>Amendment 20</vt:lpstr>
      <vt:lpstr>Amendment 21</vt:lpstr>
      <vt:lpstr>Amendment 21</vt:lpstr>
      <vt:lpstr>Amendment 22</vt:lpstr>
      <vt:lpstr>Amendment 22</vt:lpstr>
      <vt:lpstr>Amendment 23</vt:lpstr>
      <vt:lpstr>Amendment 23</vt:lpstr>
      <vt:lpstr>Amendment 24</vt:lpstr>
      <vt:lpstr>Amendment 24</vt:lpstr>
      <vt:lpstr>Amendment 25</vt:lpstr>
      <vt:lpstr>Amendment 25</vt:lpstr>
      <vt:lpstr>Amendment 26</vt:lpstr>
      <vt:lpstr>Amendment 26</vt:lpstr>
      <vt:lpstr>Amendment 27</vt:lpstr>
      <vt:lpstr>Amendment 27</vt:lpstr>
    </vt:vector>
  </TitlesOfParts>
  <Company>Newark High School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Costantino</dc:creator>
  <cp:lastModifiedBy>Debes John</cp:lastModifiedBy>
  <cp:revision>30</cp:revision>
  <dcterms:created xsi:type="dcterms:W3CDTF">2011-03-24T13:19:48Z</dcterms:created>
  <dcterms:modified xsi:type="dcterms:W3CDTF">2015-11-17T11:30:59Z</dcterms:modified>
</cp:coreProperties>
</file>