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4" r:id="rId1"/>
  </p:sldMasterIdLst>
  <p:notesMasterIdLst>
    <p:notesMasterId r:id="rId24"/>
  </p:notesMasterIdLst>
  <p:sldIdLst>
    <p:sldId id="256" r:id="rId2"/>
    <p:sldId id="260" r:id="rId3"/>
    <p:sldId id="270" r:id="rId4"/>
    <p:sldId id="272" r:id="rId5"/>
    <p:sldId id="271" r:id="rId6"/>
    <p:sldId id="273" r:id="rId7"/>
    <p:sldId id="274" r:id="rId8"/>
    <p:sldId id="275" r:id="rId9"/>
    <p:sldId id="276" r:id="rId10"/>
    <p:sldId id="277" r:id="rId11"/>
    <p:sldId id="278" r:id="rId12"/>
    <p:sldId id="279" r:id="rId13"/>
    <p:sldId id="280" r:id="rId14"/>
    <p:sldId id="289" r:id="rId15"/>
    <p:sldId id="282" r:id="rId16"/>
    <p:sldId id="283" r:id="rId17"/>
    <p:sldId id="284" r:id="rId18"/>
    <p:sldId id="285" r:id="rId19"/>
    <p:sldId id="286" r:id="rId20"/>
    <p:sldId id="287" r:id="rId21"/>
    <p:sldId id="288" r:id="rId22"/>
    <p:sldId id="281" r:id="rId23"/>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620"/>
    <p:restoredTop sz="94660"/>
  </p:normalViewPr>
  <p:slideViewPr>
    <p:cSldViewPr snapToGrid="0">
      <p:cViewPr varScale="1">
        <p:scale>
          <a:sx n="109" d="100"/>
          <a:sy n="109" d="100"/>
        </p:scale>
        <p:origin x="46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35894460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8" name="Shape 9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2244117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496510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241545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5714806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089982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179198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0234934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7616901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9850847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3552083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597490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9293135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0671149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0115713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108624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8198838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594162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592840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196871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1951524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6906073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5201098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9"/>
        <p:cNvGrpSpPr/>
        <p:nvPr/>
      </p:nvGrpSpPr>
      <p:grpSpPr>
        <a:xfrm>
          <a:off x="0" y="0"/>
          <a:ext cx="0" cy="0"/>
          <a:chOff x="0" y="0"/>
          <a:chExt cx="0" cy="0"/>
        </a:xfrm>
      </p:grpSpPr>
      <p:grpSp>
        <p:nvGrpSpPr>
          <p:cNvPr id="60" name="Shape 60"/>
          <p:cNvGrpSpPr/>
          <p:nvPr/>
        </p:nvGrpSpPr>
        <p:grpSpPr>
          <a:xfrm>
            <a:off x="-11" y="1334226"/>
            <a:ext cx="7314320" cy="4116299"/>
            <a:chOff x="-11" y="1378676"/>
            <a:chExt cx="7314320" cy="4116299"/>
          </a:xfrm>
        </p:grpSpPr>
        <p:sp>
          <p:nvSpPr>
            <p:cNvPr id="61" name="Shape 61"/>
            <p:cNvSpPr/>
            <p:nvPr/>
          </p:nvSpPr>
          <p:spPr>
            <a:xfrm flipH="1">
              <a:off x="-11" y="1378676"/>
              <a:ext cx="187800" cy="4116299"/>
            </a:xfrm>
            <a:prstGeom prst="rect">
              <a:avLst/>
            </a:prstGeom>
            <a:solidFill>
              <a:schemeClr val="accent2"/>
            </a:solidFill>
            <a:ln>
              <a:noFill/>
            </a:ln>
          </p:spPr>
          <p:txBody>
            <a:bodyPr lIns="91425" tIns="45700" rIns="91425" bIns="45700" anchor="ctr" anchorCtr="0">
              <a:noAutofit/>
            </a:bodyPr>
            <a:lstStyle/>
            <a:p>
              <a:pPr>
                <a:spcBef>
                  <a:spcPts val="0"/>
                </a:spcBef>
                <a:buNone/>
              </a:pPr>
              <a:endParaRPr/>
            </a:p>
          </p:txBody>
        </p:sp>
        <p:sp>
          <p:nvSpPr>
            <p:cNvPr id="62" name="Shape 62"/>
            <p:cNvSpPr/>
            <p:nvPr/>
          </p:nvSpPr>
          <p:spPr>
            <a:xfrm flipH="1">
              <a:off x="187809" y="1378676"/>
              <a:ext cx="7126499" cy="4116299"/>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63" name="Shape 63"/>
          <p:cNvSpPr txBox="1">
            <a:spLocks noGrp="1"/>
          </p:cNvSpPr>
          <p:nvPr>
            <p:ph type="ctrTitle"/>
          </p:nvPr>
        </p:nvSpPr>
        <p:spPr>
          <a:xfrm>
            <a:off x="685800" y="2266575"/>
            <a:ext cx="6400799" cy="1333799"/>
          </a:xfrm>
          <a:prstGeom prst="rect">
            <a:avLst/>
          </a:prstGeom>
          <a:noFill/>
          <a:ln>
            <a:noFill/>
          </a:ln>
        </p:spPr>
        <p:txBody>
          <a:bodyPr lIns="91425" tIns="91425" rIns="91425" bIns="91425" anchor="b" anchorCtr="0"/>
          <a:lstStyle>
            <a:lvl1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1pPr>
            <a:lvl2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2pPr>
            <a:lvl3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3pPr>
            <a:lvl4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4pPr>
            <a:lvl5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5pPr>
            <a:lvl6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6pPr>
            <a:lvl7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7pPr>
            <a:lvl8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8pPr>
            <a:lvl9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9pPr>
          </a:lstStyle>
          <a:p>
            <a:endParaRPr/>
          </a:p>
        </p:txBody>
      </p:sp>
      <p:sp>
        <p:nvSpPr>
          <p:cNvPr id="64" name="Shape 64"/>
          <p:cNvSpPr txBox="1">
            <a:spLocks noGrp="1"/>
          </p:cNvSpPr>
          <p:nvPr>
            <p:ph type="subTitle" idx="1"/>
          </p:nvPr>
        </p:nvSpPr>
        <p:spPr>
          <a:xfrm>
            <a:off x="685800" y="3600451"/>
            <a:ext cx="6400799" cy="900599"/>
          </a:xfrm>
          <a:prstGeom prst="rect">
            <a:avLst/>
          </a:prstGeom>
          <a:noFill/>
          <a:ln>
            <a:noFill/>
          </a:ln>
        </p:spPr>
        <p:txBody>
          <a:bodyPr lIns="91425" tIns="91425" rIns="91425" bIns="91425" anchor="t" anchorCtr="0"/>
          <a:lstStyle>
            <a:lvl1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1pPr>
            <a:lvl2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2pPr>
            <a:lvl3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3pPr>
            <a:lvl4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4pPr>
            <a:lvl5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5pPr>
            <a:lvl6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6pPr>
            <a:lvl7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7pPr>
            <a:lvl8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8pPr>
            <a:lvl9pPr algn="l" rtl="0">
              <a:spcBef>
                <a:spcPts val="0"/>
              </a:spcBef>
              <a:buClr>
                <a:schemeClr val="lt1"/>
              </a:buClr>
              <a:buSzPct val="100000"/>
              <a:buFont typeface="Arial"/>
              <a:buNone/>
              <a:defRPr sz="2400" b="0" i="0" u="none" strike="noStrike" cap="none" baseline="0">
                <a:solidFill>
                  <a:schemeClr val="lt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65"/>
        <p:cNvGrpSpPr/>
        <p:nvPr/>
      </p:nvGrpSpPr>
      <p:grpSpPr>
        <a:xfrm>
          <a:off x="0" y="0"/>
          <a:ext cx="0" cy="0"/>
          <a:chOff x="0" y="0"/>
          <a:chExt cx="0" cy="0"/>
        </a:xfrm>
      </p:grpSpPr>
      <p:grpSp>
        <p:nvGrpSpPr>
          <p:cNvPr id="66" name="Shape 66"/>
          <p:cNvGrpSpPr/>
          <p:nvPr/>
        </p:nvGrpSpPr>
        <p:grpSpPr>
          <a:xfrm>
            <a:off x="-13" y="-12188"/>
            <a:ext cx="8005727" cy="1612601"/>
            <a:chOff x="-13" y="-12187"/>
            <a:chExt cx="8005727" cy="1161900"/>
          </a:xfrm>
        </p:grpSpPr>
        <p:sp>
          <p:nvSpPr>
            <p:cNvPr id="67" name="Shape 67"/>
            <p:cNvSpPr/>
            <p:nvPr/>
          </p:nvSpPr>
          <p:spPr>
            <a:xfrm flipH="1">
              <a:off x="-13" y="-12187"/>
              <a:ext cx="187800" cy="1161900"/>
            </a:xfrm>
            <a:prstGeom prst="rect">
              <a:avLst/>
            </a:prstGeom>
            <a:solidFill>
              <a:schemeClr val="accent2"/>
            </a:solidFill>
            <a:ln>
              <a:noFill/>
            </a:ln>
          </p:spPr>
          <p:txBody>
            <a:bodyPr lIns="91425" tIns="45700" rIns="91425" bIns="45700" anchor="ctr" anchorCtr="0">
              <a:noAutofit/>
            </a:bodyPr>
            <a:lstStyle/>
            <a:p>
              <a:pPr>
                <a:spcBef>
                  <a:spcPts val="0"/>
                </a:spcBef>
                <a:buNone/>
              </a:pPr>
              <a:endParaRPr/>
            </a:p>
          </p:txBody>
        </p:sp>
        <p:sp>
          <p:nvSpPr>
            <p:cNvPr id="68" name="Shape 68"/>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69" name="Shape 69"/>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spcBef>
                <a:spcPts val="0"/>
              </a:spcBef>
              <a:buNone/>
              <a:defRPr>
                <a:solidFill>
                  <a:schemeClr val="lt1"/>
                </a:solidFill>
              </a:defRPr>
            </a:lvl1pPr>
            <a:lvl2pPr algn="l" rtl="0">
              <a:spcBef>
                <a:spcPts val="0"/>
              </a:spcBef>
              <a:buNone/>
              <a:defRPr>
                <a:solidFill>
                  <a:schemeClr val="lt1"/>
                </a:solidFill>
              </a:defRPr>
            </a:lvl2pPr>
            <a:lvl3pPr algn="l" rtl="0">
              <a:spcBef>
                <a:spcPts val="0"/>
              </a:spcBef>
              <a:buNone/>
              <a:defRPr>
                <a:solidFill>
                  <a:schemeClr val="lt1"/>
                </a:solidFill>
              </a:defRPr>
            </a:lvl3pPr>
            <a:lvl4pPr algn="l" rtl="0">
              <a:spcBef>
                <a:spcPts val="0"/>
              </a:spcBef>
              <a:buNone/>
              <a:defRPr>
                <a:solidFill>
                  <a:schemeClr val="lt1"/>
                </a:solidFill>
              </a:defRPr>
            </a:lvl4pPr>
            <a:lvl5pPr algn="l" rtl="0">
              <a:spcBef>
                <a:spcPts val="0"/>
              </a:spcBef>
              <a:buNone/>
              <a:defRPr>
                <a:solidFill>
                  <a:schemeClr val="lt1"/>
                </a:solidFill>
              </a:defRPr>
            </a:lvl5pPr>
            <a:lvl6pPr algn="l" rtl="0">
              <a:spcBef>
                <a:spcPts val="0"/>
              </a:spcBef>
              <a:buNone/>
              <a:defRPr>
                <a:solidFill>
                  <a:schemeClr val="lt1"/>
                </a:solidFill>
              </a:defRPr>
            </a:lvl6pPr>
            <a:lvl7pPr algn="l" rtl="0">
              <a:spcBef>
                <a:spcPts val="0"/>
              </a:spcBef>
              <a:buNone/>
              <a:defRPr>
                <a:solidFill>
                  <a:schemeClr val="lt1"/>
                </a:solidFill>
              </a:defRPr>
            </a:lvl7pPr>
            <a:lvl8pPr algn="l" rtl="0">
              <a:spcBef>
                <a:spcPts val="0"/>
              </a:spcBef>
              <a:buNone/>
              <a:defRPr>
                <a:solidFill>
                  <a:schemeClr val="lt1"/>
                </a:solidFill>
              </a:defRPr>
            </a:lvl8pPr>
            <a:lvl9pPr algn="l" rtl="0">
              <a:spcBef>
                <a:spcPts val="0"/>
              </a:spcBef>
              <a:buNone/>
              <a:defRPr>
                <a:solidFill>
                  <a:schemeClr val="lt1"/>
                </a:solidFill>
              </a:defRPr>
            </a:lvl9pPr>
          </a:lstStyle>
          <a:p>
            <a:endParaRPr/>
          </a:p>
        </p:txBody>
      </p:sp>
      <p:sp>
        <p:nvSpPr>
          <p:cNvPr id="70" name="Shape 70"/>
          <p:cNvSpPr txBox="1">
            <a:spLocks noGrp="1"/>
          </p:cNvSpPr>
          <p:nvPr>
            <p:ph type="body" idx="1"/>
          </p:nvPr>
        </p:nvSpPr>
        <p:spPr>
          <a:xfrm>
            <a:off x="457200" y="1704688"/>
            <a:ext cx="8229600" cy="4840199"/>
          </a:xfrm>
          <a:prstGeom prst="rect">
            <a:avLst/>
          </a:prstGeom>
          <a:noFill/>
          <a:ln>
            <a:noFill/>
          </a:ln>
        </p:spPr>
        <p:txBody>
          <a:bodyPr lIns="91425" tIns="91425" rIns="91425" bIns="91425" anchor="t" anchorCtr="0"/>
          <a:lstStyle>
            <a:lvl1pPr algn="l" rtl="0">
              <a:spcBef>
                <a:spcPts val="0"/>
              </a:spcBef>
              <a:buClr>
                <a:schemeClr val="dk2"/>
              </a:buClr>
              <a:buSzPct val="100000"/>
              <a:buFont typeface="Arial"/>
              <a:buChar char="●"/>
              <a:defRPr sz="1800">
                <a:solidFill>
                  <a:schemeClr val="dk2"/>
                </a:solidFill>
              </a:defRPr>
            </a:lvl1pPr>
            <a:lvl2pPr algn="l" rtl="0">
              <a:spcBef>
                <a:spcPts val="360"/>
              </a:spcBef>
              <a:buClr>
                <a:schemeClr val="dk2"/>
              </a:buClr>
              <a:buSzPct val="100000"/>
              <a:buFont typeface="Courier New"/>
              <a:buChar char="o"/>
              <a:defRPr sz="1800">
                <a:solidFill>
                  <a:schemeClr val="dk2"/>
                </a:solidFill>
              </a:defRPr>
            </a:lvl2pPr>
            <a:lvl3pPr algn="l" rtl="0">
              <a:spcBef>
                <a:spcPts val="360"/>
              </a:spcBef>
              <a:buClr>
                <a:schemeClr val="dk2"/>
              </a:buClr>
              <a:buSzPct val="100000"/>
              <a:buFont typeface="Wingdings"/>
              <a:buChar char="§"/>
              <a:defRPr sz="1800">
                <a:solidFill>
                  <a:schemeClr val="dk2"/>
                </a:solidFill>
              </a:defRPr>
            </a:lvl3pPr>
            <a:lvl4pPr algn="l" rtl="0">
              <a:spcBef>
                <a:spcPts val="360"/>
              </a:spcBef>
              <a:buClr>
                <a:schemeClr val="dk2"/>
              </a:buClr>
              <a:buSzPct val="100000"/>
              <a:buFont typeface="Arial"/>
              <a:buChar char="●"/>
              <a:defRPr sz="1800">
                <a:solidFill>
                  <a:schemeClr val="dk2"/>
                </a:solidFill>
              </a:defRPr>
            </a:lvl4pPr>
            <a:lvl5pPr algn="l" rtl="0">
              <a:spcBef>
                <a:spcPts val="360"/>
              </a:spcBef>
              <a:buClr>
                <a:schemeClr val="dk2"/>
              </a:buClr>
              <a:buSzPct val="100000"/>
              <a:buFont typeface="Courier New"/>
              <a:buChar char="o"/>
              <a:defRPr sz="1800">
                <a:solidFill>
                  <a:schemeClr val="dk2"/>
                </a:solidFill>
              </a:defRPr>
            </a:lvl5pPr>
            <a:lvl6pPr algn="l" rtl="0">
              <a:spcBef>
                <a:spcPts val="360"/>
              </a:spcBef>
              <a:buClr>
                <a:schemeClr val="dk2"/>
              </a:buClr>
              <a:buSzPct val="100000"/>
              <a:buFont typeface="Wingdings"/>
              <a:buChar char="§"/>
              <a:defRPr sz="1800">
                <a:solidFill>
                  <a:schemeClr val="dk2"/>
                </a:solidFill>
              </a:defRPr>
            </a:lvl6pPr>
            <a:lvl7pPr algn="l" rtl="0">
              <a:spcBef>
                <a:spcPts val="360"/>
              </a:spcBef>
              <a:buClr>
                <a:schemeClr val="dk2"/>
              </a:buClr>
              <a:buSzPct val="100000"/>
              <a:buFont typeface="Arial"/>
              <a:buChar char="●"/>
              <a:defRPr sz="1800">
                <a:solidFill>
                  <a:schemeClr val="dk2"/>
                </a:solidFill>
              </a:defRPr>
            </a:lvl7pPr>
            <a:lvl8pPr algn="l" rtl="0">
              <a:spcBef>
                <a:spcPts val="360"/>
              </a:spcBef>
              <a:buClr>
                <a:schemeClr val="dk2"/>
              </a:buClr>
              <a:buSzPct val="100000"/>
              <a:buFont typeface="Courier New"/>
              <a:buChar char="o"/>
              <a:defRPr sz="1800" baseline="0">
                <a:solidFill>
                  <a:schemeClr val="dk2"/>
                </a:solidFill>
              </a:defRPr>
            </a:lvl8pPr>
            <a:lvl9pPr algn="l" rtl="0">
              <a:spcBef>
                <a:spcPts val="360"/>
              </a:spcBef>
              <a:buClr>
                <a:schemeClr val="dk2"/>
              </a:buClr>
              <a:buSzPct val="100000"/>
              <a:buFont typeface="Wingdings"/>
              <a:buChar char="§"/>
              <a:defRPr sz="1800" baseline="0">
                <a:solidFill>
                  <a:schemeClr val="dk2"/>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71"/>
        <p:cNvGrpSpPr/>
        <p:nvPr/>
      </p:nvGrpSpPr>
      <p:grpSpPr>
        <a:xfrm>
          <a:off x="0" y="0"/>
          <a:ext cx="0" cy="0"/>
          <a:chOff x="0" y="0"/>
          <a:chExt cx="0" cy="0"/>
        </a:xfrm>
      </p:grpSpPr>
      <p:sp>
        <p:nvSpPr>
          <p:cNvPr id="72" name="Shape 72"/>
          <p:cNvSpPr txBox="1">
            <a:spLocks noGrp="1"/>
          </p:cNvSpPr>
          <p:nvPr>
            <p:ph type="body" idx="1"/>
          </p:nvPr>
        </p:nvSpPr>
        <p:spPr>
          <a:xfrm>
            <a:off x="456245" y="1704684"/>
            <a:ext cx="4038599" cy="4840199"/>
          </a:xfrm>
          <a:prstGeom prst="rect">
            <a:avLst/>
          </a:prstGeom>
          <a:noFill/>
          <a:ln>
            <a:noFill/>
          </a:ln>
        </p:spPr>
        <p:txBody>
          <a:bodyPr lIns="91425" tIns="91425" rIns="91425" bIns="91425" anchor="t" anchorCtr="0"/>
          <a:lstStyle>
            <a:lvl1pPr rtl="0">
              <a:spcBef>
                <a:spcPts val="0"/>
              </a:spcBef>
              <a:buNone/>
              <a:defRPr sz="1800"/>
            </a:lvl1pPr>
            <a:lvl2pPr rtl="0">
              <a:spcBef>
                <a:spcPts val="0"/>
              </a:spcBef>
              <a:buNone/>
              <a:defRPr sz="1800"/>
            </a:lvl2pPr>
            <a:lvl3pPr rtl="0">
              <a:spcBef>
                <a:spcPts val="0"/>
              </a:spcBef>
              <a:buNone/>
              <a:defRPr sz="1800"/>
            </a:lvl3pPr>
            <a:lvl4pPr rtl="0">
              <a:spcBef>
                <a:spcPts val="0"/>
              </a:spcBef>
              <a:buNone/>
              <a:defRPr sz="1800"/>
            </a:lvl4pPr>
            <a:lvl5pPr rtl="0">
              <a:spcBef>
                <a:spcPts val="0"/>
              </a:spcBef>
              <a:buNone/>
              <a:defRPr sz="1800"/>
            </a:lvl5pPr>
            <a:lvl6pPr rtl="0">
              <a:spcBef>
                <a:spcPts val="0"/>
              </a:spcBef>
              <a:buNone/>
              <a:defRPr sz="1800"/>
            </a:lvl6pPr>
            <a:lvl7pPr rtl="0">
              <a:spcBef>
                <a:spcPts val="0"/>
              </a:spcBef>
              <a:buNone/>
              <a:defRPr sz="1800"/>
            </a:lvl7pPr>
            <a:lvl8pPr rtl="0">
              <a:spcBef>
                <a:spcPts val="0"/>
              </a:spcBef>
              <a:buNone/>
              <a:defRPr sz="1800"/>
            </a:lvl8pPr>
            <a:lvl9pPr rtl="0">
              <a:spcBef>
                <a:spcPts val="0"/>
              </a:spcBef>
              <a:buNone/>
              <a:defRPr sz="1800"/>
            </a:lvl9pPr>
          </a:lstStyle>
          <a:p>
            <a:endParaRPr/>
          </a:p>
        </p:txBody>
      </p:sp>
      <p:sp>
        <p:nvSpPr>
          <p:cNvPr id="73" name="Shape 73"/>
          <p:cNvSpPr txBox="1">
            <a:spLocks noGrp="1"/>
          </p:cNvSpPr>
          <p:nvPr>
            <p:ph type="body" idx="2"/>
          </p:nvPr>
        </p:nvSpPr>
        <p:spPr>
          <a:xfrm>
            <a:off x="4648200" y="1704684"/>
            <a:ext cx="4038599" cy="4840199"/>
          </a:xfrm>
          <a:prstGeom prst="rect">
            <a:avLst/>
          </a:prstGeom>
          <a:noFill/>
          <a:ln>
            <a:noFill/>
          </a:ln>
        </p:spPr>
        <p:txBody>
          <a:bodyPr lIns="91425" tIns="91425" rIns="91425" bIns="91425" anchor="t" anchorCtr="0"/>
          <a:lstStyle>
            <a:lvl1pPr rtl="0">
              <a:spcBef>
                <a:spcPts val="0"/>
              </a:spcBef>
              <a:buNone/>
              <a:defRPr sz="1800"/>
            </a:lvl1pPr>
            <a:lvl2pPr rtl="0">
              <a:spcBef>
                <a:spcPts val="0"/>
              </a:spcBef>
              <a:buNone/>
              <a:defRPr sz="1800"/>
            </a:lvl2pPr>
            <a:lvl3pPr rtl="0">
              <a:spcBef>
                <a:spcPts val="0"/>
              </a:spcBef>
              <a:buNone/>
              <a:defRPr sz="1800"/>
            </a:lvl3pPr>
            <a:lvl4pPr rtl="0">
              <a:spcBef>
                <a:spcPts val="0"/>
              </a:spcBef>
              <a:buNone/>
              <a:defRPr sz="1800"/>
            </a:lvl4pPr>
            <a:lvl5pPr rtl="0">
              <a:spcBef>
                <a:spcPts val="0"/>
              </a:spcBef>
              <a:buNone/>
              <a:defRPr sz="1800"/>
            </a:lvl5pPr>
            <a:lvl6pPr rtl="0">
              <a:spcBef>
                <a:spcPts val="0"/>
              </a:spcBef>
              <a:buNone/>
              <a:defRPr sz="1800"/>
            </a:lvl6pPr>
            <a:lvl7pPr rtl="0">
              <a:spcBef>
                <a:spcPts val="0"/>
              </a:spcBef>
              <a:buNone/>
              <a:defRPr sz="1800"/>
            </a:lvl7pPr>
            <a:lvl8pPr rtl="0">
              <a:spcBef>
                <a:spcPts val="0"/>
              </a:spcBef>
              <a:buNone/>
              <a:defRPr sz="1800"/>
            </a:lvl8pPr>
            <a:lvl9pPr rtl="0">
              <a:spcBef>
                <a:spcPts val="0"/>
              </a:spcBef>
              <a:buNone/>
              <a:defRPr sz="1800"/>
            </a:lvl9pPr>
          </a:lstStyle>
          <a:p>
            <a:endParaRPr/>
          </a:p>
        </p:txBody>
      </p:sp>
      <p:grpSp>
        <p:nvGrpSpPr>
          <p:cNvPr id="74" name="Shape 74"/>
          <p:cNvGrpSpPr/>
          <p:nvPr/>
        </p:nvGrpSpPr>
        <p:grpSpPr>
          <a:xfrm>
            <a:off x="-13" y="-12188"/>
            <a:ext cx="8005727" cy="1612601"/>
            <a:chOff x="-13" y="-12187"/>
            <a:chExt cx="8005727" cy="1161900"/>
          </a:xfrm>
        </p:grpSpPr>
        <p:sp>
          <p:nvSpPr>
            <p:cNvPr id="75" name="Shape 75"/>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76" name="Shape 76"/>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77" name="Shape 77"/>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spcBef>
                <a:spcPts val="0"/>
              </a:spcBef>
              <a:buNone/>
              <a:defRPr>
                <a:solidFill>
                  <a:schemeClr val="lt1"/>
                </a:solidFill>
              </a:defRPr>
            </a:lvl1pPr>
            <a:lvl2pPr algn="l" rtl="0">
              <a:spcBef>
                <a:spcPts val="0"/>
              </a:spcBef>
              <a:buNone/>
              <a:defRPr>
                <a:solidFill>
                  <a:schemeClr val="lt1"/>
                </a:solidFill>
              </a:defRPr>
            </a:lvl2pPr>
            <a:lvl3pPr algn="l" rtl="0">
              <a:spcBef>
                <a:spcPts val="0"/>
              </a:spcBef>
              <a:buNone/>
              <a:defRPr>
                <a:solidFill>
                  <a:schemeClr val="lt1"/>
                </a:solidFill>
              </a:defRPr>
            </a:lvl3pPr>
            <a:lvl4pPr algn="l" rtl="0">
              <a:spcBef>
                <a:spcPts val="0"/>
              </a:spcBef>
              <a:buNone/>
              <a:defRPr>
                <a:solidFill>
                  <a:schemeClr val="lt1"/>
                </a:solidFill>
              </a:defRPr>
            </a:lvl4pPr>
            <a:lvl5pPr algn="l" rtl="0">
              <a:spcBef>
                <a:spcPts val="0"/>
              </a:spcBef>
              <a:buNone/>
              <a:defRPr>
                <a:solidFill>
                  <a:schemeClr val="lt1"/>
                </a:solidFill>
              </a:defRPr>
            </a:lvl5pPr>
            <a:lvl6pPr algn="l" rtl="0">
              <a:spcBef>
                <a:spcPts val="0"/>
              </a:spcBef>
              <a:buNone/>
              <a:defRPr>
                <a:solidFill>
                  <a:schemeClr val="lt1"/>
                </a:solidFill>
              </a:defRPr>
            </a:lvl6pPr>
            <a:lvl7pPr algn="l" rtl="0">
              <a:spcBef>
                <a:spcPts val="0"/>
              </a:spcBef>
              <a:buNone/>
              <a:defRPr>
                <a:solidFill>
                  <a:schemeClr val="lt1"/>
                </a:solidFill>
              </a:defRPr>
            </a:lvl7pPr>
            <a:lvl8pPr algn="l" rtl="0">
              <a:spcBef>
                <a:spcPts val="0"/>
              </a:spcBef>
              <a:buNone/>
              <a:defRPr>
                <a:solidFill>
                  <a:schemeClr val="lt1"/>
                </a:solidFill>
              </a:defRPr>
            </a:lvl8pPr>
            <a:lvl9pPr algn="l" rtl="0">
              <a:spcBef>
                <a:spcPts val="0"/>
              </a:spcBef>
              <a:buNone/>
              <a:defRPr>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78"/>
        <p:cNvGrpSpPr/>
        <p:nvPr/>
      </p:nvGrpSpPr>
      <p:grpSpPr>
        <a:xfrm>
          <a:off x="0" y="0"/>
          <a:ext cx="0" cy="0"/>
          <a:chOff x="0" y="0"/>
          <a:chExt cx="0" cy="0"/>
        </a:xfrm>
      </p:grpSpPr>
      <p:grpSp>
        <p:nvGrpSpPr>
          <p:cNvPr id="79" name="Shape 79"/>
          <p:cNvGrpSpPr/>
          <p:nvPr/>
        </p:nvGrpSpPr>
        <p:grpSpPr>
          <a:xfrm>
            <a:off x="-13" y="-12188"/>
            <a:ext cx="8005727" cy="1612601"/>
            <a:chOff x="-13" y="-12187"/>
            <a:chExt cx="8005727" cy="1161900"/>
          </a:xfrm>
        </p:grpSpPr>
        <p:sp>
          <p:nvSpPr>
            <p:cNvPr id="80" name="Shape 80"/>
            <p:cNvSpPr/>
            <p:nvPr/>
          </p:nvSpPr>
          <p:spPr>
            <a:xfrm flipH="1">
              <a:off x="-13" y="-12187"/>
              <a:ext cx="187800" cy="11619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81" name="Shape 81"/>
            <p:cNvSpPr/>
            <p:nvPr/>
          </p:nvSpPr>
          <p:spPr>
            <a:xfrm flipH="1">
              <a:off x="187715" y="-12187"/>
              <a:ext cx="7817999" cy="11619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grpSp>
      <p:sp>
        <p:nvSpPr>
          <p:cNvPr id="82" name="Shape 82"/>
          <p:cNvSpPr txBox="1">
            <a:spLocks noGrp="1"/>
          </p:cNvSpPr>
          <p:nvPr>
            <p:ph type="title"/>
          </p:nvPr>
        </p:nvSpPr>
        <p:spPr>
          <a:xfrm>
            <a:off x="457200" y="134801"/>
            <a:ext cx="7315499" cy="1351799"/>
          </a:xfrm>
          <a:prstGeom prst="rect">
            <a:avLst/>
          </a:prstGeom>
          <a:noFill/>
          <a:ln>
            <a:noFill/>
          </a:ln>
        </p:spPr>
        <p:txBody>
          <a:bodyPr lIns="91425" tIns="91425" rIns="91425" bIns="91425" anchor="b" anchorCtr="0"/>
          <a:lstStyle>
            <a:lvl1pPr algn="l" rtl="0">
              <a:spcBef>
                <a:spcPts val="0"/>
              </a:spcBef>
              <a:buNone/>
              <a:defRPr>
                <a:solidFill>
                  <a:schemeClr val="lt1"/>
                </a:solidFill>
              </a:defRPr>
            </a:lvl1pPr>
            <a:lvl2pPr algn="l" rtl="0">
              <a:spcBef>
                <a:spcPts val="0"/>
              </a:spcBef>
              <a:buNone/>
              <a:defRPr>
                <a:solidFill>
                  <a:schemeClr val="lt1"/>
                </a:solidFill>
              </a:defRPr>
            </a:lvl2pPr>
            <a:lvl3pPr algn="l" rtl="0">
              <a:spcBef>
                <a:spcPts val="0"/>
              </a:spcBef>
              <a:buNone/>
              <a:defRPr>
                <a:solidFill>
                  <a:schemeClr val="lt1"/>
                </a:solidFill>
              </a:defRPr>
            </a:lvl3pPr>
            <a:lvl4pPr algn="l" rtl="0">
              <a:spcBef>
                <a:spcPts val="0"/>
              </a:spcBef>
              <a:buNone/>
              <a:defRPr>
                <a:solidFill>
                  <a:schemeClr val="lt1"/>
                </a:solidFill>
              </a:defRPr>
            </a:lvl4pPr>
            <a:lvl5pPr algn="l" rtl="0">
              <a:spcBef>
                <a:spcPts val="0"/>
              </a:spcBef>
              <a:buNone/>
              <a:defRPr>
                <a:solidFill>
                  <a:schemeClr val="lt1"/>
                </a:solidFill>
              </a:defRPr>
            </a:lvl5pPr>
            <a:lvl6pPr algn="l" rtl="0">
              <a:spcBef>
                <a:spcPts val="0"/>
              </a:spcBef>
              <a:buNone/>
              <a:defRPr>
                <a:solidFill>
                  <a:schemeClr val="lt1"/>
                </a:solidFill>
              </a:defRPr>
            </a:lvl6pPr>
            <a:lvl7pPr algn="l" rtl="0">
              <a:spcBef>
                <a:spcPts val="0"/>
              </a:spcBef>
              <a:buNone/>
              <a:defRPr>
                <a:solidFill>
                  <a:schemeClr val="lt1"/>
                </a:solidFill>
              </a:defRPr>
            </a:lvl7pPr>
            <a:lvl8pPr algn="l" rtl="0">
              <a:spcBef>
                <a:spcPts val="0"/>
              </a:spcBef>
              <a:buNone/>
              <a:defRPr>
                <a:solidFill>
                  <a:schemeClr val="lt1"/>
                </a:solidFill>
              </a:defRPr>
            </a:lvl8pPr>
            <a:lvl9pPr algn="l" rtl="0">
              <a:spcBef>
                <a:spcPts val="0"/>
              </a:spcBef>
              <a:buNone/>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83"/>
        <p:cNvGrpSpPr/>
        <p:nvPr/>
      </p:nvGrpSpPr>
      <p:grpSpPr>
        <a:xfrm>
          <a:off x="0" y="0"/>
          <a:ext cx="0" cy="0"/>
          <a:chOff x="0" y="0"/>
          <a:chExt cx="0" cy="0"/>
        </a:xfrm>
      </p:grpSpPr>
      <p:sp>
        <p:nvSpPr>
          <p:cNvPr id="84" name="Shape 84"/>
          <p:cNvSpPr/>
          <p:nvPr/>
        </p:nvSpPr>
        <p:spPr>
          <a:xfrm flipH="1">
            <a:off x="8964665" y="6165014"/>
            <a:ext cx="187800" cy="695100"/>
          </a:xfrm>
          <a:prstGeom prst="rect">
            <a:avLst/>
          </a:prstGeom>
          <a:solidFill>
            <a:srgbClr val="AB0101"/>
          </a:solidFill>
          <a:ln>
            <a:noFill/>
          </a:ln>
        </p:spPr>
        <p:txBody>
          <a:bodyPr lIns="91425" tIns="45700" rIns="91425" bIns="45700" anchor="ctr" anchorCtr="0">
            <a:noAutofit/>
          </a:bodyPr>
          <a:lstStyle/>
          <a:p>
            <a:pPr>
              <a:spcBef>
                <a:spcPts val="0"/>
              </a:spcBef>
              <a:buNone/>
            </a:pPr>
            <a:endParaRPr/>
          </a:p>
        </p:txBody>
      </p:sp>
      <p:sp>
        <p:nvSpPr>
          <p:cNvPr id="85" name="Shape 85"/>
          <p:cNvSpPr/>
          <p:nvPr/>
        </p:nvSpPr>
        <p:spPr>
          <a:xfrm flipH="1">
            <a:off x="3866777" y="6165014"/>
            <a:ext cx="5097900" cy="695100"/>
          </a:xfrm>
          <a:prstGeom prst="rect">
            <a:avLst/>
          </a:prstGeom>
          <a:solidFill>
            <a:srgbClr val="0F243E"/>
          </a:solidFill>
          <a:ln>
            <a:noFill/>
          </a:ln>
        </p:spPr>
        <p:txBody>
          <a:bodyPr lIns="91425" tIns="45700" rIns="91425" bIns="45700" anchor="ctr" anchorCtr="0">
            <a:noAutofit/>
          </a:bodyPr>
          <a:lstStyle/>
          <a:p>
            <a:pPr>
              <a:spcBef>
                <a:spcPts val="0"/>
              </a:spcBef>
              <a:buNone/>
            </a:pPr>
            <a:endParaRPr/>
          </a:p>
        </p:txBody>
      </p:sp>
      <p:sp>
        <p:nvSpPr>
          <p:cNvPr id="86" name="Shape 86"/>
          <p:cNvSpPr txBox="1">
            <a:spLocks noGrp="1"/>
          </p:cNvSpPr>
          <p:nvPr>
            <p:ph type="body" idx="1"/>
          </p:nvPr>
        </p:nvSpPr>
        <p:spPr>
          <a:xfrm>
            <a:off x="3866812" y="6165014"/>
            <a:ext cx="5097900" cy="695100"/>
          </a:xfrm>
          <a:prstGeom prst="rect">
            <a:avLst/>
          </a:prstGeom>
          <a:noFill/>
          <a:ln>
            <a:noFill/>
          </a:ln>
        </p:spPr>
        <p:txBody>
          <a:bodyPr lIns="91425" tIns="91425" rIns="91425" bIns="91425" anchor="t" anchorCtr="0"/>
          <a:lstStyle>
            <a:lvl1pPr rtl="0">
              <a:spcBef>
                <a:spcPts val="0"/>
              </a:spcBef>
              <a:buClr>
                <a:schemeClr val="lt1"/>
              </a:buClr>
              <a:buSzPct val="100000"/>
              <a:buNone/>
              <a:defRPr sz="1400">
                <a:solidFill>
                  <a:schemeClr val="lt1"/>
                </a:solidFill>
              </a:defRPr>
            </a:lvl1pPr>
            <a:lvl2pPr rtl="0">
              <a:spcBef>
                <a:spcPts val="0"/>
              </a:spcBef>
              <a:buClr>
                <a:schemeClr val="lt1"/>
              </a:buClr>
              <a:buSzPct val="100000"/>
              <a:buNone/>
              <a:defRPr sz="1400">
                <a:solidFill>
                  <a:schemeClr val="lt1"/>
                </a:solidFill>
              </a:defRPr>
            </a:lvl2pPr>
            <a:lvl3pPr rtl="0">
              <a:spcBef>
                <a:spcPts val="0"/>
              </a:spcBef>
              <a:buClr>
                <a:schemeClr val="lt1"/>
              </a:buClr>
              <a:buSzPct val="100000"/>
              <a:buNone/>
              <a:defRPr sz="1400">
                <a:solidFill>
                  <a:schemeClr val="lt1"/>
                </a:solidFill>
              </a:defRPr>
            </a:lvl3pPr>
            <a:lvl4pPr rtl="0">
              <a:spcBef>
                <a:spcPts val="0"/>
              </a:spcBef>
              <a:buClr>
                <a:schemeClr val="lt1"/>
              </a:buClr>
              <a:buSzPct val="100000"/>
              <a:buNone/>
              <a:defRPr sz="1400">
                <a:solidFill>
                  <a:schemeClr val="lt1"/>
                </a:solidFill>
              </a:defRPr>
            </a:lvl4pPr>
            <a:lvl5pPr rtl="0">
              <a:spcBef>
                <a:spcPts val="0"/>
              </a:spcBef>
              <a:buClr>
                <a:schemeClr val="lt1"/>
              </a:buClr>
              <a:buSzPct val="100000"/>
              <a:buNone/>
              <a:defRPr sz="1400">
                <a:solidFill>
                  <a:schemeClr val="lt1"/>
                </a:solidFill>
              </a:defRPr>
            </a:lvl5pPr>
            <a:lvl6pPr rtl="0">
              <a:spcBef>
                <a:spcPts val="0"/>
              </a:spcBef>
              <a:buClr>
                <a:schemeClr val="lt1"/>
              </a:buClr>
              <a:buSzPct val="100000"/>
              <a:buNone/>
              <a:defRPr sz="1400">
                <a:solidFill>
                  <a:schemeClr val="lt1"/>
                </a:solidFill>
              </a:defRPr>
            </a:lvl6pPr>
            <a:lvl7pPr rtl="0">
              <a:spcBef>
                <a:spcPts val="0"/>
              </a:spcBef>
              <a:buClr>
                <a:schemeClr val="lt1"/>
              </a:buClr>
              <a:buSzPct val="100000"/>
              <a:buNone/>
              <a:defRPr sz="1400">
                <a:solidFill>
                  <a:schemeClr val="lt1"/>
                </a:solidFill>
              </a:defRPr>
            </a:lvl7pPr>
            <a:lvl8pPr rtl="0">
              <a:spcBef>
                <a:spcPts val="0"/>
              </a:spcBef>
              <a:buClr>
                <a:schemeClr val="lt1"/>
              </a:buClr>
              <a:buSzPct val="100000"/>
              <a:buNone/>
              <a:defRPr sz="1400">
                <a:solidFill>
                  <a:schemeClr val="lt1"/>
                </a:solidFill>
              </a:defRPr>
            </a:lvl8pPr>
            <a:lvl9pPr rtl="0">
              <a:spcBef>
                <a:spcPts val="0"/>
              </a:spcBef>
              <a:buClr>
                <a:schemeClr val="lt1"/>
              </a:buClr>
              <a:buSzPct val="100000"/>
              <a:buNone/>
              <a:defRPr sz="1400">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grpSp>
        <p:nvGrpSpPr>
          <p:cNvPr id="5" name="Shape 5"/>
          <p:cNvGrpSpPr/>
          <p:nvPr/>
        </p:nvGrpSpPr>
        <p:grpSpPr>
          <a:xfrm>
            <a:off x="33867" y="-94"/>
            <a:ext cx="3409812" cy="2810236"/>
            <a:chOff x="0" y="1493"/>
            <a:chExt cx="3409812" cy="2810236"/>
          </a:xfrm>
        </p:grpSpPr>
        <p:cxnSp>
          <p:nvCxnSpPr>
            <p:cNvPr id="6" name="Shape 6"/>
            <p:cNvCxnSpPr/>
            <p:nvPr/>
          </p:nvCxnSpPr>
          <p:spPr>
            <a:xfrm>
              <a:off x="0" y="245542"/>
              <a:ext cx="3251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7" name="Shape 7"/>
            <p:cNvCxnSpPr/>
            <p:nvPr/>
          </p:nvCxnSpPr>
          <p:spPr>
            <a:xfrm rot="-5400000">
              <a:off x="-1212177" y="1407880"/>
              <a:ext cx="2806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8" name="Shape 8"/>
            <p:cNvCxnSpPr/>
            <p:nvPr/>
          </p:nvCxnSpPr>
          <p:spPr>
            <a:xfrm>
              <a:off x="0" y="474143"/>
              <a:ext cx="2666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9" name="Shape 9"/>
            <p:cNvCxnSpPr/>
            <p:nvPr/>
          </p:nvCxnSpPr>
          <p:spPr>
            <a:xfrm>
              <a:off x="0" y="702743"/>
              <a:ext cx="2167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0" name="Shape 10"/>
            <p:cNvCxnSpPr/>
            <p:nvPr/>
          </p:nvCxnSpPr>
          <p:spPr>
            <a:xfrm>
              <a:off x="0" y="931342"/>
              <a:ext cx="18626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1" name="Shape 11"/>
            <p:cNvCxnSpPr/>
            <p:nvPr/>
          </p:nvCxnSpPr>
          <p:spPr>
            <a:xfrm>
              <a:off x="0" y="1159942"/>
              <a:ext cx="1490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2" name="Shape 12"/>
            <p:cNvCxnSpPr/>
            <p:nvPr/>
          </p:nvCxnSpPr>
          <p:spPr>
            <a:xfrm>
              <a:off x="0" y="1388542"/>
              <a:ext cx="12191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3" name="Shape 13"/>
            <p:cNvCxnSpPr/>
            <p:nvPr/>
          </p:nvCxnSpPr>
          <p:spPr>
            <a:xfrm>
              <a:off x="0" y="1617142"/>
              <a:ext cx="990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4" name="Shape 14"/>
            <p:cNvCxnSpPr/>
            <p:nvPr/>
          </p:nvCxnSpPr>
          <p:spPr>
            <a:xfrm>
              <a:off x="0" y="1845742"/>
              <a:ext cx="745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5" name="Shape 15"/>
            <p:cNvCxnSpPr/>
            <p:nvPr/>
          </p:nvCxnSpPr>
          <p:spPr>
            <a:xfrm>
              <a:off x="0" y="2074342"/>
              <a:ext cx="533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6" name="Shape 16"/>
            <p:cNvCxnSpPr/>
            <p:nvPr/>
          </p:nvCxnSpPr>
          <p:spPr>
            <a:xfrm>
              <a:off x="0" y="2302943"/>
              <a:ext cx="262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7" name="Shape 17"/>
            <p:cNvCxnSpPr/>
            <p:nvPr/>
          </p:nvCxnSpPr>
          <p:spPr>
            <a:xfrm rot="-5400000">
              <a:off x="-814261" y="1238115"/>
              <a:ext cx="2468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8" name="Shape 18"/>
            <p:cNvCxnSpPr/>
            <p:nvPr/>
          </p:nvCxnSpPr>
          <p:spPr>
            <a:xfrm rot="-5400000">
              <a:off x="-357712" y="1014527"/>
              <a:ext cx="2018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19" name="Shape 19"/>
            <p:cNvCxnSpPr/>
            <p:nvPr/>
          </p:nvCxnSpPr>
          <p:spPr>
            <a:xfrm rot="-5400000">
              <a:off x="-853" y="887576"/>
              <a:ext cx="1763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0" name="Shape 20"/>
            <p:cNvCxnSpPr/>
            <p:nvPr/>
          </p:nvCxnSpPr>
          <p:spPr>
            <a:xfrm rot="-5400000">
              <a:off x="326307" y="790194"/>
              <a:ext cx="1569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1" name="Shape 21"/>
            <p:cNvCxnSpPr/>
            <p:nvPr/>
          </p:nvCxnSpPr>
          <p:spPr>
            <a:xfrm rot="-5400000">
              <a:off x="636516" y="709726"/>
              <a:ext cx="1408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2" name="Shape 22"/>
            <p:cNvCxnSpPr/>
            <p:nvPr/>
          </p:nvCxnSpPr>
          <p:spPr>
            <a:xfrm rot="-5400000">
              <a:off x="972228" y="603961"/>
              <a:ext cx="1196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3" name="Shape 23"/>
            <p:cNvCxnSpPr/>
            <p:nvPr/>
          </p:nvCxnSpPr>
          <p:spPr>
            <a:xfrm rot="-5400000">
              <a:off x="1278236" y="527761"/>
              <a:ext cx="1044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4" name="Shape 24"/>
            <p:cNvCxnSpPr/>
            <p:nvPr/>
          </p:nvCxnSpPr>
          <p:spPr>
            <a:xfrm rot="-5400000">
              <a:off x="1590398" y="440776"/>
              <a:ext cx="879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5" name="Shape 25"/>
            <p:cNvCxnSpPr/>
            <p:nvPr/>
          </p:nvCxnSpPr>
          <p:spPr>
            <a:xfrm rot="-5400000">
              <a:off x="1883657" y="377227"/>
              <a:ext cx="752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6" name="Shape 26"/>
            <p:cNvCxnSpPr/>
            <p:nvPr/>
          </p:nvCxnSpPr>
          <p:spPr>
            <a:xfrm rot="-5400000">
              <a:off x="2198066" y="292493"/>
              <a:ext cx="583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7" name="Shape 27"/>
            <p:cNvCxnSpPr/>
            <p:nvPr/>
          </p:nvCxnSpPr>
          <p:spPr>
            <a:xfrm rot="-5400000">
              <a:off x="2521027" y="199376"/>
              <a:ext cx="397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8" name="Shape 28"/>
            <p:cNvCxnSpPr/>
            <p:nvPr/>
          </p:nvCxnSpPr>
          <p:spPr>
            <a:xfrm rot="-5400000">
              <a:off x="2801688" y="148627"/>
              <a:ext cx="295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29" name="Shape 29"/>
            <p:cNvCxnSpPr/>
            <p:nvPr/>
          </p:nvCxnSpPr>
          <p:spPr>
            <a:xfrm rot="-5400000">
              <a:off x="3079242" y="102444"/>
              <a:ext cx="201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0" name="Shape 30"/>
            <p:cNvCxnSpPr/>
            <p:nvPr/>
          </p:nvCxnSpPr>
          <p:spPr>
            <a:xfrm rot="-5400000">
              <a:off x="3324762" y="85076"/>
              <a:ext cx="168600" cy="1500"/>
            </a:xfrm>
            <a:prstGeom prst="straightConnector1">
              <a:avLst/>
            </a:prstGeom>
            <a:noFill/>
            <a:ln w="12700" cap="flat" cmpd="sng">
              <a:solidFill>
                <a:srgbClr val="B7CCE4">
                  <a:alpha val="53725"/>
                </a:srgbClr>
              </a:solidFill>
              <a:prstDash val="solid"/>
              <a:round/>
              <a:headEnd type="none" w="med" len="med"/>
              <a:tailEnd type="none" w="med" len="med"/>
            </a:ln>
          </p:spPr>
        </p:cxnSp>
      </p:grpSp>
      <p:sp>
        <p:nvSpPr>
          <p:cNvPr id="31" name="Shape 3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1pPr>
            <a:lvl2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2pPr>
            <a:lvl3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3pPr>
            <a:lvl4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4pPr>
            <a:lvl5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5pPr>
            <a:lvl6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6pPr>
            <a:lvl7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7pPr>
            <a:lvl8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8pPr>
            <a:lvl9pPr algn="l" rtl="0">
              <a:spcBef>
                <a:spcPts val="0"/>
              </a:spcBef>
              <a:buClr>
                <a:schemeClr val="lt1"/>
              </a:buClr>
              <a:buSzPct val="100000"/>
              <a:buFont typeface="Arial"/>
              <a:buNone/>
              <a:defRPr sz="4400" b="0" i="0" u="none" strike="noStrike" cap="none" baseline="0">
                <a:solidFill>
                  <a:schemeClr val="lt1"/>
                </a:solidFill>
                <a:latin typeface="Arial"/>
                <a:ea typeface="Arial"/>
                <a:cs typeface="Arial"/>
                <a:sym typeface="Arial"/>
              </a:defRPr>
            </a:lvl9pPr>
          </a:lstStyle>
          <a:p>
            <a:endParaRPr/>
          </a:p>
        </p:txBody>
      </p:sp>
      <p:sp>
        <p:nvSpPr>
          <p:cNvPr id="32" name="Shape 32"/>
          <p:cNvSpPr txBox="1">
            <a:spLocks noGrp="1"/>
          </p:cNvSpPr>
          <p:nvPr>
            <p:ph type="body" idx="1"/>
          </p:nvPr>
        </p:nvSpPr>
        <p:spPr>
          <a:xfrm>
            <a:off x="457200" y="1600200"/>
            <a:ext cx="8229600" cy="4526100"/>
          </a:xfrm>
          <a:prstGeom prst="rect">
            <a:avLst/>
          </a:prstGeom>
          <a:noFill/>
          <a:ln>
            <a:noFill/>
          </a:ln>
        </p:spPr>
        <p:txBody>
          <a:bodyPr lIns="91425" tIns="91425" rIns="91425" bIns="91425" anchor="t" anchorCtr="0"/>
          <a:lstStyle>
            <a:lvl1pPr algn="l" rtl="0">
              <a:spcBef>
                <a:spcPts val="0"/>
              </a:spcBef>
              <a:buClr>
                <a:schemeClr val="dk2"/>
              </a:buClr>
              <a:buSzPct val="100000"/>
              <a:buFont typeface="Arial"/>
              <a:buChar char="●"/>
              <a:defRPr sz="1800" b="0" i="0" u="none" strike="noStrike" cap="none" baseline="0">
                <a:solidFill>
                  <a:schemeClr val="dk2"/>
                </a:solidFill>
                <a:latin typeface="Arial"/>
                <a:ea typeface="Arial"/>
                <a:cs typeface="Arial"/>
                <a:sym typeface="Arial"/>
              </a:defRPr>
            </a:lvl1pPr>
            <a:lvl2pPr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2pPr>
            <a:lvl3pPr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3pPr>
            <a:lvl4pPr algn="l" rtl="0">
              <a:spcBef>
                <a:spcPts val="360"/>
              </a:spcBef>
              <a:buClr>
                <a:schemeClr val="dk2"/>
              </a:buClr>
              <a:buSzPct val="100000"/>
              <a:buFont typeface="Arial"/>
              <a:buChar char="●"/>
              <a:defRPr sz="1800" b="0" i="0" u="none" strike="noStrike" cap="none" baseline="0">
                <a:solidFill>
                  <a:schemeClr val="dk2"/>
                </a:solidFill>
                <a:latin typeface="Arial"/>
                <a:ea typeface="Arial"/>
                <a:cs typeface="Arial"/>
                <a:sym typeface="Arial"/>
              </a:defRPr>
            </a:lvl4pPr>
            <a:lvl5pPr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5pPr>
            <a:lvl6pPr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6pPr>
            <a:lvl7pPr algn="l" rtl="0">
              <a:spcBef>
                <a:spcPts val="360"/>
              </a:spcBef>
              <a:buClr>
                <a:schemeClr val="dk2"/>
              </a:buClr>
              <a:buSzPct val="100000"/>
              <a:buFont typeface="Arial"/>
              <a:buChar char="●"/>
              <a:defRPr sz="1800" b="0" i="0" u="none" strike="noStrike" cap="none" baseline="0">
                <a:solidFill>
                  <a:schemeClr val="dk2"/>
                </a:solidFill>
                <a:latin typeface="Arial"/>
                <a:ea typeface="Arial"/>
                <a:cs typeface="Arial"/>
                <a:sym typeface="Arial"/>
              </a:defRPr>
            </a:lvl7pPr>
            <a:lvl8pPr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8pPr>
            <a:lvl9pPr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9pPr>
          </a:lstStyle>
          <a:p>
            <a:endParaRPr/>
          </a:p>
        </p:txBody>
      </p:sp>
      <p:grpSp>
        <p:nvGrpSpPr>
          <p:cNvPr id="33" name="Shape 33"/>
          <p:cNvGrpSpPr/>
          <p:nvPr/>
        </p:nvGrpSpPr>
        <p:grpSpPr>
          <a:xfrm rot="10800000">
            <a:off x="5734187" y="4047858"/>
            <a:ext cx="3409812" cy="2810236"/>
            <a:chOff x="0" y="1493"/>
            <a:chExt cx="3409812" cy="2810236"/>
          </a:xfrm>
        </p:grpSpPr>
        <p:cxnSp>
          <p:nvCxnSpPr>
            <p:cNvPr id="34" name="Shape 34"/>
            <p:cNvCxnSpPr/>
            <p:nvPr/>
          </p:nvCxnSpPr>
          <p:spPr>
            <a:xfrm>
              <a:off x="0" y="245542"/>
              <a:ext cx="3251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5" name="Shape 35"/>
            <p:cNvCxnSpPr/>
            <p:nvPr/>
          </p:nvCxnSpPr>
          <p:spPr>
            <a:xfrm rot="-5400000">
              <a:off x="-1212177" y="1407880"/>
              <a:ext cx="2806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6" name="Shape 36"/>
            <p:cNvCxnSpPr/>
            <p:nvPr/>
          </p:nvCxnSpPr>
          <p:spPr>
            <a:xfrm>
              <a:off x="0" y="474143"/>
              <a:ext cx="2666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7" name="Shape 37"/>
            <p:cNvCxnSpPr/>
            <p:nvPr/>
          </p:nvCxnSpPr>
          <p:spPr>
            <a:xfrm>
              <a:off x="0" y="702743"/>
              <a:ext cx="2167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8" name="Shape 38"/>
            <p:cNvCxnSpPr/>
            <p:nvPr/>
          </p:nvCxnSpPr>
          <p:spPr>
            <a:xfrm>
              <a:off x="0" y="931342"/>
              <a:ext cx="18626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39" name="Shape 39"/>
            <p:cNvCxnSpPr/>
            <p:nvPr/>
          </p:nvCxnSpPr>
          <p:spPr>
            <a:xfrm>
              <a:off x="0" y="1159942"/>
              <a:ext cx="1490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0" name="Shape 40"/>
            <p:cNvCxnSpPr/>
            <p:nvPr/>
          </p:nvCxnSpPr>
          <p:spPr>
            <a:xfrm>
              <a:off x="0" y="1388542"/>
              <a:ext cx="12191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1" name="Shape 41"/>
            <p:cNvCxnSpPr/>
            <p:nvPr/>
          </p:nvCxnSpPr>
          <p:spPr>
            <a:xfrm>
              <a:off x="0" y="1617142"/>
              <a:ext cx="990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2" name="Shape 42"/>
            <p:cNvCxnSpPr/>
            <p:nvPr/>
          </p:nvCxnSpPr>
          <p:spPr>
            <a:xfrm>
              <a:off x="0" y="1845742"/>
              <a:ext cx="745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3" name="Shape 43"/>
            <p:cNvCxnSpPr/>
            <p:nvPr/>
          </p:nvCxnSpPr>
          <p:spPr>
            <a:xfrm>
              <a:off x="0" y="2074342"/>
              <a:ext cx="533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4" name="Shape 44"/>
            <p:cNvCxnSpPr/>
            <p:nvPr/>
          </p:nvCxnSpPr>
          <p:spPr>
            <a:xfrm>
              <a:off x="0" y="2302943"/>
              <a:ext cx="262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5" name="Shape 45"/>
            <p:cNvCxnSpPr/>
            <p:nvPr/>
          </p:nvCxnSpPr>
          <p:spPr>
            <a:xfrm rot="-5400000">
              <a:off x="-814261" y="1238115"/>
              <a:ext cx="24683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6" name="Shape 46"/>
            <p:cNvCxnSpPr/>
            <p:nvPr/>
          </p:nvCxnSpPr>
          <p:spPr>
            <a:xfrm rot="-5400000">
              <a:off x="-357712" y="1014527"/>
              <a:ext cx="20180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7" name="Shape 47"/>
            <p:cNvCxnSpPr/>
            <p:nvPr/>
          </p:nvCxnSpPr>
          <p:spPr>
            <a:xfrm rot="-5400000">
              <a:off x="-853" y="887576"/>
              <a:ext cx="17639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8" name="Shape 48"/>
            <p:cNvCxnSpPr/>
            <p:nvPr/>
          </p:nvCxnSpPr>
          <p:spPr>
            <a:xfrm rot="-5400000">
              <a:off x="326307" y="790194"/>
              <a:ext cx="1569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49" name="Shape 49"/>
            <p:cNvCxnSpPr/>
            <p:nvPr/>
          </p:nvCxnSpPr>
          <p:spPr>
            <a:xfrm rot="-5400000">
              <a:off x="636516" y="709726"/>
              <a:ext cx="14085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0" name="Shape 50"/>
            <p:cNvCxnSpPr/>
            <p:nvPr/>
          </p:nvCxnSpPr>
          <p:spPr>
            <a:xfrm rot="-5400000">
              <a:off x="972228" y="603961"/>
              <a:ext cx="1196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1" name="Shape 51"/>
            <p:cNvCxnSpPr/>
            <p:nvPr/>
          </p:nvCxnSpPr>
          <p:spPr>
            <a:xfrm rot="-5400000">
              <a:off x="1278236" y="527761"/>
              <a:ext cx="10443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2" name="Shape 52"/>
            <p:cNvCxnSpPr/>
            <p:nvPr/>
          </p:nvCxnSpPr>
          <p:spPr>
            <a:xfrm rot="-5400000">
              <a:off x="1590398" y="440776"/>
              <a:ext cx="879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3" name="Shape 53"/>
            <p:cNvCxnSpPr/>
            <p:nvPr/>
          </p:nvCxnSpPr>
          <p:spPr>
            <a:xfrm rot="-5400000">
              <a:off x="1883657" y="377227"/>
              <a:ext cx="7527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4" name="Shape 54"/>
            <p:cNvCxnSpPr/>
            <p:nvPr/>
          </p:nvCxnSpPr>
          <p:spPr>
            <a:xfrm rot="-5400000">
              <a:off x="2198066" y="292493"/>
              <a:ext cx="583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5" name="Shape 55"/>
            <p:cNvCxnSpPr/>
            <p:nvPr/>
          </p:nvCxnSpPr>
          <p:spPr>
            <a:xfrm rot="-5400000">
              <a:off x="2521027" y="199376"/>
              <a:ext cx="397200"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6" name="Shape 56"/>
            <p:cNvCxnSpPr/>
            <p:nvPr/>
          </p:nvCxnSpPr>
          <p:spPr>
            <a:xfrm rot="-5400000">
              <a:off x="2801688" y="148627"/>
              <a:ext cx="2954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7" name="Shape 57"/>
            <p:cNvCxnSpPr/>
            <p:nvPr/>
          </p:nvCxnSpPr>
          <p:spPr>
            <a:xfrm rot="-5400000">
              <a:off x="3079242" y="102444"/>
              <a:ext cx="201599" cy="1500"/>
            </a:xfrm>
            <a:prstGeom prst="straightConnector1">
              <a:avLst/>
            </a:prstGeom>
            <a:noFill/>
            <a:ln w="12700" cap="flat" cmpd="sng">
              <a:solidFill>
                <a:srgbClr val="B7CCE4">
                  <a:alpha val="53725"/>
                </a:srgbClr>
              </a:solidFill>
              <a:prstDash val="solid"/>
              <a:round/>
              <a:headEnd type="none" w="med" len="med"/>
              <a:tailEnd type="none" w="med" len="med"/>
            </a:ln>
          </p:spPr>
        </p:cxnSp>
        <p:cxnSp>
          <p:nvCxnSpPr>
            <p:cNvPr id="58" name="Shape 58"/>
            <p:cNvCxnSpPr/>
            <p:nvPr/>
          </p:nvCxnSpPr>
          <p:spPr>
            <a:xfrm rot="-5400000">
              <a:off x="3324762" y="85076"/>
              <a:ext cx="168600" cy="1500"/>
            </a:xfrm>
            <a:prstGeom prst="straightConnector1">
              <a:avLst/>
            </a:prstGeom>
            <a:noFill/>
            <a:ln w="12700" cap="flat" cmpd="sng">
              <a:solidFill>
                <a:srgbClr val="B7CCE4">
                  <a:alpha val="53725"/>
                </a:srgbClr>
              </a:solidFill>
              <a:prstDash val="solid"/>
              <a:round/>
              <a:headEnd type="none" w="med" len="med"/>
              <a:tailEnd type="none" w="med" len="med"/>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ctrTitle"/>
          </p:nvPr>
        </p:nvSpPr>
        <p:spPr>
          <a:xfrm>
            <a:off x="289165" y="1661375"/>
            <a:ext cx="7023000" cy="1155165"/>
          </a:xfrm>
          <a:prstGeom prst="rect">
            <a:avLst/>
          </a:prstGeom>
        </p:spPr>
        <p:txBody>
          <a:bodyPr lIns="91425" tIns="91425" rIns="91425" bIns="91425" anchor="ctr" anchorCtr="0">
            <a:noAutofit/>
          </a:bodyPr>
          <a:lstStyle/>
          <a:p>
            <a:pPr lvl="0" rtl="0">
              <a:spcBef>
                <a:spcPts val="0"/>
              </a:spcBef>
              <a:buNone/>
            </a:pPr>
            <a:r>
              <a:rPr lang="en" sz="4800" b="1" dirty="0" smtClean="0">
                <a:effectLst>
                  <a:outerShdw blurRad="38100" dist="38100" dir="2700000" algn="tl">
                    <a:srgbClr val="000000">
                      <a:alpha val="43137"/>
                    </a:srgbClr>
                  </a:outerShdw>
                </a:effectLst>
                <a:latin typeface="Coustard"/>
                <a:ea typeface="Coustard"/>
                <a:cs typeface="Coustard"/>
                <a:sym typeface="Coustard"/>
              </a:rPr>
              <a:t>AP Psychology Free Response Questions</a:t>
            </a:r>
            <a:endParaRPr lang="en" sz="4800" b="1" dirty="0">
              <a:effectLst>
                <a:outerShdw blurRad="38100" dist="38100" dir="2700000" algn="tl">
                  <a:srgbClr val="000000">
                    <a:alpha val="43137"/>
                  </a:srgbClr>
                </a:outerShdw>
              </a:effectLst>
              <a:latin typeface="Coustard"/>
              <a:ea typeface="Coustard"/>
              <a:cs typeface="Coustard"/>
              <a:sym typeface="Coustard"/>
            </a:endParaRPr>
          </a:p>
          <a:p>
            <a:pPr>
              <a:spcBef>
                <a:spcPts val="0"/>
              </a:spcBef>
              <a:buNone/>
            </a:pPr>
            <a:r>
              <a:rPr lang="en" sz="2400" dirty="0" smtClean="0">
                <a:latin typeface="Coustard"/>
                <a:ea typeface="Coustard"/>
                <a:cs typeface="Coustard"/>
                <a:sym typeface="Coustard"/>
              </a:rPr>
              <a:t>                                                 </a:t>
            </a:r>
            <a:endParaRPr lang="en" sz="2400" dirty="0">
              <a:latin typeface="Coustard"/>
              <a:ea typeface="Coustard"/>
              <a:cs typeface="Coustard"/>
              <a:sym typeface="Coustard"/>
            </a:endParaRPr>
          </a:p>
        </p:txBody>
      </p:sp>
      <p:pic>
        <p:nvPicPr>
          <p:cNvPr id="94" name="Shape 94"/>
          <p:cNvPicPr preferRelativeResize="0"/>
          <p:nvPr/>
        </p:nvPicPr>
        <p:blipFill>
          <a:blip r:embed="rId3">
            <a:alphaModFix/>
          </a:blip>
          <a:stretch>
            <a:fillRect/>
          </a:stretch>
        </p:blipFill>
        <p:spPr>
          <a:xfrm>
            <a:off x="0" y="3090500"/>
            <a:ext cx="2315974" cy="2502800"/>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800" dirty="0" smtClean="0"/>
              <a:t>Below you will find a FRQ from the 2015 AP Psychology exam</a:t>
            </a:r>
          </a:p>
          <a:p>
            <a:pPr>
              <a:buNone/>
            </a:pPr>
            <a:r>
              <a:rPr lang="en-US" sz="2800" dirty="0"/>
              <a:t> </a:t>
            </a:r>
            <a:r>
              <a:rPr lang="en-US" sz="1600" dirty="0">
                <a:solidFill>
                  <a:schemeClr val="tx1"/>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college but has not yet decided </a:t>
            </a:r>
            <a:r>
              <a:rPr lang="en-US" sz="1600" dirty="0" smtClean="0">
                <a:solidFill>
                  <a:schemeClr val="tx1"/>
                </a:solidFill>
              </a:rPr>
              <a:t>where </a:t>
            </a:r>
            <a:r>
              <a:rPr lang="en-US" sz="1600" dirty="0">
                <a:solidFill>
                  <a:schemeClr val="tx1"/>
                </a:solidFill>
              </a:rPr>
              <a:t>she will apply. Describe how the </a:t>
            </a:r>
            <a:r>
              <a:rPr lang="en-US" sz="1600" dirty="0" smtClean="0">
                <a:solidFill>
                  <a:schemeClr val="tx1"/>
                </a:solidFill>
              </a:rPr>
              <a:t>following </a:t>
            </a:r>
            <a:r>
              <a:rPr lang="en-US" sz="1600" dirty="0">
                <a:solidFill>
                  <a:schemeClr val="tx1"/>
                </a:solidFill>
              </a:rPr>
              <a:t>psychological concepts </a:t>
            </a:r>
            <a:r>
              <a:rPr lang="en-US" sz="1600" dirty="0" smtClean="0">
                <a:solidFill>
                  <a:schemeClr val="tx1"/>
                </a:solidFill>
              </a:rPr>
              <a:t>and </a:t>
            </a:r>
            <a:r>
              <a:rPr lang="en-US" sz="1600" dirty="0">
                <a:solidFill>
                  <a:schemeClr val="tx1"/>
                </a:solidFill>
              </a:rPr>
              <a:t>terms relate to her choice. </a:t>
            </a:r>
          </a:p>
          <a:p>
            <a:pPr>
              <a:buNone/>
            </a:pPr>
            <a:r>
              <a:rPr lang="en-US" sz="1600" dirty="0" smtClean="0">
                <a:solidFill>
                  <a:schemeClr val="tx1"/>
                </a:solidFill>
              </a:rPr>
              <a:t>•Availability </a:t>
            </a:r>
            <a:r>
              <a:rPr lang="en-US" sz="1600" dirty="0">
                <a:solidFill>
                  <a:schemeClr val="tx1"/>
                </a:solidFill>
              </a:rPr>
              <a:t>heuristic </a:t>
            </a:r>
          </a:p>
          <a:p>
            <a:pPr>
              <a:buNone/>
            </a:pPr>
            <a:r>
              <a:rPr lang="en-US" sz="1600" dirty="0" smtClean="0">
                <a:solidFill>
                  <a:schemeClr val="tx1"/>
                </a:solidFill>
              </a:rPr>
              <a:t>•Compliance </a:t>
            </a:r>
            <a:endParaRPr lang="en-US" sz="1600" dirty="0">
              <a:solidFill>
                <a:schemeClr val="tx1"/>
              </a:solidFill>
            </a:endParaRPr>
          </a:p>
          <a:p>
            <a:pPr>
              <a:buNone/>
            </a:pPr>
            <a:r>
              <a:rPr lang="en-US" sz="1600" dirty="0" smtClean="0">
                <a:solidFill>
                  <a:schemeClr val="tx1"/>
                </a:solidFill>
              </a:rPr>
              <a:t>•Prefrontal </a:t>
            </a:r>
            <a:r>
              <a:rPr lang="en-US" sz="1600" dirty="0">
                <a:solidFill>
                  <a:schemeClr val="tx1"/>
                </a:solidFill>
              </a:rPr>
              <a:t>cortex </a:t>
            </a:r>
          </a:p>
          <a:p>
            <a:pPr>
              <a:buNone/>
            </a:pPr>
            <a:r>
              <a:rPr lang="en-US" sz="1600" dirty="0" smtClean="0">
                <a:solidFill>
                  <a:schemeClr val="tx1"/>
                </a:solidFill>
              </a:rPr>
              <a:t>•Prospective </a:t>
            </a:r>
            <a:r>
              <a:rPr lang="en-US" sz="1600" dirty="0">
                <a:solidFill>
                  <a:schemeClr val="tx1"/>
                </a:solidFill>
              </a:rPr>
              <a:t>memory </a:t>
            </a:r>
          </a:p>
          <a:p>
            <a:pPr>
              <a:buNone/>
            </a:pPr>
            <a:r>
              <a:rPr lang="en-US" sz="1600" dirty="0">
                <a:solidFill>
                  <a:schemeClr val="tx1"/>
                </a:solidFill>
              </a:rPr>
              <a:t>      B. </a:t>
            </a:r>
            <a:r>
              <a:rPr lang="en-US" sz="1600" dirty="0" smtClean="0">
                <a:solidFill>
                  <a:schemeClr val="tx1"/>
                </a:solidFill>
              </a:rPr>
              <a:t>Explain </a:t>
            </a:r>
            <a:r>
              <a:rPr lang="en-US" sz="1600" dirty="0">
                <a:solidFill>
                  <a:schemeClr val="tx1"/>
                </a:solidFill>
              </a:rPr>
              <a:t>how the following psychological </a:t>
            </a:r>
            <a:r>
              <a:rPr lang="en-US" sz="1600" dirty="0" smtClean="0">
                <a:solidFill>
                  <a:schemeClr val="tx1"/>
                </a:solidFill>
              </a:rPr>
              <a:t>concepts could </a:t>
            </a:r>
            <a:r>
              <a:rPr lang="en-US" sz="1600" dirty="0">
                <a:solidFill>
                  <a:schemeClr val="tx1"/>
                </a:solidFill>
              </a:rPr>
              <a:t>relate to how well </a:t>
            </a:r>
            <a:r>
              <a:rPr lang="en-US" sz="1600" dirty="0" smtClean="0">
                <a:solidFill>
                  <a:schemeClr val="tx1"/>
                </a:solidFill>
              </a:rPr>
              <a:t>Annabelle adapts </a:t>
            </a:r>
            <a:r>
              <a:rPr lang="en-US" sz="1600" dirty="0">
                <a:solidFill>
                  <a:schemeClr val="tx1"/>
                </a:solidFill>
              </a:rPr>
              <a:t>when she </a:t>
            </a:r>
            <a:r>
              <a:rPr lang="en-US" sz="1600" dirty="0" smtClean="0">
                <a:solidFill>
                  <a:schemeClr val="tx1"/>
                </a:solidFill>
              </a:rPr>
              <a:t>begins </a:t>
            </a:r>
            <a:r>
              <a:rPr lang="en-US" sz="1600" dirty="0">
                <a:solidFill>
                  <a:schemeClr val="tx1"/>
                </a:solidFill>
              </a:rPr>
              <a:t>her college career. </a:t>
            </a:r>
          </a:p>
          <a:p>
            <a:pPr>
              <a:buNone/>
            </a:pPr>
            <a:r>
              <a:rPr lang="en-US" sz="1600" dirty="0" smtClean="0">
                <a:solidFill>
                  <a:schemeClr val="tx1"/>
                </a:solidFill>
              </a:rPr>
              <a:t>• </a:t>
            </a:r>
            <a:r>
              <a:rPr lang="en-US" sz="1600" dirty="0">
                <a:solidFill>
                  <a:schemeClr val="tx1"/>
                </a:solidFill>
              </a:rPr>
              <a:t>Agoraphobia </a:t>
            </a:r>
          </a:p>
          <a:p>
            <a:pPr>
              <a:buNone/>
            </a:pPr>
            <a:r>
              <a:rPr lang="en-US" sz="1600" dirty="0" smtClean="0">
                <a:solidFill>
                  <a:schemeClr val="tx1"/>
                </a:solidFill>
              </a:rPr>
              <a:t>• </a:t>
            </a:r>
            <a:r>
              <a:rPr lang="en-US" sz="1600" dirty="0">
                <a:solidFill>
                  <a:schemeClr val="tx1"/>
                </a:solidFill>
              </a:rPr>
              <a:t>Crystallized intelligence </a:t>
            </a:r>
          </a:p>
          <a:p>
            <a:pPr>
              <a:buNone/>
            </a:pPr>
            <a:r>
              <a:rPr lang="en-US" sz="1600" dirty="0" smtClean="0">
                <a:solidFill>
                  <a:schemeClr val="tx1"/>
                </a:solidFill>
              </a:rPr>
              <a:t>• Ethnocentrism </a:t>
            </a:r>
          </a:p>
          <a:p>
            <a:pPr lvl="0">
              <a:buClr>
                <a:srgbClr val="1F497D"/>
              </a:buClr>
            </a:pPr>
            <a:r>
              <a:rPr lang="en-US" sz="2800" dirty="0" smtClean="0">
                <a:solidFill>
                  <a:srgbClr val="1F497D"/>
                </a:solidFill>
              </a:rPr>
              <a:t>Explain what the prompt is asking/telling you to do, AND how many points you think it is worth.</a:t>
            </a:r>
            <a:endParaRPr lang="en-US" sz="2800" dirty="0">
              <a:solidFill>
                <a:srgbClr val="1F497D"/>
              </a:solidFill>
            </a:endParaRPr>
          </a:p>
          <a:p>
            <a:pPr>
              <a:buNone/>
            </a:pPr>
            <a:endParaRPr lang="en-US" sz="1600" dirty="0">
              <a:solidFill>
                <a:schemeClr val="tx1"/>
              </a:solidFill>
            </a:endParaRPr>
          </a:p>
        </p:txBody>
      </p:sp>
    </p:spTree>
    <p:extLst>
      <p:ext uri="{BB962C8B-B14F-4D97-AF65-F5344CB8AC3E}">
        <p14:creationId xmlns:p14="http://schemas.microsoft.com/office/powerpoint/2010/main" val="48565641"/>
      </p:ext>
    </p:extLst>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Describe how the </a:t>
            </a:r>
            <a:r>
              <a:rPr lang="en-US" sz="1600" dirty="0" smtClean="0">
                <a:solidFill>
                  <a:schemeClr val="tx1"/>
                </a:solidFill>
              </a:rPr>
              <a:t>following </a:t>
            </a:r>
            <a:r>
              <a:rPr lang="en-US" sz="1600" dirty="0">
                <a:solidFill>
                  <a:schemeClr val="tx1"/>
                </a:solidFill>
              </a:rPr>
              <a:t>psychological concepts </a:t>
            </a:r>
            <a:r>
              <a:rPr lang="en-US" sz="1600" dirty="0" smtClean="0">
                <a:solidFill>
                  <a:schemeClr val="tx1"/>
                </a:solidFill>
              </a:rPr>
              <a:t>and </a:t>
            </a:r>
            <a:r>
              <a:rPr lang="en-US" sz="1600" dirty="0">
                <a:solidFill>
                  <a:schemeClr val="tx1"/>
                </a:solidFill>
              </a:rPr>
              <a:t>terms relate to her choice. </a:t>
            </a:r>
          </a:p>
          <a:p>
            <a:pPr>
              <a:buNone/>
            </a:pPr>
            <a:r>
              <a:rPr lang="en-US" sz="1600" dirty="0" smtClean="0">
                <a:solidFill>
                  <a:schemeClr val="tx1"/>
                </a:solidFill>
              </a:rPr>
              <a:t>•Availability </a:t>
            </a:r>
            <a:r>
              <a:rPr lang="en-US" sz="1600" dirty="0">
                <a:solidFill>
                  <a:schemeClr val="tx1"/>
                </a:solidFill>
              </a:rPr>
              <a:t>heuristic </a:t>
            </a:r>
          </a:p>
          <a:p>
            <a:pPr>
              <a:buNone/>
            </a:pPr>
            <a:r>
              <a:rPr lang="en-US" sz="1600" dirty="0" smtClean="0">
                <a:solidFill>
                  <a:schemeClr val="tx1"/>
                </a:solidFill>
              </a:rPr>
              <a:t>•Compliance </a:t>
            </a:r>
            <a:endParaRPr lang="en-US" sz="1600" dirty="0">
              <a:solidFill>
                <a:schemeClr val="tx1"/>
              </a:solidFill>
            </a:endParaRPr>
          </a:p>
          <a:p>
            <a:pPr>
              <a:buNone/>
            </a:pPr>
            <a:r>
              <a:rPr lang="en-US" sz="1600" dirty="0" smtClean="0">
                <a:solidFill>
                  <a:schemeClr val="tx1"/>
                </a:solidFill>
              </a:rPr>
              <a:t>•Prefrontal </a:t>
            </a:r>
            <a:r>
              <a:rPr lang="en-US" sz="1600" dirty="0">
                <a:solidFill>
                  <a:schemeClr val="tx1"/>
                </a:solidFill>
              </a:rPr>
              <a:t>cortex </a:t>
            </a:r>
          </a:p>
          <a:p>
            <a:pPr>
              <a:buNone/>
            </a:pPr>
            <a:r>
              <a:rPr lang="en-US" sz="1600" dirty="0" smtClean="0">
                <a:solidFill>
                  <a:schemeClr val="tx1"/>
                </a:solidFill>
              </a:rPr>
              <a:t>•Prospective </a:t>
            </a:r>
            <a:r>
              <a:rPr lang="en-US" sz="1600" dirty="0">
                <a:solidFill>
                  <a:schemeClr val="tx1"/>
                </a:solidFill>
              </a:rPr>
              <a:t>memory </a:t>
            </a:r>
          </a:p>
          <a:p>
            <a:pPr>
              <a:buNone/>
            </a:pPr>
            <a:r>
              <a:rPr lang="en-US" sz="1600" dirty="0">
                <a:solidFill>
                  <a:schemeClr val="tx1"/>
                </a:solidFill>
              </a:rPr>
              <a:t>      B. </a:t>
            </a:r>
            <a:r>
              <a:rPr lang="en-US" sz="1600" dirty="0" smtClean="0">
                <a:solidFill>
                  <a:schemeClr val="tx1"/>
                </a:solidFill>
              </a:rPr>
              <a:t>Explain </a:t>
            </a:r>
            <a:r>
              <a:rPr lang="en-US" sz="1600" dirty="0">
                <a:solidFill>
                  <a:schemeClr val="tx1"/>
                </a:solidFill>
              </a:rPr>
              <a:t>how the following psychological </a:t>
            </a:r>
            <a:r>
              <a:rPr lang="en-US" sz="1600" dirty="0" smtClean="0">
                <a:solidFill>
                  <a:schemeClr val="tx1"/>
                </a:solidFill>
              </a:rPr>
              <a:t>concepts could </a:t>
            </a:r>
            <a:r>
              <a:rPr lang="en-US" sz="1600" dirty="0">
                <a:solidFill>
                  <a:schemeClr val="tx1"/>
                </a:solidFill>
              </a:rPr>
              <a:t>relate to how well </a:t>
            </a:r>
            <a:r>
              <a:rPr lang="en-US" sz="1600" dirty="0" smtClean="0">
                <a:solidFill>
                  <a:schemeClr val="tx1"/>
                </a:solidFill>
              </a:rPr>
              <a:t>Annabelle adapts </a:t>
            </a:r>
            <a:r>
              <a:rPr lang="en-US" sz="1600" dirty="0">
                <a:solidFill>
                  <a:schemeClr val="tx1"/>
                </a:solidFill>
              </a:rPr>
              <a:t>when she </a:t>
            </a:r>
            <a:r>
              <a:rPr lang="en-US" sz="1600" dirty="0" smtClean="0">
                <a:solidFill>
                  <a:schemeClr val="tx1"/>
                </a:solidFill>
              </a:rPr>
              <a:t>begins </a:t>
            </a:r>
            <a:r>
              <a:rPr lang="en-US" sz="1600" dirty="0">
                <a:solidFill>
                  <a:schemeClr val="tx1"/>
                </a:solidFill>
              </a:rPr>
              <a:t>her college career. </a:t>
            </a:r>
          </a:p>
          <a:p>
            <a:pPr>
              <a:buNone/>
            </a:pPr>
            <a:r>
              <a:rPr lang="en-US" sz="1600" dirty="0" smtClean="0">
                <a:solidFill>
                  <a:schemeClr val="tx1"/>
                </a:solidFill>
              </a:rPr>
              <a:t>• </a:t>
            </a:r>
            <a:r>
              <a:rPr lang="en-US" sz="1600" dirty="0">
                <a:solidFill>
                  <a:schemeClr val="tx1"/>
                </a:solidFill>
              </a:rPr>
              <a:t>Agoraphobia </a:t>
            </a:r>
          </a:p>
          <a:p>
            <a:pPr>
              <a:buNone/>
            </a:pPr>
            <a:r>
              <a:rPr lang="en-US" sz="1600" dirty="0" smtClean="0">
                <a:solidFill>
                  <a:schemeClr val="tx1"/>
                </a:solidFill>
              </a:rPr>
              <a:t>• </a:t>
            </a:r>
            <a:r>
              <a:rPr lang="en-US" sz="1600" dirty="0">
                <a:solidFill>
                  <a:schemeClr val="tx1"/>
                </a:solidFill>
              </a:rPr>
              <a:t>Crystallized intelligence </a:t>
            </a:r>
          </a:p>
          <a:p>
            <a:pPr>
              <a:buNone/>
            </a:pPr>
            <a:r>
              <a:rPr lang="en-US" sz="1600" dirty="0" smtClean="0">
                <a:solidFill>
                  <a:schemeClr val="tx1"/>
                </a:solidFill>
              </a:rPr>
              <a:t>• Ethnocentrism </a:t>
            </a:r>
          </a:p>
          <a:p>
            <a:pPr>
              <a:buNone/>
            </a:pPr>
            <a:endParaRPr lang="en-US" sz="1600" dirty="0">
              <a:solidFill>
                <a:schemeClr val="tx1"/>
              </a:solidFill>
            </a:endParaRPr>
          </a:p>
        </p:txBody>
      </p:sp>
    </p:spTree>
    <p:extLst>
      <p:ext uri="{BB962C8B-B14F-4D97-AF65-F5344CB8AC3E}">
        <p14:creationId xmlns:p14="http://schemas.microsoft.com/office/powerpoint/2010/main" val="1940920882"/>
      </p:ext>
    </p:extLst>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Describe how the </a:t>
            </a:r>
            <a:r>
              <a:rPr lang="en-US" sz="1600" dirty="0" smtClean="0">
                <a:solidFill>
                  <a:schemeClr val="tx1"/>
                </a:solidFill>
              </a:rPr>
              <a:t>following </a:t>
            </a:r>
            <a:r>
              <a:rPr lang="en-US" sz="1600" dirty="0">
                <a:solidFill>
                  <a:schemeClr val="tx1"/>
                </a:solidFill>
              </a:rPr>
              <a:t>psychological concepts </a:t>
            </a:r>
            <a:r>
              <a:rPr lang="en-US" sz="1600" dirty="0" smtClean="0">
                <a:solidFill>
                  <a:schemeClr val="tx1"/>
                </a:solidFill>
              </a:rPr>
              <a:t>and </a:t>
            </a:r>
            <a:r>
              <a:rPr lang="en-US" sz="1600" dirty="0">
                <a:solidFill>
                  <a:schemeClr val="tx1"/>
                </a:solidFill>
              </a:rPr>
              <a:t>terms relate to her choice. </a:t>
            </a:r>
          </a:p>
          <a:p>
            <a:pPr>
              <a:buNone/>
            </a:pPr>
            <a:r>
              <a:rPr lang="en-US" sz="1600" dirty="0" smtClean="0">
                <a:solidFill>
                  <a:schemeClr val="tx1"/>
                </a:solidFill>
              </a:rPr>
              <a:t>•Availability </a:t>
            </a:r>
            <a:r>
              <a:rPr lang="en-US" sz="1600" dirty="0">
                <a:solidFill>
                  <a:schemeClr val="tx1"/>
                </a:solidFill>
              </a:rPr>
              <a:t>heuristic </a:t>
            </a:r>
          </a:p>
          <a:p>
            <a:pPr>
              <a:buNone/>
            </a:pPr>
            <a:r>
              <a:rPr lang="en-US" sz="1600" dirty="0" smtClean="0">
                <a:solidFill>
                  <a:schemeClr val="tx1"/>
                </a:solidFill>
              </a:rPr>
              <a:t>•Compliance </a:t>
            </a:r>
            <a:endParaRPr lang="en-US" sz="1600" dirty="0">
              <a:solidFill>
                <a:schemeClr val="tx1"/>
              </a:solidFill>
            </a:endParaRPr>
          </a:p>
          <a:p>
            <a:pPr>
              <a:buNone/>
            </a:pPr>
            <a:r>
              <a:rPr lang="en-US" sz="1600" dirty="0" smtClean="0">
                <a:solidFill>
                  <a:schemeClr val="tx1"/>
                </a:solidFill>
              </a:rPr>
              <a:t>•Prefrontal </a:t>
            </a:r>
            <a:r>
              <a:rPr lang="en-US" sz="1600" dirty="0">
                <a:solidFill>
                  <a:schemeClr val="tx1"/>
                </a:solidFill>
              </a:rPr>
              <a:t>cortex </a:t>
            </a:r>
          </a:p>
          <a:p>
            <a:pPr>
              <a:buNone/>
            </a:pPr>
            <a:r>
              <a:rPr lang="en-US" sz="1600" dirty="0" smtClean="0">
                <a:solidFill>
                  <a:schemeClr val="tx1"/>
                </a:solidFill>
              </a:rPr>
              <a:t>•Prospective </a:t>
            </a:r>
            <a:r>
              <a:rPr lang="en-US" sz="1600" dirty="0">
                <a:solidFill>
                  <a:schemeClr val="tx1"/>
                </a:solidFill>
              </a:rPr>
              <a:t>memory </a:t>
            </a:r>
          </a:p>
          <a:p>
            <a:pPr>
              <a:buNone/>
            </a:pPr>
            <a:r>
              <a:rPr lang="en-US" sz="1600" dirty="0">
                <a:solidFill>
                  <a:schemeClr val="tx1"/>
                </a:solidFill>
              </a:rPr>
              <a:t>      B. </a:t>
            </a:r>
            <a:r>
              <a:rPr lang="en-US" sz="1600" dirty="0" smtClean="0">
                <a:solidFill>
                  <a:schemeClr val="tx1"/>
                </a:solidFill>
              </a:rPr>
              <a:t>Explain </a:t>
            </a:r>
            <a:r>
              <a:rPr lang="en-US" sz="1600" dirty="0">
                <a:solidFill>
                  <a:schemeClr val="tx1"/>
                </a:solidFill>
              </a:rPr>
              <a:t>how the following psychological </a:t>
            </a:r>
            <a:r>
              <a:rPr lang="en-US" sz="1600" dirty="0" smtClean="0">
                <a:solidFill>
                  <a:schemeClr val="tx1"/>
                </a:solidFill>
              </a:rPr>
              <a:t>concepts could </a:t>
            </a:r>
            <a:r>
              <a:rPr lang="en-US" sz="1600" dirty="0">
                <a:solidFill>
                  <a:schemeClr val="tx1"/>
                </a:solidFill>
              </a:rPr>
              <a:t>relate to how well </a:t>
            </a:r>
            <a:r>
              <a:rPr lang="en-US" sz="1600" dirty="0" smtClean="0">
                <a:solidFill>
                  <a:schemeClr val="tx1"/>
                </a:solidFill>
              </a:rPr>
              <a:t>Annabelle adapts </a:t>
            </a:r>
            <a:r>
              <a:rPr lang="en-US" sz="1600" dirty="0">
                <a:solidFill>
                  <a:schemeClr val="tx1"/>
                </a:solidFill>
              </a:rPr>
              <a:t>when she </a:t>
            </a:r>
            <a:r>
              <a:rPr lang="en-US" sz="1600" dirty="0" smtClean="0">
                <a:solidFill>
                  <a:schemeClr val="tx1"/>
                </a:solidFill>
              </a:rPr>
              <a:t>begins </a:t>
            </a:r>
            <a:r>
              <a:rPr lang="en-US" sz="1600" dirty="0">
                <a:solidFill>
                  <a:schemeClr val="tx1"/>
                </a:solidFill>
              </a:rPr>
              <a:t>her college career. </a:t>
            </a:r>
          </a:p>
          <a:p>
            <a:pPr>
              <a:buNone/>
            </a:pPr>
            <a:r>
              <a:rPr lang="en-US" sz="1600" dirty="0" smtClean="0">
                <a:solidFill>
                  <a:schemeClr val="tx1"/>
                </a:solidFill>
              </a:rPr>
              <a:t>• </a:t>
            </a:r>
            <a:r>
              <a:rPr lang="en-US" sz="1600" dirty="0">
                <a:solidFill>
                  <a:schemeClr val="tx1"/>
                </a:solidFill>
              </a:rPr>
              <a:t>Agoraphobia </a:t>
            </a:r>
          </a:p>
          <a:p>
            <a:pPr>
              <a:buNone/>
            </a:pPr>
            <a:r>
              <a:rPr lang="en-US" sz="1600" dirty="0" smtClean="0">
                <a:solidFill>
                  <a:schemeClr val="tx1"/>
                </a:solidFill>
              </a:rPr>
              <a:t>• </a:t>
            </a:r>
            <a:r>
              <a:rPr lang="en-US" sz="1600" dirty="0">
                <a:solidFill>
                  <a:schemeClr val="tx1"/>
                </a:solidFill>
              </a:rPr>
              <a:t>Crystallized intelligence </a:t>
            </a:r>
          </a:p>
          <a:p>
            <a:pPr>
              <a:buNone/>
            </a:pPr>
            <a:r>
              <a:rPr lang="en-US" sz="1600" dirty="0" smtClean="0">
                <a:solidFill>
                  <a:schemeClr val="tx1"/>
                </a:solidFill>
              </a:rPr>
              <a:t>• Ethnocentrism </a:t>
            </a:r>
          </a:p>
          <a:p>
            <a:pPr lvl="0"/>
            <a:r>
              <a:rPr lang="en-US" sz="2000" dirty="0" smtClean="0">
                <a:solidFill>
                  <a:srgbClr val="1F497D"/>
                </a:solidFill>
              </a:rPr>
              <a:t>It’s most likely going to be worth 7 points</a:t>
            </a:r>
            <a:endParaRPr lang="en-US" sz="1600" dirty="0">
              <a:solidFill>
                <a:schemeClr val="tx1"/>
              </a:solidFill>
            </a:endParaRPr>
          </a:p>
        </p:txBody>
      </p:sp>
    </p:spTree>
    <p:extLst>
      <p:ext uri="{BB962C8B-B14F-4D97-AF65-F5344CB8AC3E}">
        <p14:creationId xmlns:p14="http://schemas.microsoft.com/office/powerpoint/2010/main" val="765197726"/>
      </p:ext>
    </p:extLst>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a:t>
            </a:r>
            <a:r>
              <a:rPr lang="en-US" sz="1600" u="sng" dirty="0">
                <a:solidFill>
                  <a:srgbClr val="FF0000"/>
                </a:solidFill>
              </a:rPr>
              <a:t>Describe how the </a:t>
            </a:r>
            <a:r>
              <a:rPr lang="en-US" sz="1600" u="sng" dirty="0" smtClean="0">
                <a:solidFill>
                  <a:srgbClr val="FF0000"/>
                </a:solidFill>
              </a:rPr>
              <a:t>following </a:t>
            </a:r>
            <a:r>
              <a:rPr lang="en-US" sz="1600" u="sng" dirty="0">
                <a:solidFill>
                  <a:srgbClr val="FF0000"/>
                </a:solidFill>
              </a:rPr>
              <a:t>psychological concepts </a:t>
            </a:r>
            <a:r>
              <a:rPr lang="en-US" sz="1600" u="sng" dirty="0" smtClean="0">
                <a:solidFill>
                  <a:srgbClr val="FF0000"/>
                </a:solidFill>
              </a:rPr>
              <a:t>and </a:t>
            </a:r>
            <a:r>
              <a:rPr lang="en-US" sz="1600" u="sng" dirty="0">
                <a:solidFill>
                  <a:srgbClr val="FF0000"/>
                </a:solidFill>
              </a:rPr>
              <a:t>terms relate to her choice.</a:t>
            </a:r>
            <a:r>
              <a:rPr lang="en-US" sz="1600" dirty="0">
                <a:solidFill>
                  <a:schemeClr val="tx1"/>
                </a:solidFill>
              </a:rPr>
              <a:t> </a:t>
            </a:r>
          </a:p>
          <a:p>
            <a:pPr>
              <a:buNone/>
            </a:pPr>
            <a:r>
              <a:rPr lang="en-US" sz="1600" dirty="0" smtClean="0">
                <a:solidFill>
                  <a:schemeClr val="tx1"/>
                </a:solidFill>
              </a:rPr>
              <a:t>•Availability heuristic </a:t>
            </a:r>
            <a:endParaRPr lang="en-US" sz="1600" b="1" dirty="0">
              <a:solidFill>
                <a:srgbClr val="FF0000"/>
              </a:solidFill>
            </a:endParaRPr>
          </a:p>
          <a:p>
            <a:pPr>
              <a:buNone/>
            </a:pPr>
            <a:r>
              <a:rPr lang="en-US" sz="1600" dirty="0" smtClean="0">
                <a:solidFill>
                  <a:schemeClr val="tx1"/>
                </a:solidFill>
              </a:rPr>
              <a:t>•Compliance </a:t>
            </a:r>
            <a:endParaRPr lang="en-US" sz="1600" dirty="0">
              <a:solidFill>
                <a:schemeClr val="tx1"/>
              </a:solidFill>
            </a:endParaRPr>
          </a:p>
          <a:p>
            <a:pPr>
              <a:buNone/>
            </a:pPr>
            <a:r>
              <a:rPr lang="en-US" sz="1600" dirty="0" smtClean="0">
                <a:solidFill>
                  <a:schemeClr val="tx1"/>
                </a:solidFill>
              </a:rPr>
              <a:t>•Prefrontal cortex  </a:t>
            </a:r>
            <a:endParaRPr lang="en-US" sz="1600" dirty="0">
              <a:solidFill>
                <a:schemeClr val="tx1"/>
              </a:solidFill>
            </a:endParaRPr>
          </a:p>
          <a:p>
            <a:pPr>
              <a:buNone/>
            </a:pPr>
            <a:r>
              <a:rPr lang="en-US" sz="1600" dirty="0" smtClean="0">
                <a:solidFill>
                  <a:schemeClr val="tx1"/>
                </a:solidFill>
              </a:rPr>
              <a:t>•Prospective memory  </a:t>
            </a:r>
            <a:endParaRPr lang="en-US" sz="1600" dirty="0">
              <a:solidFill>
                <a:schemeClr val="tx1"/>
              </a:solidFill>
            </a:endParaRPr>
          </a:p>
          <a:p>
            <a:pPr>
              <a:buNone/>
            </a:pPr>
            <a:r>
              <a:rPr lang="en-US" sz="1600" dirty="0">
                <a:solidFill>
                  <a:schemeClr val="tx1"/>
                </a:solidFill>
              </a:rPr>
              <a:t>      B. </a:t>
            </a:r>
            <a:r>
              <a:rPr lang="en-US" sz="1600" dirty="0" smtClean="0">
                <a:solidFill>
                  <a:schemeClr val="tx1"/>
                </a:solidFill>
              </a:rPr>
              <a:t>Explain </a:t>
            </a:r>
            <a:r>
              <a:rPr lang="en-US" sz="1600" dirty="0">
                <a:solidFill>
                  <a:schemeClr val="tx1"/>
                </a:solidFill>
              </a:rPr>
              <a:t>how the following psychological </a:t>
            </a:r>
            <a:r>
              <a:rPr lang="en-US" sz="1600" dirty="0" smtClean="0">
                <a:solidFill>
                  <a:schemeClr val="tx1"/>
                </a:solidFill>
              </a:rPr>
              <a:t>concepts could </a:t>
            </a:r>
            <a:r>
              <a:rPr lang="en-US" sz="1600" dirty="0">
                <a:solidFill>
                  <a:schemeClr val="tx1"/>
                </a:solidFill>
              </a:rPr>
              <a:t>relate to how well </a:t>
            </a:r>
            <a:r>
              <a:rPr lang="en-US" sz="1600" dirty="0" smtClean="0">
                <a:solidFill>
                  <a:schemeClr val="tx1"/>
                </a:solidFill>
              </a:rPr>
              <a:t>Annabelle adapts </a:t>
            </a:r>
            <a:r>
              <a:rPr lang="en-US" sz="1600" dirty="0">
                <a:solidFill>
                  <a:schemeClr val="tx1"/>
                </a:solidFill>
              </a:rPr>
              <a:t>when she </a:t>
            </a:r>
            <a:r>
              <a:rPr lang="en-US" sz="1600" dirty="0" smtClean="0">
                <a:solidFill>
                  <a:schemeClr val="tx1"/>
                </a:solidFill>
              </a:rPr>
              <a:t>begins </a:t>
            </a:r>
            <a:r>
              <a:rPr lang="en-US" sz="1600" dirty="0">
                <a:solidFill>
                  <a:schemeClr val="tx1"/>
                </a:solidFill>
              </a:rPr>
              <a:t>her college career. </a:t>
            </a:r>
          </a:p>
          <a:p>
            <a:pPr>
              <a:buNone/>
            </a:pPr>
            <a:r>
              <a:rPr lang="en-US" sz="1600" dirty="0" smtClean="0">
                <a:solidFill>
                  <a:schemeClr val="tx1"/>
                </a:solidFill>
              </a:rPr>
              <a:t>• </a:t>
            </a:r>
            <a:r>
              <a:rPr lang="en-US" sz="1600" dirty="0">
                <a:solidFill>
                  <a:schemeClr val="tx1"/>
                </a:solidFill>
              </a:rPr>
              <a:t>Agoraphobia </a:t>
            </a:r>
          </a:p>
          <a:p>
            <a:pPr>
              <a:buNone/>
            </a:pPr>
            <a:r>
              <a:rPr lang="en-US" sz="1600" dirty="0" smtClean="0">
                <a:solidFill>
                  <a:schemeClr val="tx1"/>
                </a:solidFill>
              </a:rPr>
              <a:t>• </a:t>
            </a:r>
            <a:r>
              <a:rPr lang="en-US" sz="1600" dirty="0">
                <a:solidFill>
                  <a:schemeClr val="tx1"/>
                </a:solidFill>
              </a:rPr>
              <a:t>Crystallized intelligence </a:t>
            </a:r>
            <a:endParaRPr lang="en-US" sz="1600" b="1" dirty="0">
              <a:solidFill>
                <a:schemeClr val="tx1"/>
              </a:solidFill>
            </a:endParaRPr>
          </a:p>
          <a:p>
            <a:pPr>
              <a:buNone/>
            </a:pPr>
            <a:r>
              <a:rPr lang="en-US" sz="1600" dirty="0" smtClean="0">
                <a:solidFill>
                  <a:schemeClr val="tx1"/>
                </a:solidFill>
              </a:rPr>
              <a:t>• Ethnocentrism </a:t>
            </a:r>
          </a:p>
          <a:p>
            <a:pPr lvl="0"/>
            <a:r>
              <a:rPr lang="en-US" sz="2000" dirty="0" smtClean="0">
                <a:solidFill>
                  <a:srgbClr val="1F497D"/>
                </a:solidFill>
              </a:rPr>
              <a:t>It’s most likely going to be worth 7 points</a:t>
            </a:r>
            <a:endParaRPr lang="en-US" sz="1600" dirty="0">
              <a:solidFill>
                <a:schemeClr val="tx1"/>
              </a:solidFill>
            </a:endParaRPr>
          </a:p>
        </p:txBody>
      </p:sp>
    </p:spTree>
    <p:extLst>
      <p:ext uri="{BB962C8B-B14F-4D97-AF65-F5344CB8AC3E}">
        <p14:creationId xmlns:p14="http://schemas.microsoft.com/office/powerpoint/2010/main" val="595448973"/>
      </p:ext>
    </p:extLst>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a:t>
            </a:r>
            <a:r>
              <a:rPr lang="en-US" sz="1600" u="sng" dirty="0">
                <a:solidFill>
                  <a:srgbClr val="FF0000"/>
                </a:solidFill>
              </a:rPr>
              <a:t>Describe how the </a:t>
            </a:r>
            <a:r>
              <a:rPr lang="en-US" sz="1600" u="sng" dirty="0" smtClean="0">
                <a:solidFill>
                  <a:srgbClr val="FF0000"/>
                </a:solidFill>
              </a:rPr>
              <a:t>following </a:t>
            </a:r>
            <a:r>
              <a:rPr lang="en-US" sz="1600" u="sng" dirty="0">
                <a:solidFill>
                  <a:srgbClr val="FF0000"/>
                </a:solidFill>
              </a:rPr>
              <a:t>psychological concepts </a:t>
            </a:r>
            <a:r>
              <a:rPr lang="en-US" sz="1600" u="sng" dirty="0" smtClean="0">
                <a:solidFill>
                  <a:srgbClr val="FF0000"/>
                </a:solidFill>
              </a:rPr>
              <a:t>and </a:t>
            </a:r>
            <a:r>
              <a:rPr lang="en-US" sz="1600" u="sng" dirty="0">
                <a:solidFill>
                  <a:srgbClr val="FF0000"/>
                </a:solidFill>
              </a:rPr>
              <a:t>terms relate to her choice.</a:t>
            </a:r>
            <a:r>
              <a:rPr lang="en-US" sz="1600" dirty="0">
                <a:solidFill>
                  <a:schemeClr val="tx1"/>
                </a:solidFill>
              </a:rPr>
              <a:t> </a:t>
            </a:r>
          </a:p>
          <a:p>
            <a:pPr>
              <a:buNone/>
            </a:pPr>
            <a:r>
              <a:rPr lang="en-US" sz="1600" dirty="0" smtClean="0">
                <a:solidFill>
                  <a:schemeClr val="tx1"/>
                </a:solidFill>
              </a:rPr>
              <a:t>•Availability heuristic </a:t>
            </a:r>
            <a:r>
              <a:rPr lang="en-US" sz="1600" b="1" dirty="0" smtClean="0">
                <a:solidFill>
                  <a:srgbClr val="FF0000"/>
                </a:solidFill>
              </a:rPr>
              <a:t>1</a:t>
            </a:r>
            <a:endParaRPr lang="en-US" sz="1600" b="1" dirty="0">
              <a:solidFill>
                <a:srgbClr val="FF0000"/>
              </a:solidFill>
            </a:endParaRPr>
          </a:p>
          <a:p>
            <a:pPr>
              <a:buNone/>
            </a:pPr>
            <a:r>
              <a:rPr lang="en-US" sz="1600" dirty="0" smtClean="0">
                <a:solidFill>
                  <a:schemeClr val="tx1"/>
                </a:solidFill>
              </a:rPr>
              <a:t>•Compliance </a:t>
            </a:r>
            <a:endParaRPr lang="en-US" sz="1600" dirty="0">
              <a:solidFill>
                <a:schemeClr val="tx1"/>
              </a:solidFill>
            </a:endParaRPr>
          </a:p>
          <a:p>
            <a:pPr>
              <a:buNone/>
            </a:pPr>
            <a:r>
              <a:rPr lang="en-US" sz="1600" dirty="0" smtClean="0">
                <a:solidFill>
                  <a:schemeClr val="tx1"/>
                </a:solidFill>
              </a:rPr>
              <a:t>•Prefrontal cortex  </a:t>
            </a:r>
            <a:endParaRPr lang="en-US" sz="1600" dirty="0">
              <a:solidFill>
                <a:schemeClr val="tx1"/>
              </a:solidFill>
            </a:endParaRPr>
          </a:p>
          <a:p>
            <a:pPr>
              <a:buNone/>
            </a:pPr>
            <a:r>
              <a:rPr lang="en-US" sz="1600" dirty="0" smtClean="0">
                <a:solidFill>
                  <a:schemeClr val="tx1"/>
                </a:solidFill>
              </a:rPr>
              <a:t>•Prospective memory  </a:t>
            </a:r>
            <a:endParaRPr lang="en-US" sz="1600" dirty="0">
              <a:solidFill>
                <a:schemeClr val="tx1"/>
              </a:solidFill>
            </a:endParaRPr>
          </a:p>
          <a:p>
            <a:pPr>
              <a:buNone/>
            </a:pPr>
            <a:r>
              <a:rPr lang="en-US" sz="1600" dirty="0">
                <a:solidFill>
                  <a:schemeClr val="tx1"/>
                </a:solidFill>
              </a:rPr>
              <a:t>      B. </a:t>
            </a:r>
            <a:r>
              <a:rPr lang="en-US" sz="1600" dirty="0" smtClean="0">
                <a:solidFill>
                  <a:schemeClr val="tx1"/>
                </a:solidFill>
              </a:rPr>
              <a:t>Explain </a:t>
            </a:r>
            <a:r>
              <a:rPr lang="en-US" sz="1600" dirty="0">
                <a:solidFill>
                  <a:schemeClr val="tx1"/>
                </a:solidFill>
              </a:rPr>
              <a:t>how the following psychological </a:t>
            </a:r>
            <a:r>
              <a:rPr lang="en-US" sz="1600" dirty="0" smtClean="0">
                <a:solidFill>
                  <a:schemeClr val="tx1"/>
                </a:solidFill>
              </a:rPr>
              <a:t>concepts could </a:t>
            </a:r>
            <a:r>
              <a:rPr lang="en-US" sz="1600" dirty="0">
                <a:solidFill>
                  <a:schemeClr val="tx1"/>
                </a:solidFill>
              </a:rPr>
              <a:t>relate to how well </a:t>
            </a:r>
            <a:r>
              <a:rPr lang="en-US" sz="1600" dirty="0" smtClean="0">
                <a:solidFill>
                  <a:schemeClr val="tx1"/>
                </a:solidFill>
              </a:rPr>
              <a:t>Annabelle adapts </a:t>
            </a:r>
            <a:r>
              <a:rPr lang="en-US" sz="1600" dirty="0">
                <a:solidFill>
                  <a:schemeClr val="tx1"/>
                </a:solidFill>
              </a:rPr>
              <a:t>when she </a:t>
            </a:r>
            <a:r>
              <a:rPr lang="en-US" sz="1600" dirty="0" smtClean="0">
                <a:solidFill>
                  <a:schemeClr val="tx1"/>
                </a:solidFill>
              </a:rPr>
              <a:t>begins </a:t>
            </a:r>
            <a:r>
              <a:rPr lang="en-US" sz="1600" dirty="0">
                <a:solidFill>
                  <a:schemeClr val="tx1"/>
                </a:solidFill>
              </a:rPr>
              <a:t>her college career. </a:t>
            </a:r>
          </a:p>
          <a:p>
            <a:pPr>
              <a:buNone/>
            </a:pPr>
            <a:r>
              <a:rPr lang="en-US" sz="1600" dirty="0" smtClean="0">
                <a:solidFill>
                  <a:schemeClr val="tx1"/>
                </a:solidFill>
              </a:rPr>
              <a:t>• </a:t>
            </a:r>
            <a:r>
              <a:rPr lang="en-US" sz="1600" dirty="0">
                <a:solidFill>
                  <a:schemeClr val="tx1"/>
                </a:solidFill>
              </a:rPr>
              <a:t>Agoraphobia </a:t>
            </a:r>
          </a:p>
          <a:p>
            <a:pPr>
              <a:buNone/>
            </a:pPr>
            <a:r>
              <a:rPr lang="en-US" sz="1600" dirty="0" smtClean="0">
                <a:solidFill>
                  <a:schemeClr val="tx1"/>
                </a:solidFill>
              </a:rPr>
              <a:t>• </a:t>
            </a:r>
            <a:r>
              <a:rPr lang="en-US" sz="1600" dirty="0">
                <a:solidFill>
                  <a:schemeClr val="tx1"/>
                </a:solidFill>
              </a:rPr>
              <a:t>Crystallized intelligence </a:t>
            </a:r>
            <a:endParaRPr lang="en-US" sz="1600" b="1" dirty="0">
              <a:solidFill>
                <a:schemeClr val="tx1"/>
              </a:solidFill>
            </a:endParaRPr>
          </a:p>
          <a:p>
            <a:pPr>
              <a:buNone/>
            </a:pPr>
            <a:r>
              <a:rPr lang="en-US" sz="1600" dirty="0" smtClean="0">
                <a:solidFill>
                  <a:schemeClr val="tx1"/>
                </a:solidFill>
              </a:rPr>
              <a:t>• Ethnocentrism </a:t>
            </a:r>
          </a:p>
          <a:p>
            <a:pPr lvl="0"/>
            <a:r>
              <a:rPr lang="en-US" sz="2000" dirty="0" smtClean="0">
                <a:solidFill>
                  <a:srgbClr val="1F497D"/>
                </a:solidFill>
              </a:rPr>
              <a:t>It’s most likely going to be worth 7 points</a:t>
            </a:r>
            <a:endParaRPr lang="en-US" sz="1600" dirty="0">
              <a:solidFill>
                <a:schemeClr val="tx1"/>
              </a:solidFill>
            </a:endParaRPr>
          </a:p>
        </p:txBody>
      </p:sp>
    </p:spTree>
    <p:extLst>
      <p:ext uri="{BB962C8B-B14F-4D97-AF65-F5344CB8AC3E}">
        <p14:creationId xmlns:p14="http://schemas.microsoft.com/office/powerpoint/2010/main" val="944975388"/>
      </p:ext>
    </p:extLst>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a:t>
            </a:r>
            <a:r>
              <a:rPr lang="en-US" sz="1600" u="sng" dirty="0">
                <a:solidFill>
                  <a:srgbClr val="FF0000"/>
                </a:solidFill>
              </a:rPr>
              <a:t>Describe how the </a:t>
            </a:r>
            <a:r>
              <a:rPr lang="en-US" sz="1600" u="sng" dirty="0" smtClean="0">
                <a:solidFill>
                  <a:srgbClr val="FF0000"/>
                </a:solidFill>
              </a:rPr>
              <a:t>following </a:t>
            </a:r>
            <a:r>
              <a:rPr lang="en-US" sz="1600" u="sng" dirty="0">
                <a:solidFill>
                  <a:srgbClr val="FF0000"/>
                </a:solidFill>
              </a:rPr>
              <a:t>psychological concepts </a:t>
            </a:r>
            <a:r>
              <a:rPr lang="en-US" sz="1600" u="sng" dirty="0" smtClean="0">
                <a:solidFill>
                  <a:srgbClr val="FF0000"/>
                </a:solidFill>
              </a:rPr>
              <a:t>and </a:t>
            </a:r>
            <a:r>
              <a:rPr lang="en-US" sz="1600" u="sng" dirty="0">
                <a:solidFill>
                  <a:srgbClr val="FF0000"/>
                </a:solidFill>
              </a:rPr>
              <a:t>terms relate to her choice.</a:t>
            </a:r>
            <a:r>
              <a:rPr lang="en-US" sz="1600" dirty="0">
                <a:solidFill>
                  <a:schemeClr val="tx1"/>
                </a:solidFill>
              </a:rPr>
              <a:t> </a:t>
            </a:r>
          </a:p>
          <a:p>
            <a:pPr>
              <a:buNone/>
            </a:pPr>
            <a:r>
              <a:rPr lang="en-US" sz="1600" dirty="0" smtClean="0">
                <a:solidFill>
                  <a:schemeClr val="tx1"/>
                </a:solidFill>
              </a:rPr>
              <a:t>•Availability heuristic </a:t>
            </a:r>
            <a:r>
              <a:rPr lang="en-US" sz="1600" b="1" dirty="0" smtClean="0">
                <a:solidFill>
                  <a:srgbClr val="FF0000"/>
                </a:solidFill>
              </a:rPr>
              <a:t>1</a:t>
            </a:r>
            <a:endParaRPr lang="en-US" sz="1600" b="1" dirty="0">
              <a:solidFill>
                <a:srgbClr val="FF0000"/>
              </a:solidFill>
            </a:endParaRPr>
          </a:p>
          <a:p>
            <a:pPr>
              <a:buNone/>
            </a:pPr>
            <a:r>
              <a:rPr lang="en-US" sz="1600" dirty="0" smtClean="0">
                <a:solidFill>
                  <a:schemeClr val="tx1"/>
                </a:solidFill>
              </a:rPr>
              <a:t>•Compliance </a:t>
            </a:r>
            <a:r>
              <a:rPr lang="en-US" sz="1600" b="1" dirty="0" smtClean="0">
                <a:solidFill>
                  <a:srgbClr val="FF0000"/>
                </a:solidFill>
              </a:rPr>
              <a:t>2</a:t>
            </a:r>
            <a:endParaRPr lang="en-US" sz="1600" dirty="0">
              <a:solidFill>
                <a:schemeClr val="tx1"/>
              </a:solidFill>
            </a:endParaRPr>
          </a:p>
          <a:p>
            <a:pPr>
              <a:buNone/>
            </a:pPr>
            <a:r>
              <a:rPr lang="en-US" sz="1600" dirty="0" smtClean="0">
                <a:solidFill>
                  <a:schemeClr val="tx1"/>
                </a:solidFill>
              </a:rPr>
              <a:t>•Prefrontal cortex  </a:t>
            </a:r>
            <a:endParaRPr lang="en-US" sz="1600" dirty="0">
              <a:solidFill>
                <a:schemeClr val="tx1"/>
              </a:solidFill>
            </a:endParaRPr>
          </a:p>
          <a:p>
            <a:pPr>
              <a:buNone/>
            </a:pPr>
            <a:r>
              <a:rPr lang="en-US" sz="1600" dirty="0" smtClean="0">
                <a:solidFill>
                  <a:schemeClr val="tx1"/>
                </a:solidFill>
              </a:rPr>
              <a:t>•Prospective memory  </a:t>
            </a:r>
            <a:endParaRPr lang="en-US" sz="1600" dirty="0">
              <a:solidFill>
                <a:schemeClr val="tx1"/>
              </a:solidFill>
            </a:endParaRPr>
          </a:p>
          <a:p>
            <a:pPr>
              <a:buNone/>
            </a:pPr>
            <a:r>
              <a:rPr lang="en-US" sz="1600" dirty="0">
                <a:solidFill>
                  <a:schemeClr val="tx1"/>
                </a:solidFill>
              </a:rPr>
              <a:t>      B. </a:t>
            </a:r>
            <a:r>
              <a:rPr lang="en-US" sz="1600" dirty="0" smtClean="0">
                <a:solidFill>
                  <a:schemeClr val="tx1"/>
                </a:solidFill>
              </a:rPr>
              <a:t>Explain </a:t>
            </a:r>
            <a:r>
              <a:rPr lang="en-US" sz="1600" dirty="0">
                <a:solidFill>
                  <a:schemeClr val="tx1"/>
                </a:solidFill>
              </a:rPr>
              <a:t>how the following psychological </a:t>
            </a:r>
            <a:r>
              <a:rPr lang="en-US" sz="1600" dirty="0" smtClean="0">
                <a:solidFill>
                  <a:schemeClr val="tx1"/>
                </a:solidFill>
              </a:rPr>
              <a:t>concepts could </a:t>
            </a:r>
            <a:r>
              <a:rPr lang="en-US" sz="1600" dirty="0">
                <a:solidFill>
                  <a:schemeClr val="tx1"/>
                </a:solidFill>
              </a:rPr>
              <a:t>relate to how well </a:t>
            </a:r>
            <a:r>
              <a:rPr lang="en-US" sz="1600" dirty="0" smtClean="0">
                <a:solidFill>
                  <a:schemeClr val="tx1"/>
                </a:solidFill>
              </a:rPr>
              <a:t>Annabelle adapts </a:t>
            </a:r>
            <a:r>
              <a:rPr lang="en-US" sz="1600" dirty="0">
                <a:solidFill>
                  <a:schemeClr val="tx1"/>
                </a:solidFill>
              </a:rPr>
              <a:t>when she </a:t>
            </a:r>
            <a:r>
              <a:rPr lang="en-US" sz="1600" dirty="0" smtClean="0">
                <a:solidFill>
                  <a:schemeClr val="tx1"/>
                </a:solidFill>
              </a:rPr>
              <a:t>begins </a:t>
            </a:r>
            <a:r>
              <a:rPr lang="en-US" sz="1600" dirty="0">
                <a:solidFill>
                  <a:schemeClr val="tx1"/>
                </a:solidFill>
              </a:rPr>
              <a:t>her college career. </a:t>
            </a:r>
          </a:p>
          <a:p>
            <a:pPr>
              <a:buNone/>
            </a:pPr>
            <a:r>
              <a:rPr lang="en-US" sz="1600" dirty="0" smtClean="0">
                <a:solidFill>
                  <a:schemeClr val="tx1"/>
                </a:solidFill>
              </a:rPr>
              <a:t>• </a:t>
            </a:r>
            <a:r>
              <a:rPr lang="en-US" sz="1600" dirty="0">
                <a:solidFill>
                  <a:schemeClr val="tx1"/>
                </a:solidFill>
              </a:rPr>
              <a:t>Agoraphobia </a:t>
            </a:r>
          </a:p>
          <a:p>
            <a:pPr>
              <a:buNone/>
            </a:pPr>
            <a:r>
              <a:rPr lang="en-US" sz="1600" dirty="0" smtClean="0">
                <a:solidFill>
                  <a:schemeClr val="tx1"/>
                </a:solidFill>
              </a:rPr>
              <a:t>• </a:t>
            </a:r>
            <a:r>
              <a:rPr lang="en-US" sz="1600" dirty="0">
                <a:solidFill>
                  <a:schemeClr val="tx1"/>
                </a:solidFill>
              </a:rPr>
              <a:t>Crystallized intelligence </a:t>
            </a:r>
            <a:endParaRPr lang="en-US" sz="1600" b="1" dirty="0">
              <a:solidFill>
                <a:schemeClr val="tx1"/>
              </a:solidFill>
            </a:endParaRPr>
          </a:p>
          <a:p>
            <a:pPr>
              <a:buNone/>
            </a:pPr>
            <a:r>
              <a:rPr lang="en-US" sz="1600" dirty="0" smtClean="0">
                <a:solidFill>
                  <a:schemeClr val="tx1"/>
                </a:solidFill>
              </a:rPr>
              <a:t>• Ethnocentrism </a:t>
            </a:r>
          </a:p>
          <a:p>
            <a:pPr lvl="0"/>
            <a:r>
              <a:rPr lang="en-US" sz="2000" dirty="0" smtClean="0">
                <a:solidFill>
                  <a:srgbClr val="1F497D"/>
                </a:solidFill>
              </a:rPr>
              <a:t>It’s most likely going to be worth 7 points</a:t>
            </a:r>
            <a:endParaRPr lang="en-US" sz="1600" dirty="0">
              <a:solidFill>
                <a:schemeClr val="tx1"/>
              </a:solidFill>
            </a:endParaRPr>
          </a:p>
        </p:txBody>
      </p:sp>
    </p:spTree>
    <p:extLst>
      <p:ext uri="{BB962C8B-B14F-4D97-AF65-F5344CB8AC3E}">
        <p14:creationId xmlns:p14="http://schemas.microsoft.com/office/powerpoint/2010/main" val="3876262315"/>
      </p:ext>
    </p:extLst>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a:t>
            </a:r>
            <a:r>
              <a:rPr lang="en-US" sz="1600" u="sng" dirty="0">
                <a:solidFill>
                  <a:srgbClr val="FF0000"/>
                </a:solidFill>
              </a:rPr>
              <a:t>Describe how the </a:t>
            </a:r>
            <a:r>
              <a:rPr lang="en-US" sz="1600" u="sng" dirty="0" smtClean="0">
                <a:solidFill>
                  <a:srgbClr val="FF0000"/>
                </a:solidFill>
              </a:rPr>
              <a:t>following </a:t>
            </a:r>
            <a:r>
              <a:rPr lang="en-US" sz="1600" u="sng" dirty="0">
                <a:solidFill>
                  <a:srgbClr val="FF0000"/>
                </a:solidFill>
              </a:rPr>
              <a:t>psychological concepts </a:t>
            </a:r>
            <a:r>
              <a:rPr lang="en-US" sz="1600" u="sng" dirty="0" smtClean="0">
                <a:solidFill>
                  <a:srgbClr val="FF0000"/>
                </a:solidFill>
              </a:rPr>
              <a:t>and </a:t>
            </a:r>
            <a:r>
              <a:rPr lang="en-US" sz="1600" u="sng" dirty="0">
                <a:solidFill>
                  <a:srgbClr val="FF0000"/>
                </a:solidFill>
              </a:rPr>
              <a:t>terms relate to her choice.</a:t>
            </a:r>
            <a:r>
              <a:rPr lang="en-US" sz="1600" dirty="0">
                <a:solidFill>
                  <a:schemeClr val="tx1"/>
                </a:solidFill>
              </a:rPr>
              <a:t> </a:t>
            </a:r>
          </a:p>
          <a:p>
            <a:pPr>
              <a:buNone/>
            </a:pPr>
            <a:r>
              <a:rPr lang="en-US" sz="1600" dirty="0" smtClean="0">
                <a:solidFill>
                  <a:schemeClr val="tx1"/>
                </a:solidFill>
              </a:rPr>
              <a:t>•Availability heuristic </a:t>
            </a:r>
            <a:r>
              <a:rPr lang="en-US" sz="1600" b="1" dirty="0" smtClean="0">
                <a:solidFill>
                  <a:srgbClr val="FF0000"/>
                </a:solidFill>
              </a:rPr>
              <a:t>1</a:t>
            </a:r>
            <a:endParaRPr lang="en-US" sz="1600" b="1" dirty="0">
              <a:solidFill>
                <a:srgbClr val="FF0000"/>
              </a:solidFill>
            </a:endParaRPr>
          </a:p>
          <a:p>
            <a:pPr>
              <a:buNone/>
            </a:pPr>
            <a:r>
              <a:rPr lang="en-US" sz="1600" dirty="0" smtClean="0">
                <a:solidFill>
                  <a:schemeClr val="tx1"/>
                </a:solidFill>
              </a:rPr>
              <a:t>•Compliance </a:t>
            </a:r>
            <a:r>
              <a:rPr lang="en-US" sz="1600" b="1" dirty="0" smtClean="0">
                <a:solidFill>
                  <a:srgbClr val="FF0000"/>
                </a:solidFill>
              </a:rPr>
              <a:t>2</a:t>
            </a:r>
            <a:endParaRPr lang="en-US" sz="1600" dirty="0">
              <a:solidFill>
                <a:schemeClr val="tx1"/>
              </a:solidFill>
            </a:endParaRPr>
          </a:p>
          <a:p>
            <a:pPr>
              <a:buNone/>
            </a:pPr>
            <a:r>
              <a:rPr lang="en-US" sz="1600" dirty="0" smtClean="0">
                <a:solidFill>
                  <a:schemeClr val="tx1"/>
                </a:solidFill>
              </a:rPr>
              <a:t>•Prefrontal cortex </a:t>
            </a:r>
            <a:r>
              <a:rPr lang="en-US" sz="1600" b="1" dirty="0" smtClean="0">
                <a:solidFill>
                  <a:srgbClr val="FF0000"/>
                </a:solidFill>
              </a:rPr>
              <a:t>3</a:t>
            </a:r>
            <a:r>
              <a:rPr lang="en-US" sz="1600" dirty="0" smtClean="0">
                <a:solidFill>
                  <a:schemeClr val="tx1"/>
                </a:solidFill>
              </a:rPr>
              <a:t> </a:t>
            </a:r>
            <a:endParaRPr lang="en-US" sz="1600" dirty="0">
              <a:solidFill>
                <a:schemeClr val="tx1"/>
              </a:solidFill>
            </a:endParaRPr>
          </a:p>
          <a:p>
            <a:pPr>
              <a:buNone/>
            </a:pPr>
            <a:r>
              <a:rPr lang="en-US" sz="1600" dirty="0" smtClean="0">
                <a:solidFill>
                  <a:schemeClr val="tx1"/>
                </a:solidFill>
              </a:rPr>
              <a:t>•Prospective memory  </a:t>
            </a:r>
            <a:endParaRPr lang="en-US" sz="1600" dirty="0">
              <a:solidFill>
                <a:schemeClr val="tx1"/>
              </a:solidFill>
            </a:endParaRPr>
          </a:p>
          <a:p>
            <a:pPr>
              <a:buNone/>
            </a:pPr>
            <a:r>
              <a:rPr lang="en-US" sz="1600" dirty="0">
                <a:solidFill>
                  <a:schemeClr val="tx1"/>
                </a:solidFill>
              </a:rPr>
              <a:t>      B. </a:t>
            </a:r>
            <a:r>
              <a:rPr lang="en-US" sz="1600" dirty="0" smtClean="0">
                <a:solidFill>
                  <a:schemeClr val="tx1"/>
                </a:solidFill>
              </a:rPr>
              <a:t>Explain </a:t>
            </a:r>
            <a:r>
              <a:rPr lang="en-US" sz="1600" dirty="0">
                <a:solidFill>
                  <a:schemeClr val="tx1"/>
                </a:solidFill>
              </a:rPr>
              <a:t>how the following psychological </a:t>
            </a:r>
            <a:r>
              <a:rPr lang="en-US" sz="1600" dirty="0" smtClean="0">
                <a:solidFill>
                  <a:schemeClr val="tx1"/>
                </a:solidFill>
              </a:rPr>
              <a:t>concepts could </a:t>
            </a:r>
            <a:r>
              <a:rPr lang="en-US" sz="1600" dirty="0">
                <a:solidFill>
                  <a:schemeClr val="tx1"/>
                </a:solidFill>
              </a:rPr>
              <a:t>relate to how well </a:t>
            </a:r>
            <a:r>
              <a:rPr lang="en-US" sz="1600" dirty="0" smtClean="0">
                <a:solidFill>
                  <a:schemeClr val="tx1"/>
                </a:solidFill>
              </a:rPr>
              <a:t>Annabelle adapts </a:t>
            </a:r>
            <a:r>
              <a:rPr lang="en-US" sz="1600" dirty="0">
                <a:solidFill>
                  <a:schemeClr val="tx1"/>
                </a:solidFill>
              </a:rPr>
              <a:t>when she </a:t>
            </a:r>
            <a:r>
              <a:rPr lang="en-US" sz="1600" dirty="0" smtClean="0">
                <a:solidFill>
                  <a:schemeClr val="tx1"/>
                </a:solidFill>
              </a:rPr>
              <a:t>begins </a:t>
            </a:r>
            <a:r>
              <a:rPr lang="en-US" sz="1600" dirty="0">
                <a:solidFill>
                  <a:schemeClr val="tx1"/>
                </a:solidFill>
              </a:rPr>
              <a:t>her college career. </a:t>
            </a:r>
          </a:p>
          <a:p>
            <a:pPr>
              <a:buNone/>
            </a:pPr>
            <a:r>
              <a:rPr lang="en-US" sz="1600" dirty="0" smtClean="0">
                <a:solidFill>
                  <a:schemeClr val="tx1"/>
                </a:solidFill>
              </a:rPr>
              <a:t>• </a:t>
            </a:r>
            <a:r>
              <a:rPr lang="en-US" sz="1600" dirty="0">
                <a:solidFill>
                  <a:schemeClr val="tx1"/>
                </a:solidFill>
              </a:rPr>
              <a:t>Agoraphobia </a:t>
            </a:r>
          </a:p>
          <a:p>
            <a:pPr>
              <a:buNone/>
            </a:pPr>
            <a:r>
              <a:rPr lang="en-US" sz="1600" dirty="0" smtClean="0">
                <a:solidFill>
                  <a:schemeClr val="tx1"/>
                </a:solidFill>
              </a:rPr>
              <a:t>• </a:t>
            </a:r>
            <a:r>
              <a:rPr lang="en-US" sz="1600" dirty="0">
                <a:solidFill>
                  <a:schemeClr val="tx1"/>
                </a:solidFill>
              </a:rPr>
              <a:t>Crystallized intelligence </a:t>
            </a:r>
            <a:endParaRPr lang="en-US" sz="1600" b="1" dirty="0">
              <a:solidFill>
                <a:schemeClr val="tx1"/>
              </a:solidFill>
            </a:endParaRPr>
          </a:p>
          <a:p>
            <a:pPr>
              <a:buNone/>
            </a:pPr>
            <a:r>
              <a:rPr lang="en-US" sz="1600" dirty="0" smtClean="0">
                <a:solidFill>
                  <a:schemeClr val="tx1"/>
                </a:solidFill>
              </a:rPr>
              <a:t>• Ethnocentrism </a:t>
            </a:r>
          </a:p>
          <a:p>
            <a:pPr lvl="0"/>
            <a:r>
              <a:rPr lang="en-US" sz="2000" dirty="0" smtClean="0">
                <a:solidFill>
                  <a:srgbClr val="1F497D"/>
                </a:solidFill>
              </a:rPr>
              <a:t>It’s most likely going to be worth 7 points</a:t>
            </a:r>
            <a:endParaRPr lang="en-US" sz="1600" dirty="0">
              <a:solidFill>
                <a:schemeClr val="tx1"/>
              </a:solidFill>
            </a:endParaRPr>
          </a:p>
        </p:txBody>
      </p:sp>
    </p:spTree>
    <p:extLst>
      <p:ext uri="{BB962C8B-B14F-4D97-AF65-F5344CB8AC3E}">
        <p14:creationId xmlns:p14="http://schemas.microsoft.com/office/powerpoint/2010/main" val="2373789297"/>
      </p:ext>
    </p:extLst>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a:t>
            </a:r>
            <a:r>
              <a:rPr lang="en-US" sz="1600" u="sng" dirty="0">
                <a:solidFill>
                  <a:srgbClr val="FF0000"/>
                </a:solidFill>
              </a:rPr>
              <a:t>Describe how the </a:t>
            </a:r>
            <a:r>
              <a:rPr lang="en-US" sz="1600" u="sng" dirty="0" smtClean="0">
                <a:solidFill>
                  <a:srgbClr val="FF0000"/>
                </a:solidFill>
              </a:rPr>
              <a:t>following </a:t>
            </a:r>
            <a:r>
              <a:rPr lang="en-US" sz="1600" u="sng" dirty="0">
                <a:solidFill>
                  <a:srgbClr val="FF0000"/>
                </a:solidFill>
              </a:rPr>
              <a:t>psychological concepts </a:t>
            </a:r>
            <a:r>
              <a:rPr lang="en-US" sz="1600" u="sng" dirty="0" smtClean="0">
                <a:solidFill>
                  <a:srgbClr val="FF0000"/>
                </a:solidFill>
              </a:rPr>
              <a:t>and </a:t>
            </a:r>
            <a:r>
              <a:rPr lang="en-US" sz="1600" u="sng" dirty="0">
                <a:solidFill>
                  <a:srgbClr val="FF0000"/>
                </a:solidFill>
              </a:rPr>
              <a:t>terms relate to her choice.</a:t>
            </a:r>
            <a:r>
              <a:rPr lang="en-US" sz="1600" dirty="0">
                <a:solidFill>
                  <a:schemeClr val="tx1"/>
                </a:solidFill>
              </a:rPr>
              <a:t> </a:t>
            </a:r>
          </a:p>
          <a:p>
            <a:pPr>
              <a:buNone/>
            </a:pPr>
            <a:r>
              <a:rPr lang="en-US" sz="1600" dirty="0" smtClean="0">
                <a:solidFill>
                  <a:schemeClr val="tx1"/>
                </a:solidFill>
              </a:rPr>
              <a:t>•Availability heuristic </a:t>
            </a:r>
            <a:r>
              <a:rPr lang="en-US" sz="1600" b="1" dirty="0" smtClean="0">
                <a:solidFill>
                  <a:srgbClr val="FF0000"/>
                </a:solidFill>
              </a:rPr>
              <a:t>1</a:t>
            </a:r>
            <a:endParaRPr lang="en-US" sz="1600" b="1" dirty="0">
              <a:solidFill>
                <a:srgbClr val="FF0000"/>
              </a:solidFill>
            </a:endParaRPr>
          </a:p>
          <a:p>
            <a:pPr>
              <a:buNone/>
            </a:pPr>
            <a:r>
              <a:rPr lang="en-US" sz="1600" dirty="0" smtClean="0">
                <a:solidFill>
                  <a:schemeClr val="tx1"/>
                </a:solidFill>
              </a:rPr>
              <a:t>•Compliance </a:t>
            </a:r>
            <a:r>
              <a:rPr lang="en-US" sz="1600" b="1" dirty="0" smtClean="0">
                <a:solidFill>
                  <a:srgbClr val="FF0000"/>
                </a:solidFill>
              </a:rPr>
              <a:t>2</a:t>
            </a:r>
            <a:endParaRPr lang="en-US" sz="1600" dirty="0">
              <a:solidFill>
                <a:schemeClr val="tx1"/>
              </a:solidFill>
            </a:endParaRPr>
          </a:p>
          <a:p>
            <a:pPr>
              <a:buNone/>
            </a:pPr>
            <a:r>
              <a:rPr lang="en-US" sz="1600" dirty="0" smtClean="0">
                <a:solidFill>
                  <a:schemeClr val="tx1"/>
                </a:solidFill>
              </a:rPr>
              <a:t>•Prefrontal cortex </a:t>
            </a:r>
            <a:r>
              <a:rPr lang="en-US" sz="1600" b="1" dirty="0" smtClean="0">
                <a:solidFill>
                  <a:srgbClr val="FF0000"/>
                </a:solidFill>
              </a:rPr>
              <a:t>3</a:t>
            </a:r>
            <a:r>
              <a:rPr lang="en-US" sz="1600" dirty="0" smtClean="0">
                <a:solidFill>
                  <a:schemeClr val="tx1"/>
                </a:solidFill>
              </a:rPr>
              <a:t> </a:t>
            </a:r>
            <a:endParaRPr lang="en-US" sz="1600" dirty="0">
              <a:solidFill>
                <a:schemeClr val="tx1"/>
              </a:solidFill>
            </a:endParaRPr>
          </a:p>
          <a:p>
            <a:pPr>
              <a:buNone/>
            </a:pPr>
            <a:r>
              <a:rPr lang="en-US" sz="1600" dirty="0" smtClean="0">
                <a:solidFill>
                  <a:schemeClr val="tx1"/>
                </a:solidFill>
              </a:rPr>
              <a:t>•Prospective memory </a:t>
            </a:r>
            <a:r>
              <a:rPr lang="en-US" sz="1600" b="1" dirty="0" smtClean="0">
                <a:solidFill>
                  <a:srgbClr val="FF0000"/>
                </a:solidFill>
              </a:rPr>
              <a:t>4</a:t>
            </a:r>
            <a:r>
              <a:rPr lang="en-US" sz="1600" dirty="0" smtClean="0">
                <a:solidFill>
                  <a:schemeClr val="tx1"/>
                </a:solidFill>
              </a:rPr>
              <a:t> </a:t>
            </a:r>
            <a:endParaRPr lang="en-US" sz="1600" dirty="0">
              <a:solidFill>
                <a:schemeClr val="tx1"/>
              </a:solidFill>
            </a:endParaRPr>
          </a:p>
          <a:p>
            <a:pPr>
              <a:buNone/>
            </a:pPr>
            <a:r>
              <a:rPr lang="en-US" sz="1600" dirty="0">
                <a:solidFill>
                  <a:schemeClr val="tx1"/>
                </a:solidFill>
              </a:rPr>
              <a:t>      B. </a:t>
            </a:r>
            <a:r>
              <a:rPr lang="en-US" sz="1600" dirty="0" smtClean="0">
                <a:solidFill>
                  <a:schemeClr val="tx1"/>
                </a:solidFill>
              </a:rPr>
              <a:t>Explain </a:t>
            </a:r>
            <a:r>
              <a:rPr lang="en-US" sz="1600" dirty="0">
                <a:solidFill>
                  <a:schemeClr val="tx1"/>
                </a:solidFill>
              </a:rPr>
              <a:t>how the following psychological </a:t>
            </a:r>
            <a:r>
              <a:rPr lang="en-US" sz="1600" dirty="0" smtClean="0">
                <a:solidFill>
                  <a:schemeClr val="tx1"/>
                </a:solidFill>
              </a:rPr>
              <a:t>concepts could </a:t>
            </a:r>
            <a:r>
              <a:rPr lang="en-US" sz="1600" dirty="0">
                <a:solidFill>
                  <a:schemeClr val="tx1"/>
                </a:solidFill>
              </a:rPr>
              <a:t>relate to how well </a:t>
            </a:r>
            <a:r>
              <a:rPr lang="en-US" sz="1600" dirty="0" smtClean="0">
                <a:solidFill>
                  <a:schemeClr val="tx1"/>
                </a:solidFill>
              </a:rPr>
              <a:t>Annabelle adapts </a:t>
            </a:r>
            <a:r>
              <a:rPr lang="en-US" sz="1600" dirty="0">
                <a:solidFill>
                  <a:schemeClr val="tx1"/>
                </a:solidFill>
              </a:rPr>
              <a:t>when she </a:t>
            </a:r>
            <a:r>
              <a:rPr lang="en-US" sz="1600" dirty="0" smtClean="0">
                <a:solidFill>
                  <a:schemeClr val="tx1"/>
                </a:solidFill>
              </a:rPr>
              <a:t>begins </a:t>
            </a:r>
            <a:r>
              <a:rPr lang="en-US" sz="1600" dirty="0">
                <a:solidFill>
                  <a:schemeClr val="tx1"/>
                </a:solidFill>
              </a:rPr>
              <a:t>her college career. </a:t>
            </a:r>
          </a:p>
          <a:p>
            <a:pPr>
              <a:buNone/>
            </a:pPr>
            <a:r>
              <a:rPr lang="en-US" sz="1600" dirty="0" smtClean="0">
                <a:solidFill>
                  <a:schemeClr val="tx1"/>
                </a:solidFill>
              </a:rPr>
              <a:t>• </a:t>
            </a:r>
            <a:r>
              <a:rPr lang="en-US" sz="1600" dirty="0">
                <a:solidFill>
                  <a:schemeClr val="tx1"/>
                </a:solidFill>
              </a:rPr>
              <a:t>Agoraphobia </a:t>
            </a:r>
          </a:p>
          <a:p>
            <a:pPr>
              <a:buNone/>
            </a:pPr>
            <a:r>
              <a:rPr lang="en-US" sz="1600" dirty="0" smtClean="0">
                <a:solidFill>
                  <a:schemeClr val="tx1"/>
                </a:solidFill>
              </a:rPr>
              <a:t>• </a:t>
            </a:r>
            <a:r>
              <a:rPr lang="en-US" sz="1600" dirty="0">
                <a:solidFill>
                  <a:schemeClr val="tx1"/>
                </a:solidFill>
              </a:rPr>
              <a:t>Crystallized intelligence </a:t>
            </a:r>
            <a:endParaRPr lang="en-US" sz="1600" b="1" dirty="0">
              <a:solidFill>
                <a:schemeClr val="tx1"/>
              </a:solidFill>
            </a:endParaRPr>
          </a:p>
          <a:p>
            <a:pPr>
              <a:buNone/>
            </a:pPr>
            <a:r>
              <a:rPr lang="en-US" sz="1600" dirty="0" smtClean="0">
                <a:solidFill>
                  <a:schemeClr val="tx1"/>
                </a:solidFill>
              </a:rPr>
              <a:t>• Ethnocentrism </a:t>
            </a:r>
          </a:p>
          <a:p>
            <a:pPr lvl="0"/>
            <a:r>
              <a:rPr lang="en-US" sz="2000" dirty="0" smtClean="0">
                <a:solidFill>
                  <a:srgbClr val="1F497D"/>
                </a:solidFill>
              </a:rPr>
              <a:t>It’s most likely going to be worth 7 points</a:t>
            </a:r>
            <a:endParaRPr lang="en-US" sz="1600" dirty="0">
              <a:solidFill>
                <a:schemeClr val="tx1"/>
              </a:solidFill>
            </a:endParaRPr>
          </a:p>
        </p:txBody>
      </p:sp>
    </p:spTree>
    <p:extLst>
      <p:ext uri="{BB962C8B-B14F-4D97-AF65-F5344CB8AC3E}">
        <p14:creationId xmlns:p14="http://schemas.microsoft.com/office/powerpoint/2010/main" val="672079454"/>
      </p:ext>
    </p:extLst>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a:t>
            </a:r>
            <a:r>
              <a:rPr lang="en-US" sz="1600" u="sng" dirty="0">
                <a:solidFill>
                  <a:srgbClr val="FF0000"/>
                </a:solidFill>
              </a:rPr>
              <a:t>Describe how the </a:t>
            </a:r>
            <a:r>
              <a:rPr lang="en-US" sz="1600" u="sng" dirty="0" smtClean="0">
                <a:solidFill>
                  <a:srgbClr val="FF0000"/>
                </a:solidFill>
              </a:rPr>
              <a:t>following </a:t>
            </a:r>
            <a:r>
              <a:rPr lang="en-US" sz="1600" u="sng" dirty="0">
                <a:solidFill>
                  <a:srgbClr val="FF0000"/>
                </a:solidFill>
              </a:rPr>
              <a:t>psychological concepts </a:t>
            </a:r>
            <a:r>
              <a:rPr lang="en-US" sz="1600" u="sng" dirty="0" smtClean="0">
                <a:solidFill>
                  <a:srgbClr val="FF0000"/>
                </a:solidFill>
              </a:rPr>
              <a:t>and </a:t>
            </a:r>
            <a:r>
              <a:rPr lang="en-US" sz="1600" u="sng" dirty="0">
                <a:solidFill>
                  <a:srgbClr val="FF0000"/>
                </a:solidFill>
              </a:rPr>
              <a:t>terms relate to her choice.</a:t>
            </a:r>
            <a:r>
              <a:rPr lang="en-US" sz="1600" dirty="0">
                <a:solidFill>
                  <a:schemeClr val="tx1"/>
                </a:solidFill>
              </a:rPr>
              <a:t> </a:t>
            </a:r>
          </a:p>
          <a:p>
            <a:pPr>
              <a:buNone/>
            </a:pPr>
            <a:r>
              <a:rPr lang="en-US" sz="1600" dirty="0" smtClean="0">
                <a:solidFill>
                  <a:schemeClr val="tx1"/>
                </a:solidFill>
              </a:rPr>
              <a:t>•Availability heuristic </a:t>
            </a:r>
            <a:r>
              <a:rPr lang="en-US" sz="1600" b="1" dirty="0" smtClean="0">
                <a:solidFill>
                  <a:srgbClr val="FF0000"/>
                </a:solidFill>
              </a:rPr>
              <a:t>1</a:t>
            </a:r>
            <a:endParaRPr lang="en-US" sz="1600" b="1" dirty="0">
              <a:solidFill>
                <a:srgbClr val="FF0000"/>
              </a:solidFill>
            </a:endParaRPr>
          </a:p>
          <a:p>
            <a:pPr>
              <a:buNone/>
            </a:pPr>
            <a:r>
              <a:rPr lang="en-US" sz="1600" dirty="0" smtClean="0">
                <a:solidFill>
                  <a:schemeClr val="tx1"/>
                </a:solidFill>
              </a:rPr>
              <a:t>•Compliance </a:t>
            </a:r>
            <a:r>
              <a:rPr lang="en-US" sz="1600" b="1" dirty="0" smtClean="0">
                <a:solidFill>
                  <a:srgbClr val="FF0000"/>
                </a:solidFill>
              </a:rPr>
              <a:t>2</a:t>
            </a:r>
            <a:endParaRPr lang="en-US" sz="1600" dirty="0">
              <a:solidFill>
                <a:schemeClr val="tx1"/>
              </a:solidFill>
            </a:endParaRPr>
          </a:p>
          <a:p>
            <a:pPr>
              <a:buNone/>
            </a:pPr>
            <a:r>
              <a:rPr lang="en-US" sz="1600" dirty="0" smtClean="0">
                <a:solidFill>
                  <a:schemeClr val="tx1"/>
                </a:solidFill>
              </a:rPr>
              <a:t>•Prefrontal cortex </a:t>
            </a:r>
            <a:r>
              <a:rPr lang="en-US" sz="1600" b="1" dirty="0" smtClean="0">
                <a:solidFill>
                  <a:srgbClr val="FF0000"/>
                </a:solidFill>
              </a:rPr>
              <a:t>3</a:t>
            </a:r>
            <a:r>
              <a:rPr lang="en-US" sz="1600" dirty="0" smtClean="0">
                <a:solidFill>
                  <a:schemeClr val="tx1"/>
                </a:solidFill>
              </a:rPr>
              <a:t> </a:t>
            </a:r>
            <a:endParaRPr lang="en-US" sz="1600" dirty="0">
              <a:solidFill>
                <a:schemeClr val="tx1"/>
              </a:solidFill>
            </a:endParaRPr>
          </a:p>
          <a:p>
            <a:pPr>
              <a:buNone/>
            </a:pPr>
            <a:r>
              <a:rPr lang="en-US" sz="1600" dirty="0" smtClean="0">
                <a:solidFill>
                  <a:schemeClr val="tx1"/>
                </a:solidFill>
              </a:rPr>
              <a:t>•Prospective memory </a:t>
            </a:r>
            <a:r>
              <a:rPr lang="en-US" sz="1600" b="1" dirty="0" smtClean="0">
                <a:solidFill>
                  <a:srgbClr val="FF0000"/>
                </a:solidFill>
              </a:rPr>
              <a:t>4</a:t>
            </a:r>
            <a:r>
              <a:rPr lang="en-US" sz="1600" dirty="0" smtClean="0">
                <a:solidFill>
                  <a:schemeClr val="tx1"/>
                </a:solidFill>
              </a:rPr>
              <a:t> </a:t>
            </a:r>
            <a:endParaRPr lang="en-US" sz="1600" dirty="0">
              <a:solidFill>
                <a:schemeClr val="tx1"/>
              </a:solidFill>
            </a:endParaRPr>
          </a:p>
          <a:p>
            <a:pPr>
              <a:buNone/>
            </a:pPr>
            <a:r>
              <a:rPr lang="en-US" sz="1600" dirty="0">
                <a:solidFill>
                  <a:schemeClr val="tx1"/>
                </a:solidFill>
              </a:rPr>
              <a:t>      B. </a:t>
            </a:r>
            <a:r>
              <a:rPr lang="en-US" sz="1600" u="sng" dirty="0" smtClean="0">
                <a:solidFill>
                  <a:srgbClr val="FF0000"/>
                </a:solidFill>
              </a:rPr>
              <a:t>Explain </a:t>
            </a:r>
            <a:r>
              <a:rPr lang="en-US" sz="1600" u="sng" dirty="0">
                <a:solidFill>
                  <a:srgbClr val="FF0000"/>
                </a:solidFill>
              </a:rPr>
              <a:t>how the following psychological </a:t>
            </a:r>
            <a:r>
              <a:rPr lang="en-US" sz="1600" u="sng" dirty="0" smtClean="0">
                <a:solidFill>
                  <a:srgbClr val="FF0000"/>
                </a:solidFill>
              </a:rPr>
              <a:t>concepts could </a:t>
            </a:r>
            <a:r>
              <a:rPr lang="en-US" sz="1600" u="sng" dirty="0">
                <a:solidFill>
                  <a:srgbClr val="FF0000"/>
                </a:solidFill>
              </a:rPr>
              <a:t>relate to how well </a:t>
            </a:r>
            <a:r>
              <a:rPr lang="en-US" sz="1600" u="sng" dirty="0" smtClean="0">
                <a:solidFill>
                  <a:srgbClr val="FF0000"/>
                </a:solidFill>
              </a:rPr>
              <a:t>Annabelle adapts </a:t>
            </a:r>
            <a:r>
              <a:rPr lang="en-US" sz="1600" u="sng" dirty="0">
                <a:solidFill>
                  <a:srgbClr val="FF0000"/>
                </a:solidFill>
              </a:rPr>
              <a:t>when she </a:t>
            </a:r>
            <a:r>
              <a:rPr lang="en-US" sz="1600" u="sng" dirty="0" smtClean="0">
                <a:solidFill>
                  <a:srgbClr val="FF0000"/>
                </a:solidFill>
              </a:rPr>
              <a:t>begins </a:t>
            </a:r>
            <a:r>
              <a:rPr lang="en-US" sz="1600" u="sng" dirty="0">
                <a:solidFill>
                  <a:srgbClr val="FF0000"/>
                </a:solidFill>
              </a:rPr>
              <a:t>her college career. </a:t>
            </a:r>
          </a:p>
          <a:p>
            <a:pPr>
              <a:buNone/>
            </a:pPr>
            <a:r>
              <a:rPr lang="en-US" sz="1600" dirty="0" smtClean="0">
                <a:solidFill>
                  <a:schemeClr val="tx1"/>
                </a:solidFill>
              </a:rPr>
              <a:t>• </a:t>
            </a:r>
            <a:r>
              <a:rPr lang="en-US" sz="1600" dirty="0">
                <a:solidFill>
                  <a:schemeClr val="tx1"/>
                </a:solidFill>
              </a:rPr>
              <a:t>Agoraphobia </a:t>
            </a:r>
          </a:p>
          <a:p>
            <a:pPr>
              <a:buNone/>
            </a:pPr>
            <a:r>
              <a:rPr lang="en-US" sz="1600" dirty="0" smtClean="0">
                <a:solidFill>
                  <a:schemeClr val="tx1"/>
                </a:solidFill>
              </a:rPr>
              <a:t>• </a:t>
            </a:r>
            <a:r>
              <a:rPr lang="en-US" sz="1600" dirty="0">
                <a:solidFill>
                  <a:schemeClr val="tx1"/>
                </a:solidFill>
              </a:rPr>
              <a:t>Crystallized intelligence </a:t>
            </a:r>
            <a:endParaRPr lang="en-US" sz="1600" b="1" dirty="0">
              <a:solidFill>
                <a:schemeClr val="tx1"/>
              </a:solidFill>
            </a:endParaRPr>
          </a:p>
          <a:p>
            <a:pPr>
              <a:buNone/>
            </a:pPr>
            <a:r>
              <a:rPr lang="en-US" sz="1600" dirty="0" smtClean="0">
                <a:solidFill>
                  <a:schemeClr val="tx1"/>
                </a:solidFill>
              </a:rPr>
              <a:t>• Ethnocentrism </a:t>
            </a:r>
          </a:p>
          <a:p>
            <a:pPr lvl="0"/>
            <a:r>
              <a:rPr lang="en-US" sz="2000" dirty="0" smtClean="0">
                <a:solidFill>
                  <a:srgbClr val="1F497D"/>
                </a:solidFill>
              </a:rPr>
              <a:t>It’s most likely going to be worth 7 points</a:t>
            </a:r>
            <a:endParaRPr lang="en-US" sz="1600" dirty="0">
              <a:solidFill>
                <a:schemeClr val="tx1"/>
              </a:solidFill>
            </a:endParaRPr>
          </a:p>
        </p:txBody>
      </p:sp>
    </p:spTree>
    <p:extLst>
      <p:ext uri="{BB962C8B-B14F-4D97-AF65-F5344CB8AC3E}">
        <p14:creationId xmlns:p14="http://schemas.microsoft.com/office/powerpoint/2010/main" val="1837551012"/>
      </p:ext>
    </p:extLst>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a:t>
            </a:r>
            <a:r>
              <a:rPr lang="en-US" sz="1600" u="sng" dirty="0">
                <a:solidFill>
                  <a:srgbClr val="FF0000"/>
                </a:solidFill>
              </a:rPr>
              <a:t>Describe how the </a:t>
            </a:r>
            <a:r>
              <a:rPr lang="en-US" sz="1600" u="sng" dirty="0" smtClean="0">
                <a:solidFill>
                  <a:srgbClr val="FF0000"/>
                </a:solidFill>
              </a:rPr>
              <a:t>following </a:t>
            </a:r>
            <a:r>
              <a:rPr lang="en-US" sz="1600" u="sng" dirty="0">
                <a:solidFill>
                  <a:srgbClr val="FF0000"/>
                </a:solidFill>
              </a:rPr>
              <a:t>psychological concepts </a:t>
            </a:r>
            <a:r>
              <a:rPr lang="en-US" sz="1600" u="sng" dirty="0" smtClean="0">
                <a:solidFill>
                  <a:srgbClr val="FF0000"/>
                </a:solidFill>
              </a:rPr>
              <a:t>and </a:t>
            </a:r>
            <a:r>
              <a:rPr lang="en-US" sz="1600" u="sng" dirty="0">
                <a:solidFill>
                  <a:srgbClr val="FF0000"/>
                </a:solidFill>
              </a:rPr>
              <a:t>terms relate to her choice.</a:t>
            </a:r>
            <a:r>
              <a:rPr lang="en-US" sz="1600" dirty="0">
                <a:solidFill>
                  <a:schemeClr val="tx1"/>
                </a:solidFill>
              </a:rPr>
              <a:t> </a:t>
            </a:r>
          </a:p>
          <a:p>
            <a:pPr>
              <a:buNone/>
            </a:pPr>
            <a:r>
              <a:rPr lang="en-US" sz="1600" dirty="0" smtClean="0">
                <a:solidFill>
                  <a:schemeClr val="tx1"/>
                </a:solidFill>
              </a:rPr>
              <a:t>•Availability heuristic </a:t>
            </a:r>
            <a:r>
              <a:rPr lang="en-US" sz="1600" b="1" dirty="0" smtClean="0">
                <a:solidFill>
                  <a:srgbClr val="FF0000"/>
                </a:solidFill>
              </a:rPr>
              <a:t>1</a:t>
            </a:r>
            <a:endParaRPr lang="en-US" sz="1600" b="1" dirty="0">
              <a:solidFill>
                <a:srgbClr val="FF0000"/>
              </a:solidFill>
            </a:endParaRPr>
          </a:p>
          <a:p>
            <a:pPr>
              <a:buNone/>
            </a:pPr>
            <a:r>
              <a:rPr lang="en-US" sz="1600" dirty="0" smtClean="0">
                <a:solidFill>
                  <a:schemeClr val="tx1"/>
                </a:solidFill>
              </a:rPr>
              <a:t>•Compliance </a:t>
            </a:r>
            <a:r>
              <a:rPr lang="en-US" sz="1600" b="1" dirty="0" smtClean="0">
                <a:solidFill>
                  <a:srgbClr val="FF0000"/>
                </a:solidFill>
              </a:rPr>
              <a:t>2</a:t>
            </a:r>
            <a:endParaRPr lang="en-US" sz="1600" dirty="0">
              <a:solidFill>
                <a:schemeClr val="tx1"/>
              </a:solidFill>
            </a:endParaRPr>
          </a:p>
          <a:p>
            <a:pPr>
              <a:buNone/>
            </a:pPr>
            <a:r>
              <a:rPr lang="en-US" sz="1600" dirty="0" smtClean="0">
                <a:solidFill>
                  <a:schemeClr val="tx1"/>
                </a:solidFill>
              </a:rPr>
              <a:t>•Prefrontal cortex </a:t>
            </a:r>
            <a:r>
              <a:rPr lang="en-US" sz="1600" b="1" dirty="0" smtClean="0">
                <a:solidFill>
                  <a:srgbClr val="FF0000"/>
                </a:solidFill>
              </a:rPr>
              <a:t>3</a:t>
            </a:r>
            <a:r>
              <a:rPr lang="en-US" sz="1600" dirty="0" smtClean="0">
                <a:solidFill>
                  <a:schemeClr val="tx1"/>
                </a:solidFill>
              </a:rPr>
              <a:t> </a:t>
            </a:r>
            <a:endParaRPr lang="en-US" sz="1600" dirty="0">
              <a:solidFill>
                <a:schemeClr val="tx1"/>
              </a:solidFill>
            </a:endParaRPr>
          </a:p>
          <a:p>
            <a:pPr>
              <a:buNone/>
            </a:pPr>
            <a:r>
              <a:rPr lang="en-US" sz="1600" dirty="0" smtClean="0">
                <a:solidFill>
                  <a:schemeClr val="tx1"/>
                </a:solidFill>
              </a:rPr>
              <a:t>•Prospective memory </a:t>
            </a:r>
            <a:r>
              <a:rPr lang="en-US" sz="1600" b="1" dirty="0" smtClean="0">
                <a:solidFill>
                  <a:srgbClr val="FF0000"/>
                </a:solidFill>
              </a:rPr>
              <a:t>4</a:t>
            </a:r>
            <a:r>
              <a:rPr lang="en-US" sz="1600" dirty="0" smtClean="0">
                <a:solidFill>
                  <a:schemeClr val="tx1"/>
                </a:solidFill>
              </a:rPr>
              <a:t> </a:t>
            </a:r>
            <a:endParaRPr lang="en-US" sz="1600" dirty="0">
              <a:solidFill>
                <a:schemeClr val="tx1"/>
              </a:solidFill>
            </a:endParaRPr>
          </a:p>
          <a:p>
            <a:pPr>
              <a:buNone/>
            </a:pPr>
            <a:r>
              <a:rPr lang="en-US" sz="1600" dirty="0">
                <a:solidFill>
                  <a:schemeClr val="tx1"/>
                </a:solidFill>
              </a:rPr>
              <a:t>      B. </a:t>
            </a:r>
            <a:r>
              <a:rPr lang="en-US" sz="1600" u="sng" dirty="0" smtClean="0">
                <a:solidFill>
                  <a:srgbClr val="FF0000"/>
                </a:solidFill>
              </a:rPr>
              <a:t>Explain </a:t>
            </a:r>
            <a:r>
              <a:rPr lang="en-US" sz="1600" u="sng" dirty="0">
                <a:solidFill>
                  <a:srgbClr val="FF0000"/>
                </a:solidFill>
              </a:rPr>
              <a:t>how the following psychological </a:t>
            </a:r>
            <a:r>
              <a:rPr lang="en-US" sz="1600" u="sng" dirty="0" smtClean="0">
                <a:solidFill>
                  <a:srgbClr val="FF0000"/>
                </a:solidFill>
              </a:rPr>
              <a:t>concepts could </a:t>
            </a:r>
            <a:r>
              <a:rPr lang="en-US" sz="1600" u="sng" dirty="0">
                <a:solidFill>
                  <a:srgbClr val="FF0000"/>
                </a:solidFill>
              </a:rPr>
              <a:t>relate to how well </a:t>
            </a:r>
            <a:r>
              <a:rPr lang="en-US" sz="1600" u="sng" dirty="0" smtClean="0">
                <a:solidFill>
                  <a:srgbClr val="FF0000"/>
                </a:solidFill>
              </a:rPr>
              <a:t>Annabelle adapts </a:t>
            </a:r>
            <a:r>
              <a:rPr lang="en-US" sz="1600" u="sng" dirty="0">
                <a:solidFill>
                  <a:srgbClr val="FF0000"/>
                </a:solidFill>
              </a:rPr>
              <a:t>when she </a:t>
            </a:r>
            <a:r>
              <a:rPr lang="en-US" sz="1600" u="sng" dirty="0" smtClean="0">
                <a:solidFill>
                  <a:srgbClr val="FF0000"/>
                </a:solidFill>
              </a:rPr>
              <a:t>begins </a:t>
            </a:r>
            <a:r>
              <a:rPr lang="en-US" sz="1600" u="sng" dirty="0">
                <a:solidFill>
                  <a:srgbClr val="FF0000"/>
                </a:solidFill>
              </a:rPr>
              <a:t>her college career. </a:t>
            </a:r>
          </a:p>
          <a:p>
            <a:pPr>
              <a:buNone/>
            </a:pPr>
            <a:r>
              <a:rPr lang="en-US" sz="1600" dirty="0" smtClean="0">
                <a:solidFill>
                  <a:schemeClr val="tx1"/>
                </a:solidFill>
              </a:rPr>
              <a:t>• </a:t>
            </a:r>
            <a:r>
              <a:rPr lang="en-US" sz="1600" dirty="0">
                <a:solidFill>
                  <a:schemeClr val="tx1"/>
                </a:solidFill>
              </a:rPr>
              <a:t>Agoraphobia </a:t>
            </a:r>
            <a:r>
              <a:rPr lang="en-US" sz="1600" b="1" dirty="0" smtClean="0">
                <a:solidFill>
                  <a:srgbClr val="FF0000"/>
                </a:solidFill>
              </a:rPr>
              <a:t>5</a:t>
            </a:r>
            <a:endParaRPr lang="en-US" sz="1600" dirty="0">
              <a:solidFill>
                <a:schemeClr val="tx1"/>
              </a:solidFill>
            </a:endParaRPr>
          </a:p>
          <a:p>
            <a:pPr>
              <a:buNone/>
            </a:pPr>
            <a:r>
              <a:rPr lang="en-US" sz="1600" dirty="0" smtClean="0">
                <a:solidFill>
                  <a:schemeClr val="tx1"/>
                </a:solidFill>
              </a:rPr>
              <a:t>• </a:t>
            </a:r>
            <a:r>
              <a:rPr lang="en-US" sz="1600" dirty="0">
                <a:solidFill>
                  <a:schemeClr val="tx1"/>
                </a:solidFill>
              </a:rPr>
              <a:t>Crystallized intelligence </a:t>
            </a:r>
            <a:endParaRPr lang="en-US" sz="1600" b="1" dirty="0">
              <a:solidFill>
                <a:schemeClr val="tx1"/>
              </a:solidFill>
            </a:endParaRPr>
          </a:p>
          <a:p>
            <a:pPr>
              <a:buNone/>
            </a:pPr>
            <a:r>
              <a:rPr lang="en-US" sz="1600" dirty="0" smtClean="0">
                <a:solidFill>
                  <a:schemeClr val="tx1"/>
                </a:solidFill>
              </a:rPr>
              <a:t>• Ethnocentrism </a:t>
            </a:r>
          </a:p>
          <a:p>
            <a:pPr lvl="0"/>
            <a:r>
              <a:rPr lang="en-US" sz="2000" dirty="0" smtClean="0">
                <a:solidFill>
                  <a:srgbClr val="1F497D"/>
                </a:solidFill>
              </a:rPr>
              <a:t>It’s most likely going to be worth 7 points</a:t>
            </a:r>
            <a:endParaRPr lang="en-US" sz="1600" dirty="0">
              <a:solidFill>
                <a:schemeClr val="tx1"/>
              </a:solidFill>
            </a:endParaRPr>
          </a:p>
        </p:txBody>
      </p:sp>
    </p:spTree>
    <p:extLst>
      <p:ext uri="{BB962C8B-B14F-4D97-AF65-F5344CB8AC3E}">
        <p14:creationId xmlns:p14="http://schemas.microsoft.com/office/powerpoint/2010/main" val="3636639885"/>
      </p:ext>
    </p:extLst>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04700" y="1675225"/>
            <a:ext cx="9039300" cy="4992899"/>
          </a:xfrm>
          <a:prstGeom prst="rect">
            <a:avLst/>
          </a:prstGeom>
        </p:spPr>
        <p:txBody>
          <a:bodyPr lIns="91425" tIns="91425" rIns="91425" bIns="91425" anchor="t" anchorCtr="0">
            <a:noAutofit/>
          </a:bodyPr>
          <a:lstStyle/>
          <a:p>
            <a:r>
              <a:rPr lang="en-US" sz="2600" dirty="0"/>
              <a:t>The AP Psychology Exam is approximately two hours long and has two parts — multiple choice questions and free response questions. The </a:t>
            </a:r>
            <a:r>
              <a:rPr lang="en-US" sz="2600" dirty="0" smtClean="0"/>
              <a:t>free </a:t>
            </a:r>
            <a:r>
              <a:rPr lang="en-US" sz="2600" dirty="0"/>
              <a:t>response section is worth one-third of the final exam grade</a:t>
            </a:r>
            <a:r>
              <a:rPr lang="en-US" sz="2600" dirty="0" smtClean="0"/>
              <a:t>.</a:t>
            </a:r>
          </a:p>
          <a:p>
            <a:endParaRPr lang="en-US" sz="2600" dirty="0"/>
          </a:p>
          <a:p>
            <a:r>
              <a:rPr lang="en-US" sz="2600" dirty="0" smtClean="0"/>
              <a:t>The </a:t>
            </a:r>
            <a:r>
              <a:rPr lang="en-US" sz="2600" dirty="0"/>
              <a:t>free-response section of the AP Psychology exam consists of two </a:t>
            </a:r>
            <a:r>
              <a:rPr lang="en-US" sz="2600" dirty="0" smtClean="0"/>
              <a:t>questions.  The </a:t>
            </a:r>
            <a:r>
              <a:rPr lang="en-US" sz="2600" dirty="0"/>
              <a:t>questions may require students to interrelate different content areas and analyze and evaluate psychological concepts and/or theoretical perspectives. Students are expected to use their analytical and organizational skills to formulate cogent answers in writing their essays.</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a:t>
            </a:r>
            <a:r>
              <a:rPr lang="en-US" sz="1600" u="sng" dirty="0">
                <a:solidFill>
                  <a:srgbClr val="FF0000"/>
                </a:solidFill>
              </a:rPr>
              <a:t>Describe how the </a:t>
            </a:r>
            <a:r>
              <a:rPr lang="en-US" sz="1600" u="sng" dirty="0" smtClean="0">
                <a:solidFill>
                  <a:srgbClr val="FF0000"/>
                </a:solidFill>
              </a:rPr>
              <a:t>following </a:t>
            </a:r>
            <a:r>
              <a:rPr lang="en-US" sz="1600" u="sng" dirty="0">
                <a:solidFill>
                  <a:srgbClr val="FF0000"/>
                </a:solidFill>
              </a:rPr>
              <a:t>psychological concepts </a:t>
            </a:r>
            <a:r>
              <a:rPr lang="en-US" sz="1600" u="sng" dirty="0" smtClean="0">
                <a:solidFill>
                  <a:srgbClr val="FF0000"/>
                </a:solidFill>
              </a:rPr>
              <a:t>and </a:t>
            </a:r>
            <a:r>
              <a:rPr lang="en-US" sz="1600" u="sng" dirty="0">
                <a:solidFill>
                  <a:srgbClr val="FF0000"/>
                </a:solidFill>
              </a:rPr>
              <a:t>terms relate to her choice.</a:t>
            </a:r>
            <a:r>
              <a:rPr lang="en-US" sz="1600" dirty="0">
                <a:solidFill>
                  <a:schemeClr val="tx1"/>
                </a:solidFill>
              </a:rPr>
              <a:t> </a:t>
            </a:r>
          </a:p>
          <a:p>
            <a:pPr>
              <a:buNone/>
            </a:pPr>
            <a:r>
              <a:rPr lang="en-US" sz="1600" dirty="0" smtClean="0">
                <a:solidFill>
                  <a:schemeClr val="tx1"/>
                </a:solidFill>
              </a:rPr>
              <a:t>•Availability heuristic </a:t>
            </a:r>
            <a:r>
              <a:rPr lang="en-US" sz="1600" b="1" dirty="0" smtClean="0">
                <a:solidFill>
                  <a:srgbClr val="FF0000"/>
                </a:solidFill>
              </a:rPr>
              <a:t>1</a:t>
            </a:r>
            <a:endParaRPr lang="en-US" sz="1600" b="1" dirty="0">
              <a:solidFill>
                <a:srgbClr val="FF0000"/>
              </a:solidFill>
            </a:endParaRPr>
          </a:p>
          <a:p>
            <a:pPr>
              <a:buNone/>
            </a:pPr>
            <a:r>
              <a:rPr lang="en-US" sz="1600" dirty="0" smtClean="0">
                <a:solidFill>
                  <a:schemeClr val="tx1"/>
                </a:solidFill>
              </a:rPr>
              <a:t>•Compliance </a:t>
            </a:r>
            <a:r>
              <a:rPr lang="en-US" sz="1600" b="1" dirty="0" smtClean="0">
                <a:solidFill>
                  <a:srgbClr val="FF0000"/>
                </a:solidFill>
              </a:rPr>
              <a:t>2</a:t>
            </a:r>
            <a:endParaRPr lang="en-US" sz="1600" dirty="0">
              <a:solidFill>
                <a:schemeClr val="tx1"/>
              </a:solidFill>
            </a:endParaRPr>
          </a:p>
          <a:p>
            <a:pPr>
              <a:buNone/>
            </a:pPr>
            <a:r>
              <a:rPr lang="en-US" sz="1600" dirty="0" smtClean="0">
                <a:solidFill>
                  <a:schemeClr val="tx1"/>
                </a:solidFill>
              </a:rPr>
              <a:t>•Prefrontal cortex </a:t>
            </a:r>
            <a:r>
              <a:rPr lang="en-US" sz="1600" b="1" dirty="0" smtClean="0">
                <a:solidFill>
                  <a:srgbClr val="FF0000"/>
                </a:solidFill>
              </a:rPr>
              <a:t>3</a:t>
            </a:r>
            <a:r>
              <a:rPr lang="en-US" sz="1600" dirty="0" smtClean="0">
                <a:solidFill>
                  <a:schemeClr val="tx1"/>
                </a:solidFill>
              </a:rPr>
              <a:t> </a:t>
            </a:r>
            <a:endParaRPr lang="en-US" sz="1600" dirty="0">
              <a:solidFill>
                <a:schemeClr val="tx1"/>
              </a:solidFill>
            </a:endParaRPr>
          </a:p>
          <a:p>
            <a:pPr>
              <a:buNone/>
            </a:pPr>
            <a:r>
              <a:rPr lang="en-US" sz="1600" dirty="0" smtClean="0">
                <a:solidFill>
                  <a:schemeClr val="tx1"/>
                </a:solidFill>
              </a:rPr>
              <a:t>•Prospective memory </a:t>
            </a:r>
            <a:r>
              <a:rPr lang="en-US" sz="1600" b="1" dirty="0" smtClean="0">
                <a:solidFill>
                  <a:srgbClr val="FF0000"/>
                </a:solidFill>
              </a:rPr>
              <a:t>4</a:t>
            </a:r>
            <a:r>
              <a:rPr lang="en-US" sz="1600" dirty="0" smtClean="0">
                <a:solidFill>
                  <a:schemeClr val="tx1"/>
                </a:solidFill>
              </a:rPr>
              <a:t> </a:t>
            </a:r>
            <a:endParaRPr lang="en-US" sz="1600" dirty="0">
              <a:solidFill>
                <a:schemeClr val="tx1"/>
              </a:solidFill>
            </a:endParaRPr>
          </a:p>
          <a:p>
            <a:pPr>
              <a:buNone/>
            </a:pPr>
            <a:r>
              <a:rPr lang="en-US" sz="1600" dirty="0">
                <a:solidFill>
                  <a:schemeClr val="tx1"/>
                </a:solidFill>
              </a:rPr>
              <a:t>      B. </a:t>
            </a:r>
            <a:r>
              <a:rPr lang="en-US" sz="1600" u="sng" dirty="0" smtClean="0">
                <a:solidFill>
                  <a:srgbClr val="FF0000"/>
                </a:solidFill>
              </a:rPr>
              <a:t>Explain </a:t>
            </a:r>
            <a:r>
              <a:rPr lang="en-US" sz="1600" u="sng" dirty="0">
                <a:solidFill>
                  <a:srgbClr val="FF0000"/>
                </a:solidFill>
              </a:rPr>
              <a:t>how the following psychological </a:t>
            </a:r>
            <a:r>
              <a:rPr lang="en-US" sz="1600" u="sng" dirty="0" smtClean="0">
                <a:solidFill>
                  <a:srgbClr val="FF0000"/>
                </a:solidFill>
              </a:rPr>
              <a:t>concepts could </a:t>
            </a:r>
            <a:r>
              <a:rPr lang="en-US" sz="1600" u="sng" dirty="0">
                <a:solidFill>
                  <a:srgbClr val="FF0000"/>
                </a:solidFill>
              </a:rPr>
              <a:t>relate to how well </a:t>
            </a:r>
            <a:r>
              <a:rPr lang="en-US" sz="1600" u="sng" dirty="0" smtClean="0">
                <a:solidFill>
                  <a:srgbClr val="FF0000"/>
                </a:solidFill>
              </a:rPr>
              <a:t>Annabelle adapts </a:t>
            </a:r>
            <a:r>
              <a:rPr lang="en-US" sz="1600" u="sng" dirty="0">
                <a:solidFill>
                  <a:srgbClr val="FF0000"/>
                </a:solidFill>
              </a:rPr>
              <a:t>when she </a:t>
            </a:r>
            <a:r>
              <a:rPr lang="en-US" sz="1600" u="sng" dirty="0" smtClean="0">
                <a:solidFill>
                  <a:srgbClr val="FF0000"/>
                </a:solidFill>
              </a:rPr>
              <a:t>begins </a:t>
            </a:r>
            <a:r>
              <a:rPr lang="en-US" sz="1600" u="sng" dirty="0">
                <a:solidFill>
                  <a:srgbClr val="FF0000"/>
                </a:solidFill>
              </a:rPr>
              <a:t>her college career. </a:t>
            </a:r>
          </a:p>
          <a:p>
            <a:pPr>
              <a:buNone/>
            </a:pPr>
            <a:r>
              <a:rPr lang="en-US" sz="1600" dirty="0" smtClean="0">
                <a:solidFill>
                  <a:schemeClr val="tx1"/>
                </a:solidFill>
              </a:rPr>
              <a:t>• </a:t>
            </a:r>
            <a:r>
              <a:rPr lang="en-US" sz="1600" dirty="0">
                <a:solidFill>
                  <a:schemeClr val="tx1"/>
                </a:solidFill>
              </a:rPr>
              <a:t>Agoraphobia </a:t>
            </a:r>
            <a:r>
              <a:rPr lang="en-US" sz="1600" b="1" dirty="0" smtClean="0">
                <a:solidFill>
                  <a:srgbClr val="FF0000"/>
                </a:solidFill>
              </a:rPr>
              <a:t>5</a:t>
            </a:r>
            <a:endParaRPr lang="en-US" sz="1600" dirty="0">
              <a:solidFill>
                <a:schemeClr val="tx1"/>
              </a:solidFill>
            </a:endParaRPr>
          </a:p>
          <a:p>
            <a:pPr>
              <a:buNone/>
            </a:pPr>
            <a:r>
              <a:rPr lang="en-US" sz="1600" dirty="0" smtClean="0">
                <a:solidFill>
                  <a:schemeClr val="tx1"/>
                </a:solidFill>
              </a:rPr>
              <a:t>• </a:t>
            </a:r>
            <a:r>
              <a:rPr lang="en-US" sz="1600" dirty="0">
                <a:solidFill>
                  <a:schemeClr val="tx1"/>
                </a:solidFill>
              </a:rPr>
              <a:t>Crystallized intelligence </a:t>
            </a:r>
            <a:r>
              <a:rPr lang="en-US" sz="1600" b="1" dirty="0" smtClean="0">
                <a:solidFill>
                  <a:srgbClr val="FF0000"/>
                </a:solidFill>
              </a:rPr>
              <a:t>6</a:t>
            </a:r>
            <a:endParaRPr lang="en-US" sz="1600" b="1" dirty="0">
              <a:solidFill>
                <a:schemeClr val="tx1"/>
              </a:solidFill>
            </a:endParaRPr>
          </a:p>
          <a:p>
            <a:pPr>
              <a:buNone/>
            </a:pPr>
            <a:r>
              <a:rPr lang="en-US" sz="1600" dirty="0" smtClean="0">
                <a:solidFill>
                  <a:schemeClr val="tx1"/>
                </a:solidFill>
              </a:rPr>
              <a:t>• Ethnocentrism </a:t>
            </a:r>
          </a:p>
          <a:p>
            <a:pPr lvl="0"/>
            <a:r>
              <a:rPr lang="en-US" sz="2000" dirty="0" smtClean="0">
                <a:solidFill>
                  <a:srgbClr val="1F497D"/>
                </a:solidFill>
              </a:rPr>
              <a:t>It’s most likely going to be worth 7 points</a:t>
            </a:r>
            <a:endParaRPr lang="en-US" sz="1600" dirty="0">
              <a:solidFill>
                <a:schemeClr val="tx1"/>
              </a:solidFill>
            </a:endParaRPr>
          </a:p>
        </p:txBody>
      </p:sp>
    </p:spTree>
    <p:extLst>
      <p:ext uri="{BB962C8B-B14F-4D97-AF65-F5344CB8AC3E}">
        <p14:creationId xmlns:p14="http://schemas.microsoft.com/office/powerpoint/2010/main" val="688845459"/>
      </p:ext>
    </p:extLst>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a:t>
            </a:r>
            <a:r>
              <a:rPr lang="en-US" sz="1600" u="sng" dirty="0">
                <a:solidFill>
                  <a:srgbClr val="FF0000"/>
                </a:solidFill>
              </a:rPr>
              <a:t>Describe how the </a:t>
            </a:r>
            <a:r>
              <a:rPr lang="en-US" sz="1600" u="sng" dirty="0" smtClean="0">
                <a:solidFill>
                  <a:srgbClr val="FF0000"/>
                </a:solidFill>
              </a:rPr>
              <a:t>following </a:t>
            </a:r>
            <a:r>
              <a:rPr lang="en-US" sz="1600" u="sng" dirty="0">
                <a:solidFill>
                  <a:srgbClr val="FF0000"/>
                </a:solidFill>
              </a:rPr>
              <a:t>psychological concepts </a:t>
            </a:r>
            <a:r>
              <a:rPr lang="en-US" sz="1600" u="sng" dirty="0" smtClean="0">
                <a:solidFill>
                  <a:srgbClr val="FF0000"/>
                </a:solidFill>
              </a:rPr>
              <a:t>and </a:t>
            </a:r>
            <a:r>
              <a:rPr lang="en-US" sz="1600" u="sng" dirty="0">
                <a:solidFill>
                  <a:srgbClr val="FF0000"/>
                </a:solidFill>
              </a:rPr>
              <a:t>terms relate to her choice.</a:t>
            </a:r>
            <a:r>
              <a:rPr lang="en-US" sz="1600" dirty="0">
                <a:solidFill>
                  <a:schemeClr val="tx1"/>
                </a:solidFill>
              </a:rPr>
              <a:t> </a:t>
            </a:r>
          </a:p>
          <a:p>
            <a:pPr>
              <a:buNone/>
            </a:pPr>
            <a:r>
              <a:rPr lang="en-US" sz="1600" dirty="0" smtClean="0">
                <a:solidFill>
                  <a:schemeClr val="tx1"/>
                </a:solidFill>
              </a:rPr>
              <a:t>•Availability heuristic </a:t>
            </a:r>
            <a:r>
              <a:rPr lang="en-US" sz="1600" b="1" dirty="0" smtClean="0">
                <a:solidFill>
                  <a:srgbClr val="FF0000"/>
                </a:solidFill>
              </a:rPr>
              <a:t>1</a:t>
            </a:r>
            <a:endParaRPr lang="en-US" sz="1600" b="1" dirty="0">
              <a:solidFill>
                <a:srgbClr val="FF0000"/>
              </a:solidFill>
            </a:endParaRPr>
          </a:p>
          <a:p>
            <a:pPr>
              <a:buNone/>
            </a:pPr>
            <a:r>
              <a:rPr lang="en-US" sz="1600" dirty="0" smtClean="0">
                <a:solidFill>
                  <a:schemeClr val="tx1"/>
                </a:solidFill>
              </a:rPr>
              <a:t>•Compliance </a:t>
            </a:r>
            <a:r>
              <a:rPr lang="en-US" sz="1600" b="1" dirty="0" smtClean="0">
                <a:solidFill>
                  <a:srgbClr val="FF0000"/>
                </a:solidFill>
              </a:rPr>
              <a:t>2</a:t>
            </a:r>
            <a:endParaRPr lang="en-US" sz="1600" dirty="0">
              <a:solidFill>
                <a:schemeClr val="tx1"/>
              </a:solidFill>
            </a:endParaRPr>
          </a:p>
          <a:p>
            <a:pPr>
              <a:buNone/>
            </a:pPr>
            <a:r>
              <a:rPr lang="en-US" sz="1600" dirty="0" smtClean="0">
                <a:solidFill>
                  <a:schemeClr val="tx1"/>
                </a:solidFill>
              </a:rPr>
              <a:t>•Prefrontal cortex </a:t>
            </a:r>
            <a:r>
              <a:rPr lang="en-US" sz="1600" b="1" dirty="0" smtClean="0">
                <a:solidFill>
                  <a:srgbClr val="FF0000"/>
                </a:solidFill>
              </a:rPr>
              <a:t>3</a:t>
            </a:r>
            <a:r>
              <a:rPr lang="en-US" sz="1600" dirty="0" smtClean="0">
                <a:solidFill>
                  <a:schemeClr val="tx1"/>
                </a:solidFill>
              </a:rPr>
              <a:t> </a:t>
            </a:r>
            <a:endParaRPr lang="en-US" sz="1600" dirty="0">
              <a:solidFill>
                <a:schemeClr val="tx1"/>
              </a:solidFill>
            </a:endParaRPr>
          </a:p>
          <a:p>
            <a:pPr>
              <a:buNone/>
            </a:pPr>
            <a:r>
              <a:rPr lang="en-US" sz="1600" dirty="0" smtClean="0">
                <a:solidFill>
                  <a:schemeClr val="tx1"/>
                </a:solidFill>
              </a:rPr>
              <a:t>•Prospective memory </a:t>
            </a:r>
            <a:r>
              <a:rPr lang="en-US" sz="1600" b="1" dirty="0" smtClean="0">
                <a:solidFill>
                  <a:srgbClr val="FF0000"/>
                </a:solidFill>
              </a:rPr>
              <a:t>4</a:t>
            </a:r>
            <a:r>
              <a:rPr lang="en-US" sz="1600" dirty="0" smtClean="0">
                <a:solidFill>
                  <a:schemeClr val="tx1"/>
                </a:solidFill>
              </a:rPr>
              <a:t> </a:t>
            </a:r>
            <a:endParaRPr lang="en-US" sz="1600" dirty="0">
              <a:solidFill>
                <a:schemeClr val="tx1"/>
              </a:solidFill>
            </a:endParaRPr>
          </a:p>
          <a:p>
            <a:pPr>
              <a:buNone/>
            </a:pPr>
            <a:r>
              <a:rPr lang="en-US" sz="1600" dirty="0">
                <a:solidFill>
                  <a:schemeClr val="tx1"/>
                </a:solidFill>
              </a:rPr>
              <a:t>      B. </a:t>
            </a:r>
            <a:r>
              <a:rPr lang="en-US" sz="1600" u="sng" dirty="0" smtClean="0">
                <a:solidFill>
                  <a:srgbClr val="FF0000"/>
                </a:solidFill>
              </a:rPr>
              <a:t>Explain </a:t>
            </a:r>
            <a:r>
              <a:rPr lang="en-US" sz="1600" u="sng" dirty="0">
                <a:solidFill>
                  <a:srgbClr val="FF0000"/>
                </a:solidFill>
              </a:rPr>
              <a:t>how the following psychological </a:t>
            </a:r>
            <a:r>
              <a:rPr lang="en-US" sz="1600" u="sng" dirty="0" smtClean="0">
                <a:solidFill>
                  <a:srgbClr val="FF0000"/>
                </a:solidFill>
              </a:rPr>
              <a:t>concepts could </a:t>
            </a:r>
            <a:r>
              <a:rPr lang="en-US" sz="1600" u="sng" dirty="0">
                <a:solidFill>
                  <a:srgbClr val="FF0000"/>
                </a:solidFill>
              </a:rPr>
              <a:t>relate to how well </a:t>
            </a:r>
            <a:r>
              <a:rPr lang="en-US" sz="1600" u="sng" dirty="0" smtClean="0">
                <a:solidFill>
                  <a:srgbClr val="FF0000"/>
                </a:solidFill>
              </a:rPr>
              <a:t>Annabelle adapts </a:t>
            </a:r>
            <a:r>
              <a:rPr lang="en-US" sz="1600" u="sng" dirty="0">
                <a:solidFill>
                  <a:srgbClr val="FF0000"/>
                </a:solidFill>
              </a:rPr>
              <a:t>when she </a:t>
            </a:r>
            <a:r>
              <a:rPr lang="en-US" sz="1600" u="sng" dirty="0" smtClean="0">
                <a:solidFill>
                  <a:srgbClr val="FF0000"/>
                </a:solidFill>
              </a:rPr>
              <a:t>begins </a:t>
            </a:r>
            <a:r>
              <a:rPr lang="en-US" sz="1600" u="sng" dirty="0">
                <a:solidFill>
                  <a:srgbClr val="FF0000"/>
                </a:solidFill>
              </a:rPr>
              <a:t>her college career. </a:t>
            </a:r>
          </a:p>
          <a:p>
            <a:pPr>
              <a:buNone/>
            </a:pPr>
            <a:r>
              <a:rPr lang="en-US" sz="1600" dirty="0" smtClean="0">
                <a:solidFill>
                  <a:schemeClr val="tx1"/>
                </a:solidFill>
              </a:rPr>
              <a:t>• </a:t>
            </a:r>
            <a:r>
              <a:rPr lang="en-US" sz="1600" dirty="0">
                <a:solidFill>
                  <a:schemeClr val="tx1"/>
                </a:solidFill>
              </a:rPr>
              <a:t>Agoraphobia </a:t>
            </a:r>
            <a:r>
              <a:rPr lang="en-US" sz="1600" b="1" dirty="0" smtClean="0">
                <a:solidFill>
                  <a:srgbClr val="FF0000"/>
                </a:solidFill>
              </a:rPr>
              <a:t>5</a:t>
            </a:r>
            <a:endParaRPr lang="en-US" sz="1600" dirty="0">
              <a:solidFill>
                <a:schemeClr val="tx1"/>
              </a:solidFill>
            </a:endParaRPr>
          </a:p>
          <a:p>
            <a:pPr>
              <a:buNone/>
            </a:pPr>
            <a:r>
              <a:rPr lang="en-US" sz="1600" dirty="0" smtClean="0">
                <a:solidFill>
                  <a:schemeClr val="tx1"/>
                </a:solidFill>
              </a:rPr>
              <a:t>• </a:t>
            </a:r>
            <a:r>
              <a:rPr lang="en-US" sz="1600" dirty="0">
                <a:solidFill>
                  <a:schemeClr val="tx1"/>
                </a:solidFill>
              </a:rPr>
              <a:t>Crystallized intelligence </a:t>
            </a:r>
            <a:r>
              <a:rPr lang="en-US" sz="1600" b="1" dirty="0" smtClean="0">
                <a:solidFill>
                  <a:srgbClr val="FF0000"/>
                </a:solidFill>
              </a:rPr>
              <a:t>6</a:t>
            </a:r>
            <a:endParaRPr lang="en-US" sz="1600" b="1" dirty="0">
              <a:solidFill>
                <a:schemeClr val="tx1"/>
              </a:solidFill>
            </a:endParaRPr>
          </a:p>
          <a:p>
            <a:pPr>
              <a:buNone/>
            </a:pPr>
            <a:r>
              <a:rPr lang="en-US" sz="1600" dirty="0" smtClean="0">
                <a:solidFill>
                  <a:schemeClr val="tx1"/>
                </a:solidFill>
              </a:rPr>
              <a:t>• Ethnocentrism </a:t>
            </a:r>
            <a:r>
              <a:rPr lang="en-US" sz="1600" b="1" dirty="0" smtClean="0">
                <a:solidFill>
                  <a:srgbClr val="FF0000"/>
                </a:solidFill>
              </a:rPr>
              <a:t>7</a:t>
            </a:r>
            <a:endParaRPr lang="en-US" sz="1600" dirty="0" smtClean="0">
              <a:solidFill>
                <a:schemeClr val="tx1"/>
              </a:solidFill>
            </a:endParaRPr>
          </a:p>
          <a:p>
            <a:pPr lvl="0"/>
            <a:r>
              <a:rPr lang="en-US" sz="2000" dirty="0" smtClean="0">
                <a:solidFill>
                  <a:srgbClr val="1F497D"/>
                </a:solidFill>
              </a:rPr>
              <a:t>It’s most likely going to be worth 7 points</a:t>
            </a:r>
            <a:endParaRPr lang="en-US" sz="1600" dirty="0">
              <a:solidFill>
                <a:schemeClr val="tx1"/>
              </a:solidFill>
            </a:endParaRPr>
          </a:p>
        </p:txBody>
      </p:sp>
    </p:spTree>
    <p:extLst>
      <p:ext uri="{BB962C8B-B14F-4D97-AF65-F5344CB8AC3E}">
        <p14:creationId xmlns:p14="http://schemas.microsoft.com/office/powerpoint/2010/main" val="3024414827"/>
      </p:ext>
    </p:extLst>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000" dirty="0" smtClean="0"/>
              <a:t>Its asking you to tell how EACH of the first 4 psychological concepts will be involved in her choice of colleges, AND to demonstrate how the last 3 concepts will be involved in her adaptation to college life.</a:t>
            </a:r>
            <a:r>
              <a:rPr lang="en-US" sz="2000" dirty="0" smtClean="0">
                <a:solidFill>
                  <a:schemeClr val="tx1"/>
                </a:solidFill>
              </a:rPr>
              <a:t>  </a:t>
            </a:r>
          </a:p>
          <a:p>
            <a:pPr>
              <a:buNone/>
            </a:pPr>
            <a:r>
              <a:rPr lang="en-US" sz="2800" dirty="0">
                <a:solidFill>
                  <a:srgbClr val="1F497D"/>
                </a:solidFill>
              </a:rPr>
              <a:t> </a:t>
            </a:r>
            <a:r>
              <a:rPr lang="en-US" sz="1600" dirty="0">
                <a:solidFill>
                  <a:srgbClr val="000000"/>
                </a:solidFill>
              </a:rPr>
              <a:t>1.  A. </a:t>
            </a:r>
            <a:r>
              <a:rPr lang="en-US" sz="1600" dirty="0" smtClean="0">
                <a:solidFill>
                  <a:schemeClr val="tx1"/>
                </a:solidFill>
              </a:rPr>
              <a:t>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a:t>
            </a:r>
            <a:r>
              <a:rPr lang="en-US" sz="1600" dirty="0" smtClean="0">
                <a:solidFill>
                  <a:schemeClr val="tx1"/>
                </a:solidFill>
              </a:rPr>
              <a:t>college </a:t>
            </a:r>
            <a:r>
              <a:rPr lang="en-US" sz="1600" dirty="0">
                <a:solidFill>
                  <a:schemeClr val="tx1"/>
                </a:solidFill>
              </a:rPr>
              <a:t>but has not yet decided </a:t>
            </a:r>
            <a:r>
              <a:rPr lang="en-US" sz="1600" dirty="0" smtClean="0">
                <a:solidFill>
                  <a:schemeClr val="tx1"/>
                </a:solidFill>
              </a:rPr>
              <a:t>where </a:t>
            </a:r>
            <a:r>
              <a:rPr lang="en-US" sz="1600" dirty="0">
                <a:solidFill>
                  <a:schemeClr val="tx1"/>
                </a:solidFill>
              </a:rPr>
              <a:t>she will apply. </a:t>
            </a:r>
            <a:r>
              <a:rPr lang="en-US" sz="1600" u="sng" dirty="0">
                <a:solidFill>
                  <a:srgbClr val="FF0000"/>
                </a:solidFill>
              </a:rPr>
              <a:t>Describe how the </a:t>
            </a:r>
            <a:r>
              <a:rPr lang="en-US" sz="1600" u="sng" dirty="0" smtClean="0">
                <a:solidFill>
                  <a:srgbClr val="FF0000"/>
                </a:solidFill>
              </a:rPr>
              <a:t>following </a:t>
            </a:r>
            <a:r>
              <a:rPr lang="en-US" sz="1600" u="sng" dirty="0">
                <a:solidFill>
                  <a:srgbClr val="FF0000"/>
                </a:solidFill>
              </a:rPr>
              <a:t>psychological concepts </a:t>
            </a:r>
            <a:r>
              <a:rPr lang="en-US" sz="1600" u="sng" dirty="0" smtClean="0">
                <a:solidFill>
                  <a:srgbClr val="FF0000"/>
                </a:solidFill>
              </a:rPr>
              <a:t>and </a:t>
            </a:r>
            <a:r>
              <a:rPr lang="en-US" sz="1600" u="sng" dirty="0">
                <a:solidFill>
                  <a:srgbClr val="FF0000"/>
                </a:solidFill>
              </a:rPr>
              <a:t>terms relate to her choice.</a:t>
            </a:r>
            <a:r>
              <a:rPr lang="en-US" sz="1600" dirty="0">
                <a:solidFill>
                  <a:schemeClr val="tx1"/>
                </a:solidFill>
              </a:rPr>
              <a:t> </a:t>
            </a:r>
          </a:p>
          <a:p>
            <a:pPr>
              <a:buNone/>
            </a:pPr>
            <a:r>
              <a:rPr lang="en-US" sz="1600" dirty="0" smtClean="0">
                <a:solidFill>
                  <a:schemeClr val="tx1"/>
                </a:solidFill>
              </a:rPr>
              <a:t>•Availability heuristic </a:t>
            </a:r>
            <a:r>
              <a:rPr lang="en-US" sz="1600" b="1" dirty="0" smtClean="0">
                <a:solidFill>
                  <a:srgbClr val="FF0000"/>
                </a:solidFill>
              </a:rPr>
              <a:t>1</a:t>
            </a:r>
            <a:endParaRPr lang="en-US" sz="1600" b="1" dirty="0">
              <a:solidFill>
                <a:srgbClr val="FF0000"/>
              </a:solidFill>
            </a:endParaRPr>
          </a:p>
          <a:p>
            <a:pPr>
              <a:buNone/>
            </a:pPr>
            <a:r>
              <a:rPr lang="en-US" sz="1600" dirty="0" smtClean="0">
                <a:solidFill>
                  <a:schemeClr val="tx1"/>
                </a:solidFill>
              </a:rPr>
              <a:t>•Compliance </a:t>
            </a:r>
            <a:r>
              <a:rPr lang="en-US" sz="1600" b="1" dirty="0" smtClean="0">
                <a:solidFill>
                  <a:srgbClr val="FF0000"/>
                </a:solidFill>
              </a:rPr>
              <a:t>2</a:t>
            </a:r>
            <a:endParaRPr lang="en-US" sz="1600" dirty="0">
              <a:solidFill>
                <a:schemeClr val="tx1"/>
              </a:solidFill>
            </a:endParaRPr>
          </a:p>
          <a:p>
            <a:pPr>
              <a:buNone/>
            </a:pPr>
            <a:r>
              <a:rPr lang="en-US" sz="1600" dirty="0" smtClean="0">
                <a:solidFill>
                  <a:schemeClr val="tx1"/>
                </a:solidFill>
              </a:rPr>
              <a:t>•Prefrontal cortex </a:t>
            </a:r>
            <a:r>
              <a:rPr lang="en-US" sz="1600" b="1" dirty="0" smtClean="0">
                <a:solidFill>
                  <a:srgbClr val="FF0000"/>
                </a:solidFill>
              </a:rPr>
              <a:t>3</a:t>
            </a:r>
            <a:r>
              <a:rPr lang="en-US" sz="1600" dirty="0" smtClean="0">
                <a:solidFill>
                  <a:schemeClr val="tx1"/>
                </a:solidFill>
              </a:rPr>
              <a:t> </a:t>
            </a:r>
            <a:endParaRPr lang="en-US" sz="1600" dirty="0">
              <a:solidFill>
                <a:schemeClr val="tx1"/>
              </a:solidFill>
            </a:endParaRPr>
          </a:p>
          <a:p>
            <a:pPr>
              <a:buNone/>
            </a:pPr>
            <a:r>
              <a:rPr lang="en-US" sz="1600" dirty="0" smtClean="0">
                <a:solidFill>
                  <a:schemeClr val="tx1"/>
                </a:solidFill>
              </a:rPr>
              <a:t>•Prospective memory </a:t>
            </a:r>
            <a:r>
              <a:rPr lang="en-US" sz="1600" b="1" dirty="0" smtClean="0">
                <a:solidFill>
                  <a:srgbClr val="FF0000"/>
                </a:solidFill>
              </a:rPr>
              <a:t>4</a:t>
            </a:r>
            <a:r>
              <a:rPr lang="en-US" sz="1600" dirty="0" smtClean="0">
                <a:solidFill>
                  <a:schemeClr val="tx1"/>
                </a:solidFill>
              </a:rPr>
              <a:t> </a:t>
            </a:r>
            <a:endParaRPr lang="en-US" sz="1600" dirty="0">
              <a:solidFill>
                <a:schemeClr val="tx1"/>
              </a:solidFill>
            </a:endParaRPr>
          </a:p>
          <a:p>
            <a:pPr>
              <a:buNone/>
            </a:pPr>
            <a:r>
              <a:rPr lang="en-US" sz="1600" dirty="0">
                <a:solidFill>
                  <a:schemeClr val="tx1"/>
                </a:solidFill>
              </a:rPr>
              <a:t>      B. </a:t>
            </a:r>
            <a:r>
              <a:rPr lang="en-US" sz="1600" u="sng" dirty="0" smtClean="0">
                <a:solidFill>
                  <a:srgbClr val="FF0000"/>
                </a:solidFill>
              </a:rPr>
              <a:t>Explain </a:t>
            </a:r>
            <a:r>
              <a:rPr lang="en-US" sz="1600" u="sng" dirty="0">
                <a:solidFill>
                  <a:srgbClr val="FF0000"/>
                </a:solidFill>
              </a:rPr>
              <a:t>how the following psychological </a:t>
            </a:r>
            <a:r>
              <a:rPr lang="en-US" sz="1600" u="sng" dirty="0" smtClean="0">
                <a:solidFill>
                  <a:srgbClr val="FF0000"/>
                </a:solidFill>
              </a:rPr>
              <a:t>concepts could </a:t>
            </a:r>
            <a:r>
              <a:rPr lang="en-US" sz="1600" u="sng" dirty="0">
                <a:solidFill>
                  <a:srgbClr val="FF0000"/>
                </a:solidFill>
              </a:rPr>
              <a:t>relate to how well </a:t>
            </a:r>
            <a:r>
              <a:rPr lang="en-US" sz="1600" u="sng" dirty="0" smtClean="0">
                <a:solidFill>
                  <a:srgbClr val="FF0000"/>
                </a:solidFill>
              </a:rPr>
              <a:t>Annabelle adapts </a:t>
            </a:r>
            <a:r>
              <a:rPr lang="en-US" sz="1600" u="sng" dirty="0">
                <a:solidFill>
                  <a:srgbClr val="FF0000"/>
                </a:solidFill>
              </a:rPr>
              <a:t>when she </a:t>
            </a:r>
            <a:r>
              <a:rPr lang="en-US" sz="1600" u="sng" dirty="0" smtClean="0">
                <a:solidFill>
                  <a:srgbClr val="FF0000"/>
                </a:solidFill>
              </a:rPr>
              <a:t>begins </a:t>
            </a:r>
            <a:r>
              <a:rPr lang="en-US" sz="1600" u="sng" dirty="0">
                <a:solidFill>
                  <a:srgbClr val="FF0000"/>
                </a:solidFill>
              </a:rPr>
              <a:t>her college career. </a:t>
            </a:r>
          </a:p>
          <a:p>
            <a:pPr>
              <a:buNone/>
            </a:pPr>
            <a:r>
              <a:rPr lang="en-US" sz="1600" dirty="0" smtClean="0">
                <a:solidFill>
                  <a:schemeClr val="tx1"/>
                </a:solidFill>
              </a:rPr>
              <a:t>• </a:t>
            </a:r>
            <a:r>
              <a:rPr lang="en-US" sz="1600" dirty="0">
                <a:solidFill>
                  <a:schemeClr val="tx1"/>
                </a:solidFill>
              </a:rPr>
              <a:t>Agoraphobia </a:t>
            </a:r>
            <a:r>
              <a:rPr lang="en-US" sz="1600" b="1" dirty="0" smtClean="0">
                <a:solidFill>
                  <a:srgbClr val="FF0000"/>
                </a:solidFill>
              </a:rPr>
              <a:t>5</a:t>
            </a:r>
            <a:endParaRPr lang="en-US" sz="1600" dirty="0">
              <a:solidFill>
                <a:schemeClr val="tx1"/>
              </a:solidFill>
            </a:endParaRPr>
          </a:p>
          <a:p>
            <a:pPr>
              <a:buNone/>
            </a:pPr>
            <a:r>
              <a:rPr lang="en-US" sz="1600" dirty="0" smtClean="0">
                <a:solidFill>
                  <a:schemeClr val="tx1"/>
                </a:solidFill>
              </a:rPr>
              <a:t>• </a:t>
            </a:r>
            <a:r>
              <a:rPr lang="en-US" sz="1600" dirty="0">
                <a:solidFill>
                  <a:schemeClr val="tx1"/>
                </a:solidFill>
              </a:rPr>
              <a:t>Crystallized intelligence </a:t>
            </a:r>
            <a:r>
              <a:rPr lang="en-US" sz="1600" b="1" dirty="0" smtClean="0">
                <a:solidFill>
                  <a:srgbClr val="FF0000"/>
                </a:solidFill>
              </a:rPr>
              <a:t>6</a:t>
            </a:r>
            <a:endParaRPr lang="en-US" sz="1600" b="1" dirty="0">
              <a:solidFill>
                <a:schemeClr val="tx1"/>
              </a:solidFill>
            </a:endParaRPr>
          </a:p>
          <a:p>
            <a:pPr>
              <a:buNone/>
            </a:pPr>
            <a:r>
              <a:rPr lang="en-US" sz="1600" dirty="0" smtClean="0">
                <a:solidFill>
                  <a:schemeClr val="tx1"/>
                </a:solidFill>
              </a:rPr>
              <a:t>• Ethnocentrism </a:t>
            </a:r>
            <a:r>
              <a:rPr lang="en-US" sz="1600" b="1" dirty="0" smtClean="0">
                <a:solidFill>
                  <a:srgbClr val="FF0000"/>
                </a:solidFill>
              </a:rPr>
              <a:t>7</a:t>
            </a:r>
            <a:endParaRPr lang="en-US" sz="1600" dirty="0" smtClean="0">
              <a:solidFill>
                <a:schemeClr val="tx1"/>
              </a:solidFill>
            </a:endParaRPr>
          </a:p>
          <a:p>
            <a:pPr lvl="0"/>
            <a:r>
              <a:rPr lang="en-US" sz="2000" dirty="0" smtClean="0">
                <a:solidFill>
                  <a:srgbClr val="1F497D"/>
                </a:solidFill>
              </a:rPr>
              <a:t>It’s most likely going to be worth 7 points</a:t>
            </a:r>
          </a:p>
          <a:p>
            <a:pPr lvl="0"/>
            <a:r>
              <a:rPr lang="en-US" sz="2000" dirty="0">
                <a:solidFill>
                  <a:srgbClr val="1F497D"/>
                </a:solidFill>
              </a:rPr>
              <a:t>S</a:t>
            </a:r>
            <a:r>
              <a:rPr lang="en-US" sz="2000" dirty="0" smtClean="0">
                <a:solidFill>
                  <a:srgbClr val="1F497D"/>
                </a:solidFill>
              </a:rPr>
              <a:t>ince </a:t>
            </a:r>
            <a:r>
              <a:rPr lang="en-US" sz="2000" dirty="0" smtClean="0"/>
              <a:t>each FRQ will </a:t>
            </a:r>
            <a:r>
              <a:rPr lang="en-US" sz="2000" dirty="0"/>
              <a:t>be worth </a:t>
            </a:r>
            <a:r>
              <a:rPr lang="en-US" sz="2000" dirty="0" smtClean="0"/>
              <a:t>25 points, that means each point on this FRQ will be worth approximately 3.6 points of your total exam score 25/7=3.57.</a:t>
            </a:r>
            <a:endParaRPr lang="en-US" sz="2000" dirty="0"/>
          </a:p>
          <a:p>
            <a:pPr>
              <a:buNone/>
            </a:pPr>
            <a:endParaRPr lang="en-US" sz="1600" dirty="0">
              <a:solidFill>
                <a:schemeClr val="tx1"/>
              </a:solidFill>
            </a:endParaRPr>
          </a:p>
        </p:txBody>
      </p:sp>
    </p:spTree>
    <p:extLst>
      <p:ext uri="{BB962C8B-B14F-4D97-AF65-F5344CB8AC3E}">
        <p14:creationId xmlns:p14="http://schemas.microsoft.com/office/powerpoint/2010/main" val="3871565695"/>
      </p:ext>
    </p:extLst>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04700" y="1675225"/>
            <a:ext cx="9039300" cy="4992899"/>
          </a:xfrm>
          <a:prstGeom prst="rect">
            <a:avLst/>
          </a:prstGeom>
        </p:spPr>
        <p:txBody>
          <a:bodyPr lIns="91425" tIns="91425" rIns="91425" bIns="91425" anchor="t" anchorCtr="0">
            <a:noAutofit/>
          </a:bodyPr>
          <a:lstStyle/>
          <a:p>
            <a:r>
              <a:rPr lang="en-US" sz="2800" dirty="0"/>
              <a:t>S</a:t>
            </a:r>
            <a:r>
              <a:rPr lang="en-US" sz="2800" dirty="0" smtClean="0"/>
              <a:t>tudents </a:t>
            </a:r>
            <a:r>
              <a:rPr lang="en-US" sz="2800" dirty="0"/>
              <a:t>must answer the questions clearly, in complete sentences, and within the context of the prompt. </a:t>
            </a:r>
            <a:r>
              <a:rPr lang="en-US" sz="2800" u="sng" dirty="0"/>
              <a:t>Outlines and lists alone are not acceptable responses</a:t>
            </a:r>
            <a:r>
              <a:rPr lang="en-US" sz="2800" dirty="0"/>
              <a:t>. </a:t>
            </a:r>
            <a:endParaRPr lang="en-US" sz="2800" dirty="0" smtClean="0"/>
          </a:p>
          <a:p>
            <a:endParaRPr lang="en-US" sz="2800" dirty="0" smtClean="0"/>
          </a:p>
          <a:p>
            <a:r>
              <a:rPr lang="en-US" sz="2800" dirty="0" smtClean="0"/>
              <a:t>Providing </a:t>
            </a:r>
            <a:r>
              <a:rPr lang="en-US" sz="2800" dirty="0"/>
              <a:t>definitions of the psychological terms alone </a:t>
            </a:r>
            <a:r>
              <a:rPr lang="en-US" sz="2800" u="sng" dirty="0"/>
              <a:t>may not score points but may help students better apply the concepts</a:t>
            </a:r>
            <a:r>
              <a:rPr lang="en-US" sz="2800" dirty="0"/>
              <a:t>. Responses that contradict themselves, involve circular definitions, or simply </a:t>
            </a:r>
            <a:r>
              <a:rPr lang="en-US" sz="2800" dirty="0" smtClean="0"/>
              <a:t>restate </a:t>
            </a:r>
            <a:r>
              <a:rPr lang="en-US" sz="2800" dirty="0"/>
              <a:t>the question are unacceptable.</a:t>
            </a:r>
            <a:endParaRPr lang="en-US" sz="2600" dirty="0"/>
          </a:p>
        </p:txBody>
      </p:sp>
    </p:spTree>
    <p:extLst>
      <p:ext uri="{BB962C8B-B14F-4D97-AF65-F5344CB8AC3E}">
        <p14:creationId xmlns:p14="http://schemas.microsoft.com/office/powerpoint/2010/main" val="2986333432"/>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0" y="1486599"/>
            <a:ext cx="9144000" cy="4992899"/>
          </a:xfrm>
          <a:prstGeom prst="rect">
            <a:avLst/>
          </a:prstGeom>
        </p:spPr>
        <p:txBody>
          <a:bodyPr lIns="91425" tIns="91425" rIns="91425" bIns="91425" anchor="t" anchorCtr="0">
            <a:noAutofit/>
          </a:bodyPr>
          <a:lstStyle/>
          <a:p>
            <a:r>
              <a:rPr lang="en-US" sz="2600" dirty="0"/>
              <a:t>The following are common directives used in the AP Psychology Free-Response Questions (FRQs</a:t>
            </a:r>
            <a:r>
              <a:rPr lang="en-US" sz="2600" dirty="0" smtClean="0"/>
              <a:t>).</a:t>
            </a:r>
          </a:p>
          <a:p>
            <a:pPr>
              <a:buNone/>
            </a:pPr>
            <a:endParaRPr lang="en-US" sz="2600" dirty="0"/>
          </a:p>
          <a:p>
            <a:pPr>
              <a:buFont typeface="Arial" panose="020B0604020202020204" pitchFamily="34" charset="0"/>
              <a:buChar char="•"/>
            </a:pPr>
            <a:r>
              <a:rPr lang="en-US" sz="2800" dirty="0"/>
              <a:t>Words like "</a:t>
            </a:r>
            <a:r>
              <a:rPr lang="en-US" sz="2800" i="1" u="sng" dirty="0"/>
              <a:t>identify,</a:t>
            </a:r>
            <a:r>
              <a:rPr lang="en-US" sz="2800" dirty="0"/>
              <a:t>" "</a:t>
            </a:r>
            <a:r>
              <a:rPr lang="en-US" sz="2800" i="1" u="sng" dirty="0"/>
              <a:t>describe</a:t>
            </a:r>
            <a:r>
              <a:rPr lang="en-US" sz="2800" dirty="0"/>
              <a:t>," and "</a:t>
            </a:r>
            <a:r>
              <a:rPr lang="en-US" sz="2800" i="1" u="sng" dirty="0"/>
              <a:t>define</a:t>
            </a:r>
            <a:r>
              <a:rPr lang="en-US" sz="2800" dirty="0"/>
              <a:t>" require straightforward definitions or examples that define the concepts</a:t>
            </a:r>
            <a:r>
              <a:rPr lang="en-US" sz="2800" dirty="0" smtClean="0"/>
              <a:t>.</a:t>
            </a:r>
          </a:p>
          <a:p>
            <a:pPr>
              <a:buFont typeface="Arial" panose="020B0604020202020204" pitchFamily="34" charset="0"/>
              <a:buChar char="•"/>
            </a:pPr>
            <a:endParaRPr lang="en-US" sz="2600" dirty="0" smtClean="0"/>
          </a:p>
          <a:p>
            <a:pPr>
              <a:buFont typeface="Arial" panose="020B0604020202020204" pitchFamily="34" charset="0"/>
              <a:buChar char="•"/>
            </a:pPr>
            <a:r>
              <a:rPr lang="en-US" sz="2600" dirty="0"/>
              <a:t> </a:t>
            </a:r>
            <a:r>
              <a:rPr lang="en-US" sz="2800" dirty="0"/>
              <a:t>Words like "</a:t>
            </a:r>
            <a:r>
              <a:rPr lang="en-US" sz="2800" i="1" u="sng" dirty="0"/>
              <a:t>explain</a:t>
            </a:r>
            <a:r>
              <a:rPr lang="en-US" sz="2800" dirty="0"/>
              <a:t>," "</a:t>
            </a:r>
            <a:r>
              <a:rPr lang="en-US" sz="2800" i="1" u="sng" dirty="0"/>
              <a:t>analyze</a:t>
            </a:r>
            <a:r>
              <a:rPr lang="en-US" sz="2800" dirty="0"/>
              <a:t>," and "</a:t>
            </a:r>
            <a:r>
              <a:rPr lang="en-US" sz="2800" i="1" u="sng" dirty="0"/>
              <a:t>discuss</a:t>
            </a:r>
            <a:r>
              <a:rPr lang="en-US" sz="2800" dirty="0"/>
              <a:t>" require extended application of the information to the situations or contexts within the question</a:t>
            </a:r>
            <a:endParaRPr lang="en-US" sz="2600" dirty="0"/>
          </a:p>
        </p:txBody>
      </p:sp>
    </p:spTree>
    <p:extLst>
      <p:ext uri="{BB962C8B-B14F-4D97-AF65-F5344CB8AC3E}">
        <p14:creationId xmlns:p14="http://schemas.microsoft.com/office/powerpoint/2010/main" val="1763263790"/>
      </p:ext>
    </p:extLst>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800" dirty="0"/>
              <a:t> Read the entire question, then read it </a:t>
            </a:r>
            <a:r>
              <a:rPr lang="en-US" sz="2800" dirty="0" smtClean="0"/>
              <a:t>again;  most </a:t>
            </a:r>
            <a:r>
              <a:rPr lang="en-US" sz="2800" dirty="0"/>
              <a:t>of the </a:t>
            </a:r>
            <a:r>
              <a:rPr lang="en-US" sz="2800" dirty="0" smtClean="0"/>
              <a:t>FRQs will </a:t>
            </a:r>
            <a:r>
              <a:rPr lang="en-US" sz="2800" dirty="0"/>
              <a:t>have </a:t>
            </a:r>
            <a:r>
              <a:rPr lang="en-US" sz="2800" dirty="0" smtClean="0"/>
              <a:t>multiple </a:t>
            </a:r>
            <a:r>
              <a:rPr lang="en-US" sz="2800" dirty="0"/>
              <a:t>parts. It is important that you read the entire question thoroughly before you start to plan or write your response.</a:t>
            </a:r>
          </a:p>
          <a:p>
            <a:endParaRPr lang="en-US" sz="2800" dirty="0"/>
          </a:p>
          <a:p>
            <a:r>
              <a:rPr lang="en-US" sz="2800" dirty="0"/>
              <a:t>This is NOT an English test. Don’t waste your time trying to craft an eloquent introduction or conclusion. Instead, focus on knowing exactly what the question is asking you, and answer EXACTLY that. </a:t>
            </a:r>
            <a:r>
              <a:rPr lang="en-US" sz="2800" dirty="0" smtClean="0"/>
              <a:t> After </a:t>
            </a:r>
            <a:r>
              <a:rPr lang="en-US" sz="2800" dirty="0"/>
              <a:t>reading your question twice through, underline key terms to make sure you answer each part of the prompt and check them off as you go.</a:t>
            </a:r>
          </a:p>
        </p:txBody>
      </p:sp>
    </p:spTree>
    <p:extLst>
      <p:ext uri="{BB962C8B-B14F-4D97-AF65-F5344CB8AC3E}">
        <p14:creationId xmlns:p14="http://schemas.microsoft.com/office/powerpoint/2010/main" val="1581393888"/>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478013"/>
            <a:ext cx="9144000" cy="4992899"/>
          </a:xfrm>
          <a:prstGeom prst="rect">
            <a:avLst/>
          </a:prstGeom>
        </p:spPr>
        <p:txBody>
          <a:bodyPr lIns="91425" tIns="91425" rIns="91425" bIns="91425" anchor="t" anchorCtr="0">
            <a:noAutofit/>
          </a:bodyPr>
          <a:lstStyle/>
          <a:p>
            <a:r>
              <a:rPr lang="en-US" sz="2700" dirty="0"/>
              <a:t> Maintain </a:t>
            </a:r>
            <a:r>
              <a:rPr lang="en-US" sz="2700" dirty="0" smtClean="0"/>
              <a:t>order;  you may want to </a:t>
            </a:r>
            <a:r>
              <a:rPr lang="en-US" sz="2700" dirty="0"/>
              <a:t>answer the information you know the best first within your prompt. This can potentially confuse </a:t>
            </a:r>
            <a:r>
              <a:rPr lang="en-US" sz="2700" dirty="0" smtClean="0"/>
              <a:t>graders. </a:t>
            </a:r>
            <a:r>
              <a:rPr lang="en-US" sz="2700" u="sng" dirty="0"/>
              <a:t>Try instead to answer each question within your </a:t>
            </a:r>
            <a:r>
              <a:rPr lang="en-US" sz="2700" u="sng" dirty="0" smtClean="0"/>
              <a:t>FRQ </a:t>
            </a:r>
            <a:r>
              <a:rPr lang="en-US" sz="2700" u="sng" dirty="0"/>
              <a:t>in the order it appears within the prompt</a:t>
            </a:r>
            <a:r>
              <a:rPr lang="en-US" sz="2700" dirty="0" smtClean="0"/>
              <a:t>. </a:t>
            </a:r>
            <a:r>
              <a:rPr lang="en-US" sz="2400" i="1" dirty="0" smtClean="0"/>
              <a:t>(this was a tip shared at an AP conference by a former official grader of AP Psych exams)</a:t>
            </a:r>
            <a:endParaRPr lang="en-US" sz="2400" i="1" dirty="0"/>
          </a:p>
          <a:p>
            <a:pPr>
              <a:buNone/>
            </a:pPr>
            <a:endParaRPr lang="en-US" sz="2000" dirty="0"/>
          </a:p>
          <a:p>
            <a:r>
              <a:rPr lang="en-US" sz="2700" dirty="0"/>
              <a:t>To help with this, make a brief (don't waste too much time</a:t>
            </a:r>
            <a:r>
              <a:rPr lang="en-US" sz="2700" dirty="0" smtClean="0"/>
              <a:t>) </a:t>
            </a:r>
            <a:r>
              <a:rPr lang="en-US" sz="2700" dirty="0"/>
              <a:t>outline before you begin. Although you should NOT write in list or bullet format (as </a:t>
            </a:r>
            <a:r>
              <a:rPr lang="en-US" sz="2700" dirty="0" smtClean="0"/>
              <a:t>graders </a:t>
            </a:r>
            <a:r>
              <a:rPr lang="en-US" sz="2700" dirty="0"/>
              <a:t>will only score essays with complete and fluid sentences), make sure to get to the point quickly and answer each portion of your prompt.</a:t>
            </a:r>
          </a:p>
        </p:txBody>
      </p:sp>
    </p:spTree>
    <p:extLst>
      <p:ext uri="{BB962C8B-B14F-4D97-AF65-F5344CB8AC3E}">
        <p14:creationId xmlns:p14="http://schemas.microsoft.com/office/powerpoint/2010/main" val="3768416596"/>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800" dirty="0"/>
              <a:t> </a:t>
            </a:r>
            <a:r>
              <a:rPr lang="en-US" sz="2800" b="1" u="sng" dirty="0" smtClean="0"/>
              <a:t>BE SPECIFIC</a:t>
            </a:r>
            <a:r>
              <a:rPr lang="en-US" sz="2800" dirty="0" smtClean="0"/>
              <a:t>; </a:t>
            </a:r>
            <a:r>
              <a:rPr lang="en-US" sz="2800" dirty="0" smtClean="0"/>
              <a:t>This </a:t>
            </a:r>
            <a:r>
              <a:rPr lang="en-US" sz="2800" dirty="0"/>
              <a:t>means using concrete examples and clear language throughout your writing. </a:t>
            </a:r>
            <a:r>
              <a:rPr lang="en-US" sz="2800" dirty="0" smtClean="0"/>
              <a:t>Graders </a:t>
            </a:r>
            <a:r>
              <a:rPr lang="en-US" sz="2800" dirty="0" smtClean="0"/>
              <a:t>are not allowed to infer </a:t>
            </a:r>
            <a:r>
              <a:rPr lang="en-US" sz="2800" dirty="0"/>
              <a:t>answers. That is, if a student seems to know an answer but does not use the proper phrasing or give a complete answer, </a:t>
            </a:r>
            <a:r>
              <a:rPr lang="en-US" sz="2800" dirty="0" smtClean="0"/>
              <a:t>they cannot </a:t>
            </a:r>
            <a:r>
              <a:rPr lang="en-US" sz="2800" dirty="0"/>
              <a:t>award a </a:t>
            </a:r>
            <a:r>
              <a:rPr lang="en-US" sz="2800" dirty="0" smtClean="0"/>
              <a:t>point.  Be </a:t>
            </a:r>
            <a:r>
              <a:rPr lang="en-US" sz="2800" dirty="0"/>
              <a:t>as clear and precise as possible without sacrificing efficiency.</a:t>
            </a:r>
          </a:p>
          <a:p>
            <a:endParaRPr lang="en-US" sz="2800" dirty="0"/>
          </a:p>
          <a:p>
            <a:r>
              <a:rPr lang="en-US" sz="2800" dirty="0"/>
              <a:t>Most importantly, avoid being vague. For example, don’t just say that a specific technique helps us to remember information better, but be sure to state </a:t>
            </a:r>
            <a:r>
              <a:rPr lang="en-US" sz="2800" u="sng" dirty="0" smtClean="0"/>
              <a:t>WHY/HOW</a:t>
            </a:r>
            <a:r>
              <a:rPr lang="en-US" sz="2800" dirty="0" smtClean="0"/>
              <a:t> </a:t>
            </a:r>
            <a:r>
              <a:rPr lang="en-US" sz="2800" dirty="0"/>
              <a:t>this is so.</a:t>
            </a:r>
          </a:p>
        </p:txBody>
      </p:sp>
    </p:spTree>
    <p:extLst>
      <p:ext uri="{BB962C8B-B14F-4D97-AF65-F5344CB8AC3E}">
        <p14:creationId xmlns:p14="http://schemas.microsoft.com/office/powerpoint/2010/main" val="1960545477"/>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800" dirty="0" smtClean="0">
                <a:latin typeface="Times New Roman" panose="02020603050405020304" pitchFamily="18" charset="0"/>
                <a:ea typeface="Times New Roman" panose="02020603050405020304" pitchFamily="18" charset="0"/>
              </a:rPr>
              <a:t>You may want to create your own scoring guide by </a:t>
            </a:r>
            <a:r>
              <a:rPr lang="en-US" sz="2800" dirty="0">
                <a:latin typeface="Times New Roman" panose="02020603050405020304" pitchFamily="18" charset="0"/>
                <a:ea typeface="Times New Roman" panose="02020603050405020304" pitchFamily="18" charset="0"/>
              </a:rPr>
              <a:t>estimating the number of pieces of information that </a:t>
            </a:r>
            <a:r>
              <a:rPr lang="en-US" sz="2800" dirty="0" smtClean="0">
                <a:latin typeface="Times New Roman" panose="02020603050405020304" pitchFamily="18" charset="0"/>
                <a:ea typeface="Times New Roman" panose="02020603050405020304" pitchFamily="18" charset="0"/>
              </a:rPr>
              <a:t>you think the grader will be looking for.  You can do this by writing </a:t>
            </a:r>
            <a:r>
              <a:rPr lang="en-US" sz="2800" dirty="0">
                <a:latin typeface="Times New Roman" panose="02020603050405020304" pitchFamily="18" charset="0"/>
                <a:ea typeface="Times New Roman" panose="02020603050405020304" pitchFamily="18" charset="0"/>
              </a:rPr>
              <a:t>and </a:t>
            </a:r>
            <a:r>
              <a:rPr lang="en-US" sz="2800" dirty="0" smtClean="0">
                <a:latin typeface="Times New Roman" panose="02020603050405020304" pitchFamily="18" charset="0"/>
                <a:ea typeface="Times New Roman" panose="02020603050405020304" pitchFamily="18" charset="0"/>
              </a:rPr>
              <a:t>numbering </a:t>
            </a:r>
            <a:r>
              <a:rPr lang="en-US" sz="2800" dirty="0">
                <a:latin typeface="Times New Roman" panose="02020603050405020304" pitchFamily="18" charset="0"/>
                <a:ea typeface="Times New Roman" panose="02020603050405020304" pitchFamily="18" charset="0"/>
              </a:rPr>
              <a:t>each piece of information as it appears in the test question in an outline form below the actual test question.  </a:t>
            </a:r>
            <a:endParaRPr lang="en-US" sz="2800" dirty="0"/>
          </a:p>
        </p:txBody>
      </p:sp>
    </p:spTree>
    <p:extLst>
      <p:ext uri="{BB962C8B-B14F-4D97-AF65-F5344CB8AC3E}">
        <p14:creationId xmlns:p14="http://schemas.microsoft.com/office/powerpoint/2010/main" val="1527766484"/>
      </p:ext>
    </p:extLst>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457200" y="134800"/>
            <a:ext cx="5469299" cy="1351799"/>
          </a:xfrm>
          <a:prstGeom prst="rect">
            <a:avLst/>
          </a:prstGeom>
        </p:spPr>
        <p:txBody>
          <a:bodyPr lIns="91425" tIns="91425" rIns="91425" bIns="91425" anchor="b" anchorCtr="0">
            <a:noAutofit/>
          </a:bodyPr>
          <a:lstStyle/>
          <a:p>
            <a:pPr>
              <a:spcBef>
                <a:spcPts val="0"/>
              </a:spcBef>
              <a:buNone/>
            </a:pPr>
            <a:r>
              <a:rPr lang="en" dirty="0" smtClean="0">
                <a:latin typeface="Berkshire Swash"/>
                <a:ea typeface="Berkshire Swash"/>
                <a:cs typeface="Berkshire Swash"/>
                <a:sym typeface="Berkshire Swash"/>
              </a:rPr>
              <a:t>FRQs-Free Response Questions</a:t>
            </a:r>
            <a:endParaRPr lang="en" dirty="0">
              <a:latin typeface="Berkshire Swash"/>
              <a:ea typeface="Berkshire Swash"/>
              <a:cs typeface="Berkshire Swash"/>
              <a:sym typeface="Berkshire Swash"/>
            </a:endParaRPr>
          </a:p>
        </p:txBody>
      </p:sp>
      <p:sp>
        <p:nvSpPr>
          <p:cNvPr id="126" name="Shape 126"/>
          <p:cNvSpPr txBox="1">
            <a:spLocks noGrp="1"/>
          </p:cNvSpPr>
          <p:nvPr>
            <p:ph type="body" idx="1"/>
          </p:nvPr>
        </p:nvSpPr>
        <p:spPr>
          <a:xfrm>
            <a:off x="12878" y="1530765"/>
            <a:ext cx="9144000" cy="4992899"/>
          </a:xfrm>
          <a:prstGeom prst="rect">
            <a:avLst/>
          </a:prstGeom>
        </p:spPr>
        <p:txBody>
          <a:bodyPr lIns="91425" tIns="91425" rIns="91425" bIns="91425" anchor="t" anchorCtr="0">
            <a:noAutofit/>
          </a:bodyPr>
          <a:lstStyle/>
          <a:p>
            <a:r>
              <a:rPr lang="en-US" sz="2800" dirty="0" smtClean="0"/>
              <a:t>Below you will find a FRQ from the 2015 AP Psychology exam</a:t>
            </a:r>
          </a:p>
          <a:p>
            <a:pPr>
              <a:buNone/>
            </a:pPr>
            <a:r>
              <a:rPr lang="en-US" sz="2800" dirty="0"/>
              <a:t> </a:t>
            </a:r>
            <a:r>
              <a:rPr lang="en-US" sz="1600" dirty="0">
                <a:solidFill>
                  <a:schemeClr val="tx1"/>
                </a:solidFill>
              </a:rPr>
              <a:t>1.  </a:t>
            </a:r>
            <a:r>
              <a:rPr lang="en-US" sz="1600" dirty="0" smtClean="0">
                <a:solidFill>
                  <a:schemeClr val="tx1"/>
                </a:solidFill>
              </a:rPr>
              <a:t>A. Annabelle </a:t>
            </a:r>
            <a:r>
              <a:rPr lang="en-US" sz="1600" dirty="0">
                <a:solidFill>
                  <a:schemeClr val="tx1"/>
                </a:solidFill>
              </a:rPr>
              <a:t>is planning to </a:t>
            </a:r>
            <a:r>
              <a:rPr lang="en-US" sz="1600" dirty="0" smtClean="0">
                <a:solidFill>
                  <a:schemeClr val="tx1"/>
                </a:solidFill>
              </a:rPr>
              <a:t>apply </a:t>
            </a:r>
            <a:r>
              <a:rPr lang="en-US" sz="1600" dirty="0">
                <a:solidFill>
                  <a:schemeClr val="tx1"/>
                </a:solidFill>
              </a:rPr>
              <a:t>to college but has not yet decided </a:t>
            </a:r>
            <a:r>
              <a:rPr lang="en-US" sz="1600" dirty="0" smtClean="0">
                <a:solidFill>
                  <a:schemeClr val="tx1"/>
                </a:solidFill>
              </a:rPr>
              <a:t>where </a:t>
            </a:r>
            <a:r>
              <a:rPr lang="en-US" sz="1600" dirty="0">
                <a:solidFill>
                  <a:schemeClr val="tx1"/>
                </a:solidFill>
              </a:rPr>
              <a:t>she will apply. Describe how the </a:t>
            </a:r>
            <a:r>
              <a:rPr lang="en-US" sz="1600" dirty="0" smtClean="0">
                <a:solidFill>
                  <a:schemeClr val="tx1"/>
                </a:solidFill>
              </a:rPr>
              <a:t>following </a:t>
            </a:r>
            <a:r>
              <a:rPr lang="en-US" sz="1600" dirty="0">
                <a:solidFill>
                  <a:schemeClr val="tx1"/>
                </a:solidFill>
              </a:rPr>
              <a:t>psychological concepts </a:t>
            </a:r>
            <a:r>
              <a:rPr lang="en-US" sz="1600" dirty="0" smtClean="0">
                <a:solidFill>
                  <a:schemeClr val="tx1"/>
                </a:solidFill>
              </a:rPr>
              <a:t>and </a:t>
            </a:r>
            <a:r>
              <a:rPr lang="en-US" sz="1600" dirty="0">
                <a:solidFill>
                  <a:schemeClr val="tx1"/>
                </a:solidFill>
              </a:rPr>
              <a:t>terms relate to her choice. </a:t>
            </a:r>
          </a:p>
          <a:p>
            <a:pPr>
              <a:buNone/>
            </a:pPr>
            <a:r>
              <a:rPr lang="en-US" sz="1600" dirty="0" smtClean="0">
                <a:solidFill>
                  <a:schemeClr val="tx1"/>
                </a:solidFill>
              </a:rPr>
              <a:t>•Availability </a:t>
            </a:r>
            <a:r>
              <a:rPr lang="en-US" sz="1600" dirty="0">
                <a:solidFill>
                  <a:schemeClr val="tx1"/>
                </a:solidFill>
              </a:rPr>
              <a:t>heuristic </a:t>
            </a:r>
          </a:p>
          <a:p>
            <a:pPr>
              <a:buNone/>
            </a:pPr>
            <a:r>
              <a:rPr lang="en-US" sz="1600" dirty="0" smtClean="0">
                <a:solidFill>
                  <a:schemeClr val="tx1"/>
                </a:solidFill>
              </a:rPr>
              <a:t>•Compliance </a:t>
            </a:r>
            <a:endParaRPr lang="en-US" sz="1600" dirty="0">
              <a:solidFill>
                <a:schemeClr val="tx1"/>
              </a:solidFill>
            </a:endParaRPr>
          </a:p>
          <a:p>
            <a:pPr>
              <a:buNone/>
            </a:pPr>
            <a:r>
              <a:rPr lang="en-US" sz="1600" dirty="0" smtClean="0">
                <a:solidFill>
                  <a:schemeClr val="tx1"/>
                </a:solidFill>
              </a:rPr>
              <a:t>•Prefrontal </a:t>
            </a:r>
            <a:r>
              <a:rPr lang="en-US" sz="1600" dirty="0">
                <a:solidFill>
                  <a:schemeClr val="tx1"/>
                </a:solidFill>
              </a:rPr>
              <a:t>cortex </a:t>
            </a:r>
          </a:p>
          <a:p>
            <a:pPr>
              <a:buNone/>
            </a:pPr>
            <a:r>
              <a:rPr lang="en-US" sz="1600" dirty="0" smtClean="0">
                <a:solidFill>
                  <a:schemeClr val="tx1"/>
                </a:solidFill>
              </a:rPr>
              <a:t>•Prospective </a:t>
            </a:r>
            <a:r>
              <a:rPr lang="en-US" sz="1600" dirty="0">
                <a:solidFill>
                  <a:schemeClr val="tx1"/>
                </a:solidFill>
              </a:rPr>
              <a:t>memory </a:t>
            </a:r>
          </a:p>
          <a:p>
            <a:pPr>
              <a:buNone/>
            </a:pPr>
            <a:r>
              <a:rPr lang="en-US" sz="1600" dirty="0">
                <a:solidFill>
                  <a:schemeClr val="tx1"/>
                </a:solidFill>
              </a:rPr>
              <a:t>      B. </a:t>
            </a:r>
            <a:r>
              <a:rPr lang="en-US" sz="1600" dirty="0" smtClean="0">
                <a:solidFill>
                  <a:schemeClr val="tx1"/>
                </a:solidFill>
              </a:rPr>
              <a:t>Explain </a:t>
            </a:r>
            <a:r>
              <a:rPr lang="en-US" sz="1600" dirty="0">
                <a:solidFill>
                  <a:schemeClr val="tx1"/>
                </a:solidFill>
              </a:rPr>
              <a:t>how the following psychological </a:t>
            </a:r>
            <a:r>
              <a:rPr lang="en-US" sz="1600" dirty="0" smtClean="0">
                <a:solidFill>
                  <a:schemeClr val="tx1"/>
                </a:solidFill>
              </a:rPr>
              <a:t>concepts could </a:t>
            </a:r>
            <a:r>
              <a:rPr lang="en-US" sz="1600" dirty="0">
                <a:solidFill>
                  <a:schemeClr val="tx1"/>
                </a:solidFill>
              </a:rPr>
              <a:t>relate to how well </a:t>
            </a:r>
            <a:r>
              <a:rPr lang="en-US" sz="1600" dirty="0" smtClean="0">
                <a:solidFill>
                  <a:schemeClr val="tx1"/>
                </a:solidFill>
              </a:rPr>
              <a:t>Annabelle adapts </a:t>
            </a:r>
            <a:r>
              <a:rPr lang="en-US" sz="1600" dirty="0">
                <a:solidFill>
                  <a:schemeClr val="tx1"/>
                </a:solidFill>
              </a:rPr>
              <a:t>when she </a:t>
            </a:r>
            <a:r>
              <a:rPr lang="en-US" sz="1600" dirty="0" smtClean="0">
                <a:solidFill>
                  <a:schemeClr val="tx1"/>
                </a:solidFill>
              </a:rPr>
              <a:t>begins </a:t>
            </a:r>
            <a:r>
              <a:rPr lang="en-US" sz="1600" dirty="0">
                <a:solidFill>
                  <a:schemeClr val="tx1"/>
                </a:solidFill>
              </a:rPr>
              <a:t>her college career. </a:t>
            </a:r>
          </a:p>
          <a:p>
            <a:pPr>
              <a:buNone/>
            </a:pPr>
            <a:r>
              <a:rPr lang="en-US" sz="1600" dirty="0" smtClean="0">
                <a:solidFill>
                  <a:schemeClr val="tx1"/>
                </a:solidFill>
              </a:rPr>
              <a:t>• </a:t>
            </a:r>
            <a:r>
              <a:rPr lang="en-US" sz="1600" dirty="0">
                <a:solidFill>
                  <a:schemeClr val="tx1"/>
                </a:solidFill>
              </a:rPr>
              <a:t>Agoraphobia </a:t>
            </a:r>
          </a:p>
          <a:p>
            <a:pPr>
              <a:buNone/>
            </a:pPr>
            <a:r>
              <a:rPr lang="en-US" sz="1600" dirty="0" smtClean="0">
                <a:solidFill>
                  <a:schemeClr val="tx1"/>
                </a:solidFill>
              </a:rPr>
              <a:t>• </a:t>
            </a:r>
            <a:r>
              <a:rPr lang="en-US" sz="1600" dirty="0">
                <a:solidFill>
                  <a:schemeClr val="tx1"/>
                </a:solidFill>
              </a:rPr>
              <a:t>Crystallized intelligence </a:t>
            </a:r>
          </a:p>
          <a:p>
            <a:pPr>
              <a:buNone/>
            </a:pPr>
            <a:r>
              <a:rPr lang="en-US" sz="1600" dirty="0" smtClean="0">
                <a:solidFill>
                  <a:schemeClr val="tx1"/>
                </a:solidFill>
              </a:rPr>
              <a:t>• Ethnocentrism </a:t>
            </a:r>
            <a:endParaRPr lang="en-US" sz="1600" dirty="0">
              <a:solidFill>
                <a:schemeClr val="tx1"/>
              </a:solidFill>
            </a:endParaRPr>
          </a:p>
        </p:txBody>
      </p:sp>
    </p:spTree>
    <p:extLst>
      <p:ext uri="{BB962C8B-B14F-4D97-AF65-F5344CB8AC3E}">
        <p14:creationId xmlns:p14="http://schemas.microsoft.com/office/powerpoint/2010/main" val="4092622997"/>
      </p:ext>
    </p:extLst>
  </p:cSld>
  <p:clrMapOvr>
    <a:masterClrMapping/>
  </p:clrMapOvr>
  <p:transition spd="slow">
    <p:cut/>
  </p:transition>
</p:sld>
</file>

<file path=ppt/theme/theme1.xml><?xml version="1.0" encoding="utf-8"?>
<a:theme xmlns:a="http://schemas.openxmlformats.org/drawingml/2006/main" name="Custom Theme">
  <a:themeElements>
    <a:clrScheme name="Custom 501">
      <a:dk1>
        <a:srgbClr val="000000"/>
      </a:dk1>
      <a:lt1>
        <a:srgbClr val="EFEDE2"/>
      </a:lt1>
      <a:dk2>
        <a:srgbClr val="1F497D"/>
      </a:dk2>
      <a:lt2>
        <a:srgbClr val="FDFFFF"/>
      </a:lt2>
      <a:accent1>
        <a:srgbClr val="4F81BD"/>
      </a:accent1>
      <a:accent2>
        <a:srgbClr val="AB0101"/>
      </a:accent2>
      <a:accent3>
        <a:srgbClr val="86B060"/>
      </a:accent3>
      <a:accent4>
        <a:srgbClr val="7760A0"/>
      </a:accent4>
      <a:accent5>
        <a:srgbClr val="739395"/>
      </a:accent5>
      <a:accent6>
        <a:srgbClr val="968B52"/>
      </a:accent6>
      <a:hlink>
        <a:srgbClr val="336699"/>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TotalTime>
  <Words>2069</Words>
  <Application>Microsoft Office PowerPoint</Application>
  <PresentationFormat>On-screen Show (4:3)</PresentationFormat>
  <Paragraphs>197</Paragraphs>
  <Slides>22</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Berkshire Swash</vt:lpstr>
      <vt:lpstr>Courier New</vt:lpstr>
      <vt:lpstr>Coustard</vt:lpstr>
      <vt:lpstr>Times New Roman</vt:lpstr>
      <vt:lpstr>Wingdings</vt:lpstr>
      <vt:lpstr>Custom Theme</vt:lpstr>
      <vt:lpstr>AP Psychology Free Response Questions                                                  </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lpstr>FRQs-Free Response 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AP &amp; Academic Psychology Mr. Duez</dc:title>
  <dc:creator>Debes John</dc:creator>
  <cp:lastModifiedBy>Debes John</cp:lastModifiedBy>
  <cp:revision>16</cp:revision>
  <dcterms:modified xsi:type="dcterms:W3CDTF">2017-08-22T15:28:20Z</dcterms:modified>
</cp:coreProperties>
</file>